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</p:sldMasterIdLst>
  <p:sldIdLst>
    <p:sldId id="256" r:id="rId8"/>
    <p:sldId id="257" r:id="rId9"/>
    <p:sldId id="258" r:id="rId10"/>
    <p:sldId id="259" r:id="rId11"/>
    <p:sldId id="260" r:id="rId12"/>
    <p:sldId id="261" r:id="rId13"/>
  </p:sldIdLst>
  <p:sldSz cx="9144000" cy="6858000" type="screen4x3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1680" cy="136152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1680" cy="136152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1680" cy="136152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1680" cy="1499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628200" y="365040"/>
            <a:ext cx="788652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cs-CZ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628200" y="1825560"/>
            <a:ext cx="7886520" cy="4350960"/>
          </a:xfrm>
          <a:prstGeom prst="rect">
            <a:avLst/>
          </a:prstGeom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230" name="PlaceHolder 3"/>
          <p:cNvSpPr>
            <a:spLocks noGrp="1"/>
          </p:cNvSpPr>
          <p:nvPr>
            <p:ph type="dt"/>
          </p:nvPr>
        </p:nvSpPr>
        <p:spPr>
          <a:xfrm>
            <a:off x="62820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28099CAD-4912-49E9-8BB2-CE9C81CAF1D7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t>9/18/2023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31" name="PlaceHolder 4"/>
          <p:cNvSpPr>
            <a:spLocks noGrp="1"/>
          </p:cNvSpPr>
          <p:nvPr>
            <p:ph type="ftr"/>
          </p:nvPr>
        </p:nvSpPr>
        <p:spPr>
          <a:xfrm>
            <a:off x="3028680" y="6356520"/>
            <a:ext cx="30859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232" name="PlaceHolder 5"/>
          <p:cNvSpPr>
            <a:spLocks noGrp="1"/>
          </p:cNvSpPr>
          <p:nvPr>
            <p:ph type="sldNum"/>
          </p:nvPr>
        </p:nvSpPr>
        <p:spPr>
          <a:xfrm>
            <a:off x="645768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D37D4B71-20BD-4AD5-AC6F-11C4139E36F5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hpaces@img.cas.cz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hpaces@img.cas.cz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CustomShape 1"/>
          <p:cNvSpPr/>
          <p:nvPr/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(krátký) úvod do případových studií (usecases)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270" name="CustomShape 2"/>
          <p:cNvSpPr/>
          <p:nvPr/>
        </p:nvSpPr>
        <p:spPr>
          <a:xfrm>
            <a:off x="1371600" y="3886200"/>
            <a:ext cx="64000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8B8B8B"/>
                </a:solidFill>
                <a:latin typeface="Calibri"/>
                <a:ea typeface="DejaVu Sans"/>
              </a:rPr>
              <a:t>Jan Pačes </a:t>
            </a:r>
            <a:r>
              <a:rPr lang="en-US" sz="3200" b="0" u="sng" strike="noStrike" spc="-1">
                <a:solidFill>
                  <a:srgbClr val="0000FF"/>
                </a:solidFill>
                <a:uFillTx/>
                <a:latin typeface="Calibri"/>
                <a:ea typeface="DejaVu Sans"/>
                <a:hlinkClick r:id="rId2"/>
              </a:rPr>
              <a:t>hpaces@img.cas.cz</a:t>
            </a:r>
            <a:endParaRPr lang="en-US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271" name="CustomShape 3"/>
          <p:cNvSpPr/>
          <p:nvPr/>
        </p:nvSpPr>
        <p:spPr>
          <a:xfrm>
            <a:off x="2629080" y="5031720"/>
            <a:ext cx="4494960" cy="699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Institute of Molecular Genetics</a:t>
            </a:r>
            <a:endParaRPr lang="en-US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Academy of  Sciences</a:t>
            </a:r>
            <a:endParaRPr lang="en-US" sz="2000" b="0" strike="noStrike" spc="-1">
              <a:latin typeface="Arial"/>
            </a:endParaRPr>
          </a:p>
        </p:txBody>
      </p:sp>
      <p:pic>
        <p:nvPicPr>
          <p:cNvPr id="272" name="Picture 6"/>
          <p:cNvPicPr/>
          <p:nvPr/>
        </p:nvPicPr>
        <p:blipFill>
          <a:blip r:embed="rId3"/>
          <a:stretch/>
        </p:blipFill>
        <p:spPr>
          <a:xfrm>
            <a:off x="6858000" y="4876920"/>
            <a:ext cx="1416960" cy="907200"/>
          </a:xfrm>
          <a:prstGeom prst="rect">
            <a:avLst/>
          </a:prstGeom>
          <a:ln w="9360">
            <a:noFill/>
          </a:ln>
        </p:spPr>
      </p:pic>
      <p:pic>
        <p:nvPicPr>
          <p:cNvPr id="273" name="Picture 2"/>
          <p:cNvPicPr/>
          <p:nvPr/>
        </p:nvPicPr>
        <p:blipFill>
          <a:blip r:embed="rId4"/>
          <a:stretch/>
        </p:blipFill>
        <p:spPr>
          <a:xfrm>
            <a:off x="6228360" y="4581000"/>
            <a:ext cx="2561400" cy="1447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Kontakt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275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360">
              <a:lnSpc>
                <a:spcPct val="100000"/>
              </a:lnSpc>
              <a:spcBef>
                <a:spcPts val="64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Jan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Pačes</a:t>
            </a:r>
            <a:endParaRPr lang="en-US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Email: </a:t>
            </a:r>
            <a:r>
              <a:rPr lang="en-US" sz="2800" b="0" u="sng" strike="noStrike" spc="-1" dirty="0">
                <a:solidFill>
                  <a:srgbClr val="0000FF"/>
                </a:solidFill>
                <a:uFillTx/>
                <a:latin typeface="Calibri"/>
                <a:ea typeface="DejaVu Sans"/>
                <a:hlinkClick r:id="rId2"/>
              </a:rPr>
              <a:t>hpaces@img.cas.cz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US" sz="2800" b="0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Subject: UC</a:t>
            </a:r>
            <a:endParaRPr lang="en-US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(Skype/Messenger/WhatsApp: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hpaces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lang="en-US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</a:pPr>
            <a:endParaRPr lang="en-US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Daniel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Svozil</a:t>
            </a:r>
            <a:endParaRPr lang="en-US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</a:pPr>
            <a:endParaRPr lang="en-US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</a:pP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Přednášky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pondělky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14:00 – 15:00, VŠCHT B1322</a:t>
            </a:r>
            <a:endParaRPr lang="en-US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</a:pPr>
            <a:r>
              <a:rPr lang="en-US" sz="2800" b="0" u="sng" strike="noStrike" spc="-1" dirty="0">
                <a:solidFill>
                  <a:srgbClr val="0000FF"/>
                </a:solidFill>
                <a:uFillTx/>
                <a:latin typeface="Calibri"/>
                <a:ea typeface="DejaVu Sans"/>
              </a:rPr>
              <a:t>http://bio.img.cas.cz/UC2023</a:t>
            </a:r>
            <a:endParaRPr lang="en-US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</a:pP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Konzultace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středa</a:t>
            </a:r>
            <a:endParaRPr lang="en-US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</a:pPr>
            <a:endParaRPr lang="en-US" sz="2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Případové studie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277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Anotace:</a:t>
            </a:r>
            <a:r>
              <a:rPr lang="en-US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US" sz="20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Ukázka řešení nějakého konkrétního bioinformatického projektu (problému). Proč se řešil zrovna daným způsobem, jaké problémy se v průběhu vyskytly a jak se je podařilo (či nepodařilo) vyřešit. Volba programů / algoritmů s důrazem na výhody a nevýhody. Co by šlo příště udělat lépe, možné alternativní způsoby řešení. </a:t>
            </a:r>
            <a:endParaRPr lang="en-US" sz="20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Předposlední slide: </a:t>
            </a:r>
            <a:r>
              <a:rPr lang="en-US" sz="2000" b="0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Jak to celé dopadlo</a:t>
            </a:r>
            <a:r>
              <a:rPr lang="en-US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: článek, program, metoda, neúspěch. </a:t>
            </a:r>
            <a:endParaRPr lang="en-US" sz="20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Poslední slide: “</a:t>
            </a:r>
            <a:r>
              <a:rPr lang="en-US" sz="2000" b="0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Take home message.</a:t>
            </a:r>
            <a:r>
              <a:rPr lang="en-US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”</a:t>
            </a:r>
            <a:endParaRPr lang="en-US" sz="20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br/>
            <a:r>
              <a:rPr lang="en-US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Zápočet:</a:t>
            </a:r>
            <a:r>
              <a:rPr lang="en-US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US" sz="20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Jako zápočet student zhodnotí jeden z projektů a navrhne, jak by takový problém řešil, nějaké alternativy nebo doplňková data/metody/programy</a:t>
            </a:r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TextShape 1"/>
          <p:cNvSpPr txBox="1"/>
          <p:nvPr/>
        </p:nvSpPr>
        <p:spPr>
          <a:xfrm>
            <a:off x="123840" y="177840"/>
            <a:ext cx="8886600" cy="643860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18. 9.	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Jan Pačes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: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Assembly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genomu nemodelového organizmu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C00000"/>
                </a:solidFill>
                <a:latin typeface="Calibri"/>
              </a:rPr>
              <a:t>25. 9.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		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2. 10.	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Edvard </a:t>
            </a:r>
            <a:r>
              <a:rPr lang="cs-CZ" b="1" strike="noStrike" spc="-1" dirty="0" err="1">
                <a:solidFill>
                  <a:srgbClr val="000000"/>
                </a:solidFill>
                <a:latin typeface="Calibri"/>
              </a:rPr>
              <a:t>Ehler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: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Selection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pressure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on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human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genome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detected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in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the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proximity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of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forensic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microsatellite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markers</a:t>
            </a:r>
            <a:endParaRPr lang="cs-CZ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9. 10.	</a:t>
            </a:r>
            <a:r>
              <a:rPr lang="cs-CZ" b="1" strike="noStrike" spc="-1" dirty="0" err="1">
                <a:solidFill>
                  <a:srgbClr val="000000"/>
                </a:solidFill>
                <a:latin typeface="Calibri"/>
              </a:rPr>
              <a:t>Wim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1" strike="noStrike" spc="-1" dirty="0" err="1">
                <a:solidFill>
                  <a:srgbClr val="000000"/>
                </a:solidFill>
                <a:latin typeface="Calibri"/>
              </a:rPr>
              <a:t>Dehaen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: 		Enzyme inhibitor design: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an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extended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case study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16. 10.	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Daniel </a:t>
            </a:r>
            <a:r>
              <a:rPr lang="cs-CZ" b="1" strike="noStrike" spc="-1" dirty="0" err="1">
                <a:solidFill>
                  <a:srgbClr val="000000"/>
                </a:solidFill>
                <a:latin typeface="Calibri"/>
              </a:rPr>
              <a:t>Žucha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	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23. 10.	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Petr Brož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	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30. 10.	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Vlastimil </a:t>
            </a:r>
            <a:r>
              <a:rPr lang="cs-CZ" b="1" strike="noStrike" spc="-1" dirty="0" err="1">
                <a:solidFill>
                  <a:srgbClr val="000000"/>
                </a:solidFill>
                <a:latin typeface="Calibri"/>
              </a:rPr>
              <a:t>Stenzl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: Problematika nových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bioinformatických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postupů ve forenzně genetických laboratořích zavádějících metody masivně paralelního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sekvenování</a:t>
            </a:r>
            <a:endParaRPr lang="cs-CZ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6. 11. 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Oldřich Bartoš, Petr Pajer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:	Využití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bioinformatických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analýz v mikrobiologii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13. 11.	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Tomáš Hron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: Změny sekvenčních charakteristik v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orthologních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genech obratlovců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20. 11.	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Jakub </a:t>
            </a:r>
            <a:r>
              <a:rPr lang="cs-CZ" b="1" strike="noStrike" spc="-1" dirty="0" err="1">
                <a:solidFill>
                  <a:srgbClr val="000000"/>
                </a:solidFill>
                <a:latin typeface="Calibri"/>
              </a:rPr>
              <a:t>Galgonek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: Vytváření chemických a biologických sémantických databází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27. 11.	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Lucie Pfeiferová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: Komplexní výzkum komunikace buněk v nádorovém mikroprostředí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4. 12. 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Ctibor Škuta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: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The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Probes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&amp;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Drugs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portal</a:t>
            </a:r>
            <a:endParaRPr lang="cs-CZ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11. 12.	</a:t>
            </a:r>
            <a:r>
              <a:rPr lang="cs-CZ" b="1" strike="noStrike" spc="-1" dirty="0">
                <a:solidFill>
                  <a:srgbClr val="000000"/>
                </a:solidFill>
                <a:latin typeface="Calibri"/>
              </a:rPr>
              <a:t>Daniel </a:t>
            </a:r>
            <a:r>
              <a:rPr lang="cs-CZ" b="1" strike="noStrike" spc="-1" dirty="0" err="1">
                <a:solidFill>
                  <a:srgbClr val="000000"/>
                </a:solidFill>
                <a:latin typeface="Calibri"/>
              </a:rPr>
              <a:t>Elleder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: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Hidden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and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stuttering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genes</a:t>
            </a: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 in </a:t>
            </a:r>
            <a:r>
              <a:rPr lang="cs-CZ" b="0" strike="noStrike" spc="-1" dirty="0" err="1">
                <a:solidFill>
                  <a:srgbClr val="000000"/>
                </a:solidFill>
                <a:latin typeface="Calibri"/>
              </a:rPr>
              <a:t>birds</a:t>
            </a:r>
            <a:endParaRPr lang="cs-CZ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cs-CZ" b="0" strike="noStrike" spc="-1" dirty="0">
                <a:solidFill>
                  <a:srgbClr val="000000"/>
                </a:solidFill>
                <a:latin typeface="Calibri"/>
              </a:rPr>
              <a:t>18. 12.	Zápočtové prezentace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80" name="Picture 4"/>
          <p:cNvPicPr/>
          <p:nvPr/>
        </p:nvPicPr>
        <p:blipFill>
          <a:blip r:embed="rId2"/>
          <a:stretch/>
        </p:blipFill>
        <p:spPr>
          <a:xfrm>
            <a:off x="2056680" y="0"/>
            <a:ext cx="5029560" cy="685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ustomShape 1"/>
          <p:cNvSpPr/>
          <p:nvPr/>
        </p:nvSpPr>
        <p:spPr>
          <a:xfrm>
            <a:off x="722160" y="4406760"/>
            <a:ext cx="7771680" cy="136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600" b="1" strike="noStrike" cap="all" spc="-1">
                <a:solidFill>
                  <a:srgbClr val="000000"/>
                </a:solidFill>
                <a:latin typeface="Calibri"/>
                <a:ea typeface="DejaVu Sans"/>
              </a:rPr>
              <a:t>END</a:t>
            </a:r>
            <a:endParaRPr lang="en-US" sz="6600" b="0" strike="noStrike" spc="-1">
              <a:latin typeface="Arial"/>
            </a:endParaRPr>
          </a:p>
        </p:txBody>
      </p:sp>
      <p:sp>
        <p:nvSpPr>
          <p:cNvPr id="282" name="CustomShape 2"/>
          <p:cNvSpPr/>
          <p:nvPr/>
        </p:nvSpPr>
        <p:spPr>
          <a:xfrm>
            <a:off x="722160" y="2906640"/>
            <a:ext cx="7771680" cy="1499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b="0" strike="noStrike" spc="-1">
                <a:solidFill>
                  <a:srgbClr val="8B8B8B"/>
                </a:solidFill>
                <a:latin typeface="Calibri"/>
                <a:ea typeface="DejaVu Sans"/>
              </a:rPr>
              <a:t>usecases: introduction</a:t>
            </a:r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10287</TotalTime>
  <Words>379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IMG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Pačes</dc:creator>
  <dc:description/>
  <cp:lastModifiedBy>Paces Jan</cp:lastModifiedBy>
  <cp:revision>48</cp:revision>
  <dcterms:created xsi:type="dcterms:W3CDTF">2003-02-22T13:47:12Z</dcterms:created>
  <dcterms:modified xsi:type="dcterms:W3CDTF">2023-09-18T12:01:34Z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IMG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9</vt:i4>
  </property>
</Properties>
</file>