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1" r:id="rId6"/>
    <p:sldId id="263" r:id="rId7"/>
    <p:sldId id="290" r:id="rId8"/>
    <p:sldId id="264" r:id="rId9"/>
    <p:sldId id="267" r:id="rId10"/>
    <p:sldId id="276" r:id="rId11"/>
    <p:sldId id="277" r:id="rId12"/>
    <p:sldId id="279" r:id="rId13"/>
    <p:sldId id="278" r:id="rId14"/>
    <p:sldId id="295" r:id="rId15"/>
    <p:sldId id="273" r:id="rId16"/>
    <p:sldId id="274" r:id="rId17"/>
    <p:sldId id="280" r:id="rId18"/>
    <p:sldId id="284" r:id="rId19"/>
    <p:sldId id="285" r:id="rId20"/>
    <p:sldId id="296" r:id="rId21"/>
    <p:sldId id="286" r:id="rId22"/>
    <p:sldId id="287" r:id="rId23"/>
    <p:sldId id="275" r:id="rId24"/>
    <p:sldId id="293" r:id="rId25"/>
    <p:sldId id="291" r:id="rId26"/>
    <p:sldId id="299" r:id="rId27"/>
    <p:sldId id="298" r:id="rId28"/>
    <p:sldId id="281" r:id="rId29"/>
    <p:sldId id="294" r:id="rId30"/>
    <p:sldId id="297" r:id="rId31"/>
    <p:sldId id="268" r:id="rId32"/>
    <p:sldId id="269" r:id="rId33"/>
    <p:sldId id="270" r:id="rId34"/>
    <p:sldId id="271" r:id="rId35"/>
    <p:sldId id="266" r:id="rId36"/>
    <p:sldId id="272" r:id="rId37"/>
    <p:sldId id="282" r:id="rId38"/>
    <p:sldId id="292" r:id="rId3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Tmavý styl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33"/>
    <p:restoredTop sz="94696"/>
  </p:normalViewPr>
  <p:slideViewPr>
    <p:cSldViewPr snapToGrid="0" snapToObjects="1">
      <p:cViewPr varScale="1">
        <p:scale>
          <a:sx n="105" d="100"/>
          <a:sy n="105" d="100"/>
        </p:scale>
        <p:origin x="6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2008E-62C8-FC4F-839A-355062C8657E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B71BD-5247-3148-87BC-1709B394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86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7275" cy="3452813"/>
          </a:xfrm>
          <a:prstGeom prst="rect">
            <a:avLst/>
          </a:prstGeom>
        </p:spPr>
      </p:sp>
      <p:sp>
        <p:nvSpPr>
          <p:cNvPr id="3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61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31041EB4-9449-49CE-96A1-39A337EDB7B7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31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844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30E5AD-2027-0E42-AAA4-BF34B06ECE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01BD0ED-4CE2-9845-91C9-EF818C82A8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52301BF-B9FA-6D41-81A7-2B1C878B4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FBA63-AE76-1747-B505-DD2FA8E205BC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B0989C5-9ECF-6A41-AB85-F4E2B9274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B9F73DE-8A90-DF41-9180-FEA00975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488D8-ACB6-964A-877C-153ED0B44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33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AD6A5A-A519-4049-8348-6BD01157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8B7A58E-216A-874B-98B2-E48BA97BE2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8691D5-5BBD-5240-AEDB-6C1BF484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FBA63-AE76-1747-B505-DD2FA8E205BC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F446A84-B587-C64F-A532-DB4602759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DA425F-1AA9-C240-AA50-A9B4810D4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488D8-ACB6-964A-877C-153ED0B44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700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2694BBE-90E2-004F-AF93-0C6DBFF3A7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D6EA751-B5F3-EF4A-9FB7-B1D4CC3F3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38CCED5-B1F6-764C-AB74-CECD36DF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FBA63-AE76-1747-B505-DD2FA8E205BC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296D762-C977-7B41-B7CE-625800C38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BEB29D-F214-BE46-986C-3664130F6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488D8-ACB6-964A-877C-153ED0B44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21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DF0635-5EE8-EC42-B927-F0093AECC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B78EFA-B722-FD4B-A2FF-90979E9C64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7B9A382-F77C-BB41-A525-D5E69B94A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FBA63-AE76-1747-B505-DD2FA8E205BC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7CB2FF4-A7C6-EB45-91CC-B251A5C26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5C10C9-80C7-D94B-BF66-9A450D63D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488D8-ACB6-964A-877C-153ED0B44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92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45F462-F428-4441-8EC5-455B4F7C0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610509A-E1EF-984A-843C-36D4CAC10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65FBCF-00E4-0F43-BA56-4C641173C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FBA63-AE76-1747-B505-DD2FA8E205BC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F8F208D-99D9-4D43-AFC6-507FEEE37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16ACEB-183C-674F-86A4-47971363A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488D8-ACB6-964A-877C-153ED0B44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98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F322B1-2288-B54A-B465-7960E68CC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13C924-8C49-4244-81A5-2A6FCFB3ED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707C106-88C1-EA4B-974F-7F4E8AAD3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86A53A1-CB95-AC43-BA03-2F541273C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FBA63-AE76-1747-B505-DD2FA8E205BC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DDDFAF5-BD69-B148-8D91-7D4C4003B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1F81FEA-08BC-9C4F-B893-B6AAD439A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488D8-ACB6-964A-877C-153ED0B44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47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2C826F-A253-9D42-83DA-A6B705116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99EAD10-C0C4-6246-8705-867B5A3AF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EE038D8-6CFF-FC40-95E1-A15851A658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C524D30-29FD-6C47-868B-D7DBF6022A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ACA8B99-BCEE-4A44-A3F0-F74C40D985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1955CA9-2EA9-4647-86F8-61D29B6CA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FBA63-AE76-1747-B505-DD2FA8E205BC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79C39E8-73FF-9E49-8BAF-F66BD3FAD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0F8933B-2160-BB4D-8B27-6E6337155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488D8-ACB6-964A-877C-153ED0B44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05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F5FF8B-0C64-FC4D-B1D5-2115316FE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0220FCA-3092-B143-BC9B-B4E80151A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FBA63-AE76-1747-B505-DD2FA8E205BC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E69408E-DD75-FD4D-B830-D04645798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11520D2-CCE5-0E47-86EE-0A0C61098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488D8-ACB6-964A-877C-153ED0B44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865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50BF58A-355F-2446-B127-1C26BF9F1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FBA63-AE76-1747-B505-DD2FA8E205BC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8F5726A-A899-7B46-BFB7-04CB965A8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512D4C9-968A-0F49-B42E-42ECD195B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488D8-ACB6-964A-877C-153ED0B44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47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623400-5645-2E48-9B95-0B06032EA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5A365D-6A56-A447-9034-6371CDFF2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23B662D-95D6-7040-B797-0980FC329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FD46E08-109C-7647-AA3D-517F8FC91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FBA63-AE76-1747-B505-DD2FA8E205BC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8AD421B-B5A1-A146-90CB-4D6820E85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3F7ADDD-F4A0-BF44-A21F-A9ED8F67F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488D8-ACB6-964A-877C-153ED0B44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0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B86933-E099-AA41-98DF-22E3A4BDC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1DF6152-7CC1-3646-A9D6-9C55CD4E2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8D0B8C8-159E-9B43-9E74-F83E88667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656890B-48B0-B246-A71F-B8B9DBDF3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FBA63-AE76-1747-B505-DD2FA8E205BC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F6F8621-1C60-EB44-9D19-0A4769AA7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7C5E854-010C-434F-84FB-CB2ACF7E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488D8-ACB6-964A-877C-153ED0B44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24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3E4D1BD-D203-6249-8395-043E46EFA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1A97E92-C6C6-D349-A2D8-739FC8939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8EE80F7-903E-F146-BD0B-83E25A9990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FBA63-AE76-1747-B505-DD2FA8E205BC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099BB41-D02F-3B48-944C-EFF0599DD7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10F68F1-CD30-4349-976B-1CCEF17D0E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488D8-ACB6-964A-877C-153ED0B44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02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ydavatelstvi.vscht.cz/katalog/publikace?isid=7592-134-5" TargetMode="External"/><Relationship Id="rId2" Type="http://schemas.openxmlformats.org/officeDocument/2006/relationships/hyperlink" Target="https://www.img.cas.cz/skupina/michal-kolar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BoXia7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Pruhový graf trhu s cennými papíry">
            <a:extLst>
              <a:ext uri="{FF2B5EF4-FFF2-40B4-BE49-F238E27FC236}">
                <a16:creationId xmlns:a16="http://schemas.microsoft.com/office/drawing/2014/main" id="{6A8F0601-DB81-B155-893A-C7B9491665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22C9A50-CD94-854D-8080-BF2ECCFD4F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b="1" dirty="0">
                <a:solidFill>
                  <a:srgbClr val="FFFFFF"/>
                </a:solidFill>
              </a:rPr>
              <a:t>Issues and risks of data interpretation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06247E1-8FED-BE48-BAD8-71E1E9B9F9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2200" b="1" dirty="0">
                <a:solidFill>
                  <a:srgbClr val="FFFFFF"/>
                </a:solidFill>
              </a:rPr>
              <a:t>Lucie </a:t>
            </a:r>
            <a:r>
              <a:rPr lang="en-US" sz="2200" b="1" dirty="0" err="1">
                <a:solidFill>
                  <a:srgbClr val="FFFFFF"/>
                </a:solidFill>
              </a:rPr>
              <a:t>Pfeiferová</a:t>
            </a:r>
            <a:r>
              <a:rPr lang="en-US" sz="2200" b="1" dirty="0">
                <a:solidFill>
                  <a:srgbClr val="FFFFFF"/>
                </a:solidFill>
              </a:rPr>
              <a:t>, IMG</a:t>
            </a:r>
          </a:p>
          <a:p>
            <a:r>
              <a:rPr lang="en-US" sz="2200" b="1" dirty="0">
                <a:solidFill>
                  <a:srgbClr val="FFFFFF"/>
                </a:solidFill>
              </a:rPr>
              <a:t>Michal </a:t>
            </a:r>
            <a:r>
              <a:rPr lang="en-US" sz="2200" b="1" dirty="0" err="1">
                <a:solidFill>
                  <a:srgbClr val="FFFFFF"/>
                </a:solidFill>
              </a:rPr>
              <a:t>Kolář</a:t>
            </a:r>
            <a:r>
              <a:rPr lang="en-US" sz="2200" b="1" dirty="0">
                <a:solidFill>
                  <a:srgbClr val="FFFFFF"/>
                </a:solidFill>
              </a:rPr>
              <a:t>, Laboratory of Genomics and Bioinformatics</a:t>
            </a:r>
          </a:p>
          <a:p>
            <a:r>
              <a:rPr lang="en-US" sz="2200" b="1" dirty="0">
                <a:solidFill>
                  <a:srgbClr val="FFFFFF"/>
                </a:solidFill>
              </a:rPr>
              <a:t>27.11.2023</a:t>
            </a:r>
          </a:p>
        </p:txBody>
      </p:sp>
    </p:spTree>
    <p:extLst>
      <p:ext uri="{BB962C8B-B14F-4D97-AF65-F5344CB8AC3E}">
        <p14:creationId xmlns:p14="http://schemas.microsoft.com/office/powerpoint/2010/main" val="205212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977DC9-02D6-9142-941A-3709F93F6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initial experiment (sequenced in July 2020)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805B5910-E4C3-9647-9A59-F7ED19639AC6}"/>
              </a:ext>
            </a:extLst>
          </p:cNvPr>
          <p:cNvSpPr txBox="1">
            <a:spLocks/>
          </p:cNvSpPr>
          <p:nvPr/>
        </p:nvSpPr>
        <p:spPr>
          <a:xfrm>
            <a:off x="1322832" y="1865376"/>
            <a:ext cx="3785616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err="1">
                <a:latin typeface="+mj-lt"/>
              </a:rPr>
              <a:t>mCAF</a:t>
            </a:r>
            <a:r>
              <a:rPr lang="cs-CZ" dirty="0">
                <a:latin typeface="+mj-lt"/>
              </a:rPr>
              <a:t> EXO FBS</a:t>
            </a:r>
          </a:p>
          <a:p>
            <a:r>
              <a:rPr lang="cs-CZ" dirty="0" err="1">
                <a:latin typeface="+mj-lt"/>
              </a:rPr>
              <a:t>ChD</a:t>
            </a:r>
            <a:r>
              <a:rPr lang="cs-CZ" dirty="0">
                <a:latin typeface="+mj-lt"/>
              </a:rPr>
              <a:t> EXO FBS</a:t>
            </a:r>
          </a:p>
          <a:p>
            <a:r>
              <a:rPr lang="cs-CZ" dirty="0" err="1">
                <a:latin typeface="+mj-lt"/>
              </a:rPr>
              <a:t>mCAF</a:t>
            </a:r>
            <a:r>
              <a:rPr lang="cs-CZ" dirty="0">
                <a:latin typeface="+mj-lt"/>
              </a:rPr>
              <a:t> EXO G361</a:t>
            </a:r>
          </a:p>
          <a:p>
            <a:r>
              <a:rPr lang="cs-CZ" dirty="0" err="1">
                <a:latin typeface="+mj-lt"/>
              </a:rPr>
              <a:t>ChD</a:t>
            </a:r>
            <a:r>
              <a:rPr lang="cs-CZ" dirty="0">
                <a:latin typeface="+mj-lt"/>
              </a:rPr>
              <a:t> EXO G361</a:t>
            </a:r>
          </a:p>
          <a:p>
            <a:r>
              <a:rPr lang="cs-CZ" dirty="0" err="1">
                <a:latin typeface="+mj-lt"/>
              </a:rPr>
              <a:t>mCAF</a:t>
            </a:r>
            <a:r>
              <a:rPr lang="cs-CZ" dirty="0">
                <a:latin typeface="+mj-lt"/>
              </a:rPr>
              <a:t> CONTROL</a:t>
            </a:r>
          </a:p>
          <a:p>
            <a:r>
              <a:rPr lang="cs-CZ" dirty="0" err="1">
                <a:latin typeface="+mj-lt"/>
              </a:rPr>
              <a:t>mChD</a:t>
            </a:r>
            <a:r>
              <a:rPr lang="cs-CZ" dirty="0">
                <a:latin typeface="+mj-lt"/>
              </a:rPr>
              <a:t> CONTROL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71EE2F4A-D813-7F43-B5FB-AAA70E36419E}"/>
              </a:ext>
            </a:extLst>
          </p:cNvPr>
          <p:cNvSpPr txBox="1">
            <a:spLocks/>
          </p:cNvSpPr>
          <p:nvPr/>
        </p:nvSpPr>
        <p:spPr>
          <a:xfrm>
            <a:off x="6815330" y="1959864"/>
            <a:ext cx="3785616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5760" indent="-36576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0080" indent="-27432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FontTx/>
              <a:buNone/>
              <a:defRPr sz="18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86968" indent="-27432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+mj-lt"/>
              </a:rPr>
              <a:t>24 h, 72 h</a:t>
            </a:r>
          </a:p>
          <a:p>
            <a:r>
              <a:rPr lang="cs-CZ" dirty="0" err="1">
                <a:latin typeface="+mj-lt"/>
              </a:rPr>
              <a:t>mCAF</a:t>
            </a:r>
            <a:r>
              <a:rPr lang="cs-CZ" dirty="0">
                <a:latin typeface="+mj-lt"/>
              </a:rPr>
              <a:t>, </a:t>
            </a:r>
            <a:r>
              <a:rPr lang="cs-CZ" dirty="0" err="1">
                <a:latin typeface="+mj-lt"/>
              </a:rPr>
              <a:t>ChD</a:t>
            </a:r>
            <a:endParaRPr lang="cs-CZ" dirty="0">
              <a:latin typeface="+mj-lt"/>
            </a:endParaRPr>
          </a:p>
          <a:p>
            <a:r>
              <a:rPr lang="cs-CZ" dirty="0">
                <a:latin typeface="+mj-lt"/>
              </a:rPr>
              <a:t>VEM, ZAM, CHDTF6</a:t>
            </a:r>
          </a:p>
          <a:p>
            <a:r>
              <a:rPr lang="cs-CZ" dirty="0">
                <a:latin typeface="+mj-lt"/>
              </a:rPr>
              <a:t>G361</a:t>
            </a:r>
          </a:p>
          <a:p>
            <a:r>
              <a:rPr lang="cs-CZ" dirty="0">
                <a:latin typeface="+mj-lt"/>
              </a:rPr>
              <a:t>FBS</a:t>
            </a:r>
          </a:p>
        </p:txBody>
      </p:sp>
    </p:spTree>
    <p:extLst>
      <p:ext uri="{BB962C8B-B14F-4D97-AF65-F5344CB8AC3E}">
        <p14:creationId xmlns:p14="http://schemas.microsoft.com/office/powerpoint/2010/main" val="3185151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519C0E-9BD5-7640-B055-F16281E3B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Results of the first (successful) experiment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BE83B6F-DD2F-074F-8507-2E10FF8194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446"/>
          <a:stretch/>
        </p:blipFill>
        <p:spPr>
          <a:xfrm>
            <a:off x="5932531" y="1885405"/>
            <a:ext cx="5548935" cy="395246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88AC580-A30E-9541-87DE-BD448604C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00" y="1690688"/>
            <a:ext cx="5548935" cy="414718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9B16F44-7916-0F4B-93A7-51013EF5B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0508" y="145863"/>
            <a:ext cx="2513716" cy="2360207"/>
          </a:xfrm>
          <a:prstGeom prst="rect">
            <a:avLst/>
          </a:prstGeom>
        </p:spPr>
      </p:pic>
      <p:pic>
        <p:nvPicPr>
          <p:cNvPr id="10" name="Zástupný obsah 3">
            <a:extLst>
              <a:ext uri="{FF2B5EF4-FFF2-40B4-BE49-F238E27FC236}">
                <a16:creationId xmlns:a16="http://schemas.microsoft.com/office/drawing/2014/main" id="{9EA8AADD-5DF5-B940-ACD8-2F5B44C349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9359" y="3257550"/>
            <a:ext cx="1893040" cy="244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02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EAE6505-20E1-984D-AFD8-13FE99DB7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83" y="1181098"/>
            <a:ext cx="10306347" cy="409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81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D0B573-A9E0-F240-85C9-67FBF256B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Subsequent analysis (2020-2021)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30C32B-F7C2-2543-A602-511639AA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several RNA-Seq</a:t>
            </a:r>
          </a:p>
          <a:p>
            <a:r>
              <a:rPr lang="en-US" dirty="0">
                <a:latin typeface="+mj-lt"/>
              </a:rPr>
              <a:t>new single-cell RNA-Seq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proteomics</a:t>
            </a:r>
          </a:p>
        </p:txBody>
      </p:sp>
    </p:spTree>
    <p:extLst>
      <p:ext uri="{BB962C8B-B14F-4D97-AF65-F5344CB8AC3E}">
        <p14:creationId xmlns:p14="http://schemas.microsoft.com/office/powerpoint/2010/main" val="2222973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02B681-7909-714D-86F1-FB503C405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05363" cy="4351338"/>
          </a:xfrm>
        </p:spPr>
        <p:txBody>
          <a:bodyPr/>
          <a:lstStyle/>
          <a:p>
            <a:r>
              <a:rPr lang="en-US" dirty="0">
                <a:latin typeface="+mj-lt"/>
              </a:rPr>
              <a:t>RNA-Seq May 2021 (sequenced, processed in July)</a:t>
            </a:r>
          </a:p>
          <a:p>
            <a:r>
              <a:rPr lang="cs-CZ" dirty="0">
                <a:latin typeface="+mj-lt"/>
              </a:rPr>
              <a:t>DF 3 (DFT4, DFT5, HFP3)</a:t>
            </a:r>
          </a:p>
          <a:p>
            <a:r>
              <a:rPr lang="cs-CZ" dirty="0">
                <a:latin typeface="+mj-lt"/>
              </a:rPr>
              <a:t>MELF 3 (ERM, ZAM, VEM)</a:t>
            </a:r>
          </a:p>
          <a:p>
            <a:r>
              <a:rPr lang="cs-CZ" dirty="0">
                <a:latin typeface="+mj-lt"/>
              </a:rPr>
              <a:t>BCCF3  (KA14F, BCCF B3, B37CF</a:t>
            </a:r>
            <a:endParaRPr lang="en-US" dirty="0">
              <a:latin typeface="+mj-lt"/>
            </a:endParaRPr>
          </a:p>
        </p:txBody>
      </p:sp>
      <p:graphicFrame>
        <p:nvGraphicFramePr>
          <p:cNvPr id="4" name="Zástupný obsah 6">
            <a:extLst>
              <a:ext uri="{FF2B5EF4-FFF2-40B4-BE49-F238E27FC236}">
                <a16:creationId xmlns:a16="http://schemas.microsoft.com/office/drawing/2014/main" id="{98B57D80-AC9D-1441-9931-0A8892FFDC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0636636"/>
              </p:ext>
            </p:extLst>
          </p:nvPr>
        </p:nvGraphicFramePr>
        <p:xfrm>
          <a:off x="5881686" y="569112"/>
          <a:ext cx="5874642" cy="5719779"/>
        </p:xfrm>
        <a:graphic>
          <a:graphicData uri="http://schemas.openxmlformats.org/drawingml/2006/table">
            <a:tbl>
              <a:tblPr>
                <a:tableStyleId>{6E25E649-3F16-4E02-A733-19D2CDBF48F0}</a:tableStyleId>
              </a:tblPr>
              <a:tblGrid>
                <a:gridCol w="979107">
                  <a:extLst>
                    <a:ext uri="{9D8B030D-6E8A-4147-A177-3AD203B41FA5}">
                      <a16:colId xmlns:a16="http://schemas.microsoft.com/office/drawing/2014/main" val="1969783111"/>
                    </a:ext>
                  </a:extLst>
                </a:gridCol>
                <a:gridCol w="979107">
                  <a:extLst>
                    <a:ext uri="{9D8B030D-6E8A-4147-A177-3AD203B41FA5}">
                      <a16:colId xmlns:a16="http://schemas.microsoft.com/office/drawing/2014/main" val="272061888"/>
                    </a:ext>
                  </a:extLst>
                </a:gridCol>
                <a:gridCol w="979107">
                  <a:extLst>
                    <a:ext uri="{9D8B030D-6E8A-4147-A177-3AD203B41FA5}">
                      <a16:colId xmlns:a16="http://schemas.microsoft.com/office/drawing/2014/main" val="438501864"/>
                    </a:ext>
                  </a:extLst>
                </a:gridCol>
                <a:gridCol w="979107">
                  <a:extLst>
                    <a:ext uri="{9D8B030D-6E8A-4147-A177-3AD203B41FA5}">
                      <a16:colId xmlns:a16="http://schemas.microsoft.com/office/drawing/2014/main" val="499689509"/>
                    </a:ext>
                  </a:extLst>
                </a:gridCol>
                <a:gridCol w="979107">
                  <a:extLst>
                    <a:ext uri="{9D8B030D-6E8A-4147-A177-3AD203B41FA5}">
                      <a16:colId xmlns:a16="http://schemas.microsoft.com/office/drawing/2014/main" val="1311825458"/>
                    </a:ext>
                  </a:extLst>
                </a:gridCol>
                <a:gridCol w="979107">
                  <a:extLst>
                    <a:ext uri="{9D8B030D-6E8A-4147-A177-3AD203B41FA5}">
                      <a16:colId xmlns:a16="http://schemas.microsoft.com/office/drawing/2014/main" val="2889430800"/>
                    </a:ext>
                  </a:extLst>
                </a:gridCol>
              </a:tblGrid>
              <a:tr h="439983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Sample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Type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Group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 err="1">
                          <a:effectLst/>
                        </a:rPr>
                        <a:t>Batch</a:t>
                      </a:r>
                      <a:endParaRPr lang="cs-CZ" sz="1600" dirty="0">
                        <a:effectLst/>
                      </a:endParaRP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 err="1">
                          <a:effectLst/>
                        </a:rPr>
                        <a:t>Treatment</a:t>
                      </a:r>
                      <a:endParaRPr lang="cs-CZ" sz="1600" dirty="0">
                        <a:effectLst/>
                      </a:endParaRP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 err="1">
                          <a:effectLst/>
                        </a:rPr>
                        <a:t>Replicate</a:t>
                      </a:r>
                      <a:endParaRPr lang="cs-CZ" sz="1600" dirty="0">
                        <a:effectLst/>
                      </a:endParaRPr>
                    </a:p>
                  </a:txBody>
                  <a:tcPr marL="11918" marR="11918" marT="9535" marB="9535"/>
                </a:tc>
                <a:extLst>
                  <a:ext uri="{0D108BD9-81ED-4DB2-BD59-A6C34878D82A}">
                    <a16:rowId xmlns:a16="http://schemas.microsoft.com/office/drawing/2014/main" val="1540139013"/>
                  </a:ext>
                </a:extLst>
              </a:tr>
              <a:tr h="439983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R21G1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HFP3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DF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1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1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DF_1</a:t>
                      </a:r>
                    </a:p>
                  </a:txBody>
                  <a:tcPr marL="11918" marR="11918" marT="9535" marB="9535"/>
                </a:tc>
                <a:extLst>
                  <a:ext uri="{0D108BD9-81ED-4DB2-BD59-A6C34878D82A}">
                    <a16:rowId xmlns:a16="http://schemas.microsoft.com/office/drawing/2014/main" val="2250117444"/>
                  </a:ext>
                </a:extLst>
              </a:tr>
              <a:tr h="439983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R21G2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HFP3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>
                          <a:effectLst/>
                        </a:rPr>
                        <a:t>DF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>
                          <a:effectLst/>
                        </a:rPr>
                        <a:t>1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>
                          <a:effectLst/>
                        </a:rPr>
                        <a:t>2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>
                          <a:effectLst/>
                        </a:rPr>
                        <a:t>DF_2</a:t>
                      </a:r>
                    </a:p>
                  </a:txBody>
                  <a:tcPr marL="11918" marR="11918" marT="9535" marB="9535"/>
                </a:tc>
                <a:extLst>
                  <a:ext uri="{0D108BD9-81ED-4DB2-BD59-A6C34878D82A}">
                    <a16:rowId xmlns:a16="http://schemas.microsoft.com/office/drawing/2014/main" val="801374006"/>
                  </a:ext>
                </a:extLst>
              </a:tr>
              <a:tr h="439983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>
                          <a:effectLst/>
                        </a:rPr>
                        <a:t>R21H1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HFP4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DF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>
                          <a:effectLst/>
                        </a:rPr>
                        <a:t>1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>
                          <a:effectLst/>
                        </a:rPr>
                        <a:t>1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>
                          <a:effectLst/>
                        </a:rPr>
                        <a:t>DF_1</a:t>
                      </a:r>
                    </a:p>
                  </a:txBody>
                  <a:tcPr marL="11918" marR="11918" marT="9535" marB="9535"/>
                </a:tc>
                <a:extLst>
                  <a:ext uri="{0D108BD9-81ED-4DB2-BD59-A6C34878D82A}">
                    <a16:rowId xmlns:a16="http://schemas.microsoft.com/office/drawing/2014/main" val="3892214883"/>
                  </a:ext>
                </a:extLst>
              </a:tr>
              <a:tr h="439983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>
                          <a:effectLst/>
                        </a:rPr>
                        <a:t>R21H2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HFP4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DF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>
                          <a:effectLst/>
                        </a:rPr>
                        <a:t>1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>
                          <a:effectLst/>
                        </a:rPr>
                        <a:t>2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>
                          <a:effectLst/>
                        </a:rPr>
                        <a:t>DF_2</a:t>
                      </a:r>
                    </a:p>
                  </a:txBody>
                  <a:tcPr marL="11918" marR="11918" marT="9535" marB="9535"/>
                </a:tc>
                <a:extLst>
                  <a:ext uri="{0D108BD9-81ED-4DB2-BD59-A6C34878D82A}">
                    <a16:rowId xmlns:a16="http://schemas.microsoft.com/office/drawing/2014/main" val="4086664054"/>
                  </a:ext>
                </a:extLst>
              </a:tr>
              <a:tr h="439983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>
                          <a:effectLst/>
                        </a:rPr>
                        <a:t>R21K1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HFP3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DF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2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>
                          <a:effectLst/>
                        </a:rPr>
                        <a:t>1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DF_1</a:t>
                      </a:r>
                    </a:p>
                  </a:txBody>
                  <a:tcPr marL="11918" marR="11918" marT="9535" marB="9535"/>
                </a:tc>
                <a:extLst>
                  <a:ext uri="{0D108BD9-81ED-4DB2-BD59-A6C34878D82A}">
                    <a16:rowId xmlns:a16="http://schemas.microsoft.com/office/drawing/2014/main" val="660321395"/>
                  </a:ext>
                </a:extLst>
              </a:tr>
              <a:tr h="439983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>
                          <a:effectLst/>
                        </a:rPr>
                        <a:t>R21K2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HFP3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>
                          <a:effectLst/>
                        </a:rPr>
                        <a:t>DF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2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>
                          <a:effectLst/>
                        </a:rPr>
                        <a:t>2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>
                          <a:effectLst/>
                        </a:rPr>
                        <a:t>DF_2</a:t>
                      </a:r>
                    </a:p>
                  </a:txBody>
                  <a:tcPr marL="11918" marR="11918" marT="9535" marB="9535"/>
                </a:tc>
                <a:extLst>
                  <a:ext uri="{0D108BD9-81ED-4DB2-BD59-A6C34878D82A}">
                    <a16:rowId xmlns:a16="http://schemas.microsoft.com/office/drawing/2014/main" val="464402137"/>
                  </a:ext>
                </a:extLst>
              </a:tr>
              <a:tr h="439983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R21L1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DFT5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>
                          <a:effectLst/>
                        </a:rPr>
                        <a:t>DF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2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>
                          <a:effectLst/>
                        </a:rPr>
                        <a:t>1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>
                          <a:effectLst/>
                        </a:rPr>
                        <a:t>DF_1</a:t>
                      </a:r>
                    </a:p>
                  </a:txBody>
                  <a:tcPr marL="11918" marR="11918" marT="9535" marB="9535"/>
                </a:tc>
                <a:extLst>
                  <a:ext uri="{0D108BD9-81ED-4DB2-BD59-A6C34878D82A}">
                    <a16:rowId xmlns:a16="http://schemas.microsoft.com/office/drawing/2014/main" val="3780479672"/>
                  </a:ext>
                </a:extLst>
              </a:tr>
              <a:tr h="439983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>
                          <a:effectLst/>
                        </a:rPr>
                        <a:t>R21L2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DFT5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>
                          <a:effectLst/>
                        </a:rPr>
                        <a:t>DF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2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2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DF_2</a:t>
                      </a:r>
                    </a:p>
                  </a:txBody>
                  <a:tcPr marL="11918" marR="11918" marT="9535" marB="9535"/>
                </a:tc>
                <a:extLst>
                  <a:ext uri="{0D108BD9-81ED-4DB2-BD59-A6C34878D82A}">
                    <a16:rowId xmlns:a16="http://schemas.microsoft.com/office/drawing/2014/main" val="2446796396"/>
                  </a:ext>
                </a:extLst>
              </a:tr>
              <a:tr h="439983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>
                          <a:effectLst/>
                        </a:rPr>
                        <a:t>R21O1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DFT5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DF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3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1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DF_1</a:t>
                      </a:r>
                    </a:p>
                  </a:txBody>
                  <a:tcPr marL="11918" marR="11918" marT="9535" marB="9535"/>
                </a:tc>
                <a:extLst>
                  <a:ext uri="{0D108BD9-81ED-4DB2-BD59-A6C34878D82A}">
                    <a16:rowId xmlns:a16="http://schemas.microsoft.com/office/drawing/2014/main" val="3596719648"/>
                  </a:ext>
                </a:extLst>
              </a:tr>
              <a:tr h="439983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>
                          <a:effectLst/>
                        </a:rPr>
                        <a:t>R21O2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DFT5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>
                          <a:effectLst/>
                        </a:rPr>
                        <a:t>DF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>
                          <a:effectLst/>
                        </a:rPr>
                        <a:t>3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2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DF_2</a:t>
                      </a:r>
                    </a:p>
                  </a:txBody>
                  <a:tcPr marL="11918" marR="11918" marT="9535" marB="9535"/>
                </a:tc>
                <a:extLst>
                  <a:ext uri="{0D108BD9-81ED-4DB2-BD59-A6C34878D82A}">
                    <a16:rowId xmlns:a16="http://schemas.microsoft.com/office/drawing/2014/main" val="3663412241"/>
                  </a:ext>
                </a:extLst>
              </a:tr>
              <a:tr h="439983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>
                          <a:effectLst/>
                        </a:rPr>
                        <a:t>R21P1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HFP4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>
                          <a:effectLst/>
                        </a:rPr>
                        <a:t>DF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>
                          <a:effectLst/>
                        </a:rPr>
                        <a:t>3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1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DF_1</a:t>
                      </a:r>
                    </a:p>
                  </a:txBody>
                  <a:tcPr marL="11918" marR="11918" marT="9535" marB="9535"/>
                </a:tc>
                <a:extLst>
                  <a:ext uri="{0D108BD9-81ED-4DB2-BD59-A6C34878D82A}">
                    <a16:rowId xmlns:a16="http://schemas.microsoft.com/office/drawing/2014/main" val="3311966180"/>
                  </a:ext>
                </a:extLst>
              </a:tr>
              <a:tr h="439983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>
                          <a:effectLst/>
                        </a:rPr>
                        <a:t>R21P2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HFP4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>
                          <a:effectLst/>
                        </a:rPr>
                        <a:t>DF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>
                          <a:effectLst/>
                        </a:rPr>
                        <a:t>3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>
                          <a:effectLst/>
                        </a:rPr>
                        <a:t>2</a:t>
                      </a:r>
                    </a:p>
                  </a:txBody>
                  <a:tcPr marL="11918" marR="11918" marT="9535" marB="953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>
                          <a:effectLst/>
                        </a:rPr>
                        <a:t>DF_2</a:t>
                      </a:r>
                    </a:p>
                  </a:txBody>
                  <a:tcPr marL="11918" marR="11918" marT="9535" marB="9535"/>
                </a:tc>
                <a:extLst>
                  <a:ext uri="{0D108BD9-81ED-4DB2-BD59-A6C34878D82A}">
                    <a16:rowId xmlns:a16="http://schemas.microsoft.com/office/drawing/2014/main" val="10818474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9827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8B5583-FAB7-794E-BA34-CA739AD57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analysis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F54291-6EB6-1A47-946C-60886C3FC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>
                <a:latin typeface="+mj-lt"/>
              </a:rPr>
              <a:t>Electron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microscopy</a:t>
            </a:r>
            <a:r>
              <a:rPr lang="cs-CZ" dirty="0">
                <a:latin typeface="+mj-lt"/>
              </a:rPr>
              <a:t>, </a:t>
            </a:r>
            <a:r>
              <a:rPr lang="cs-CZ" dirty="0" err="1">
                <a:latin typeface="+mj-lt"/>
              </a:rPr>
              <a:t>velocity</a:t>
            </a:r>
            <a:r>
              <a:rPr lang="cs-CZ" dirty="0">
                <a:latin typeface="+mj-lt"/>
              </a:rPr>
              <a:t> ✅</a:t>
            </a:r>
          </a:p>
          <a:p>
            <a:r>
              <a:rPr lang="cs-CZ" dirty="0">
                <a:latin typeface="+mj-lt"/>
              </a:rPr>
              <a:t>Protein </a:t>
            </a:r>
            <a:r>
              <a:rPr lang="cs-CZ" dirty="0" err="1">
                <a:latin typeface="+mj-lt"/>
              </a:rPr>
              <a:t>content</a:t>
            </a:r>
            <a:r>
              <a:rPr lang="cs-CZ" dirty="0">
                <a:latin typeface="+mj-lt"/>
              </a:rPr>
              <a:t> ✅</a:t>
            </a:r>
          </a:p>
          <a:p>
            <a:r>
              <a:rPr lang="cs-CZ" dirty="0">
                <a:latin typeface="+mj-lt"/>
              </a:rPr>
              <a:t>mRNA </a:t>
            </a:r>
            <a:r>
              <a:rPr lang="cs-CZ" dirty="0" err="1">
                <a:latin typeface="+mj-lt"/>
              </a:rPr>
              <a:t>content</a:t>
            </a:r>
            <a:r>
              <a:rPr lang="cs-CZ" dirty="0">
                <a:latin typeface="+mj-lt"/>
              </a:rPr>
              <a:t> ✅</a:t>
            </a:r>
          </a:p>
          <a:p>
            <a:r>
              <a:rPr lang="cs-CZ" dirty="0" err="1">
                <a:latin typeface="+mj-lt"/>
              </a:rPr>
              <a:t>miRNA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content</a:t>
            </a:r>
            <a:r>
              <a:rPr lang="cs-CZ" dirty="0">
                <a:latin typeface="+mj-lt"/>
              </a:rPr>
              <a:t> ✅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1824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383BF427-3EBD-C844-8CB1-82E6A5319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0253"/>
            <a:ext cx="6096000" cy="393752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5D09685-F0F1-F54A-B364-6BB80BE12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20253"/>
            <a:ext cx="6096000" cy="3937522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D7948A78-D98C-5246-8BBF-B2BD348A7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150813"/>
            <a:ext cx="10515600" cy="1325563"/>
          </a:xfrm>
        </p:spPr>
        <p:txBody>
          <a:bodyPr/>
          <a:lstStyle/>
          <a:p>
            <a:r>
              <a:rPr lang="en-US" dirty="0"/>
              <a:t>Sequenced March, May, June 2021</a:t>
            </a:r>
          </a:p>
        </p:txBody>
      </p:sp>
    </p:spTree>
    <p:extLst>
      <p:ext uri="{BB962C8B-B14F-4D97-AF65-F5344CB8AC3E}">
        <p14:creationId xmlns:p14="http://schemas.microsoft.com/office/powerpoint/2010/main" val="379437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383BF427-3EBD-C844-8CB1-82E6A5319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0253"/>
            <a:ext cx="6096000" cy="393752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5D09685-F0F1-F54A-B364-6BB80BE12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20253"/>
            <a:ext cx="6096000" cy="3937522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8C0CF16C-0F99-384C-AF2C-B65C79A54B1F}"/>
              </a:ext>
            </a:extLst>
          </p:cNvPr>
          <p:cNvSpPr/>
          <p:nvPr/>
        </p:nvSpPr>
        <p:spPr>
          <a:xfrm>
            <a:off x="0" y="2900363"/>
            <a:ext cx="12192000" cy="3143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B578F5FE-B778-1540-87BA-0C72168E5B39}"/>
              </a:ext>
            </a:extLst>
          </p:cNvPr>
          <p:cNvSpPr/>
          <p:nvPr/>
        </p:nvSpPr>
        <p:spPr>
          <a:xfrm>
            <a:off x="0" y="3821906"/>
            <a:ext cx="12192000" cy="3143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EFF4105-68C4-CE4E-A2E7-D8DBFE90261B}"/>
              </a:ext>
            </a:extLst>
          </p:cNvPr>
          <p:cNvSpPr txBox="1"/>
          <p:nvPr/>
        </p:nvSpPr>
        <p:spPr>
          <a:xfrm>
            <a:off x="600074" y="5529263"/>
            <a:ext cx="5743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happened? Problem with sample acquisition, preparation, sequencing...?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BC151B7-4554-184E-B82B-8CDA4D5F035E}"/>
              </a:ext>
            </a:extLst>
          </p:cNvPr>
          <p:cNvSpPr txBox="1"/>
          <p:nvPr/>
        </p:nvSpPr>
        <p:spPr>
          <a:xfrm>
            <a:off x="5848351" y="5529262"/>
            <a:ext cx="5743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According to all data everything is fine...sequencing error in 3 runs of the same sample???</a:t>
            </a:r>
          </a:p>
        </p:txBody>
      </p:sp>
    </p:spTree>
    <p:extLst>
      <p:ext uri="{BB962C8B-B14F-4D97-AF65-F5344CB8AC3E}">
        <p14:creationId xmlns:p14="http://schemas.microsoft.com/office/powerpoint/2010/main" val="2817495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 descr="Obsah obrázku text&#10;&#10;Popis byl vytvořen automaticky">
            <a:extLst>
              <a:ext uri="{FF2B5EF4-FFF2-40B4-BE49-F238E27FC236}">
                <a16:creationId xmlns:a16="http://schemas.microsoft.com/office/drawing/2014/main" id="{E3FD92D2-BB77-614E-AC6D-1C7B89198E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201" y="1142999"/>
            <a:ext cx="12090704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38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610E8F-EFC8-7946-9F87-2FD8F078F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E0C8C3D-BE25-D24C-BA8A-8032B53E54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246922" cy="3127375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DC5BD66-BEF9-5C42-B742-AC57CC5C0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95" y="1743075"/>
            <a:ext cx="11560106" cy="498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31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39480E-78E8-9041-ADC1-0D482D8F1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862" y="614597"/>
            <a:ext cx="7989758" cy="5562366"/>
          </a:xfrm>
        </p:spPr>
        <p:txBody>
          <a:bodyPr/>
          <a:lstStyle/>
          <a:p>
            <a:r>
              <a:rPr lang="en-US" dirty="0">
                <a:latin typeface="+mj-lt"/>
              </a:rPr>
              <a:t>gene expression analysis </a:t>
            </a:r>
            <a:r>
              <a:rPr lang="en-US" dirty="0">
                <a:latin typeface="+mj-lt"/>
                <a:hlinkClick r:id="rId2"/>
              </a:rPr>
              <a:t>https://www.img.cas.cz/skupina/michal-kolar/</a:t>
            </a:r>
            <a:r>
              <a:rPr lang="en-US" dirty="0">
                <a:latin typeface="+mj-lt"/>
              </a:rPr>
              <a:t>  – RNA-Seq, single-cell RNA-Seq, spatial transcriptomics</a:t>
            </a:r>
          </a:p>
          <a:p>
            <a:r>
              <a:rPr lang="en-US" dirty="0">
                <a:latin typeface="+mj-lt"/>
              </a:rPr>
              <a:t>Our textbook: </a:t>
            </a:r>
            <a:r>
              <a:rPr lang="en-US" dirty="0">
                <a:latin typeface="+mj-lt"/>
                <a:hlinkClick r:id="rId3"/>
              </a:rPr>
              <a:t>https://vydavatelstvi.vscht.cz/katalog/publikace?isid=7592-134-5</a:t>
            </a:r>
            <a:r>
              <a:rPr lang="en-US" dirty="0">
                <a:latin typeface="+mj-lt"/>
              </a:rPr>
              <a:t> </a:t>
            </a:r>
          </a:p>
          <a:p>
            <a:r>
              <a:rPr lang="en-US" dirty="0">
                <a:latin typeface="+mj-lt"/>
              </a:rPr>
              <a:t>(new version in development, extended and in English)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9233F8A-EB86-3041-8A2D-DC4593C93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166" y="3295239"/>
            <a:ext cx="2337945" cy="339250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59C2934-982F-F545-8A90-4B5E5BE95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5288" y="279982"/>
            <a:ext cx="24257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77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462B37E2-88C2-F346-AC77-5A46DD468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71" y="1244183"/>
            <a:ext cx="11540258" cy="3595766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1D43B7AF-D134-934D-BEDA-9B68F3A32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150813"/>
            <a:ext cx="10248900" cy="897699"/>
          </a:xfrm>
        </p:spPr>
        <p:txBody>
          <a:bodyPr/>
          <a:lstStyle/>
          <a:p>
            <a:r>
              <a:rPr lang="en-US" dirty="0"/>
              <a:t>Mapped on mycoplasma</a:t>
            </a:r>
          </a:p>
        </p:txBody>
      </p:sp>
    </p:spTree>
    <p:extLst>
      <p:ext uri="{BB962C8B-B14F-4D97-AF65-F5344CB8AC3E}">
        <p14:creationId xmlns:p14="http://schemas.microsoft.com/office/powerpoint/2010/main" val="4130561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3E450FA-6F43-BE47-9E08-5A83E2033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MOST IMPORTANT QUESTION: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627B14-22B6-BF45-9F8A-BD0AA5D58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Is it just one-time thing? Or its running in samples? If, when did the contamination appear? </a:t>
            </a:r>
            <a:r>
              <a:rPr lang="en-US" b="1" dirty="0">
                <a:latin typeface="+mj-lt"/>
              </a:rPr>
              <a:t>Is our publication okay</a:t>
            </a:r>
            <a:r>
              <a:rPr lang="en-US" dirty="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55495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FFA9219-3551-374C-AC13-1BA729F912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00"/>
          <a:stretch/>
        </p:blipFill>
        <p:spPr>
          <a:xfrm>
            <a:off x="414528" y="1096095"/>
            <a:ext cx="11594592" cy="176283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0D3E2BC-068F-BB48-B694-DF7E92DAD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12192000" cy="216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26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DA3065-1229-A449-A093-505874873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Remember libraries comparison September 2022? Macrophages THP…influenced…</a:t>
            </a:r>
            <a:r>
              <a:rPr lang="en-US" b="1" dirty="0"/>
              <a:t>by exosomes</a:t>
            </a:r>
          </a:p>
        </p:txBody>
      </p:sp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B032E1B0-2E0D-1E42-97CA-B085FC166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3 methods – traditional RNA-Seq: KAPA(</a:t>
            </a:r>
            <a:r>
              <a:rPr lang="en-US" dirty="0" err="1">
                <a:latin typeface="+mj-lt"/>
              </a:rPr>
              <a:t>polyA</a:t>
            </a:r>
            <a:r>
              <a:rPr lang="en-US" dirty="0">
                <a:latin typeface="+mj-lt"/>
              </a:rPr>
              <a:t>, 5’-3’), 3’ methods: </a:t>
            </a:r>
            <a:r>
              <a:rPr lang="en-US" dirty="0" err="1">
                <a:latin typeface="+mj-lt"/>
              </a:rPr>
              <a:t>Collibri</a:t>
            </a:r>
            <a:r>
              <a:rPr lang="en-US" dirty="0">
                <a:latin typeface="+mj-lt"/>
              </a:rPr>
              <a:t> (Invitrogen, 3’-5’) and </a:t>
            </a:r>
            <a:r>
              <a:rPr lang="en-US" dirty="0" err="1">
                <a:latin typeface="+mj-lt"/>
              </a:rPr>
              <a:t>QuantSeq</a:t>
            </a:r>
            <a:r>
              <a:rPr lang="en-US" dirty="0">
                <a:latin typeface="+mj-lt"/>
              </a:rPr>
              <a:t> (</a:t>
            </a:r>
            <a:r>
              <a:rPr lang="en-US" dirty="0" err="1">
                <a:latin typeface="+mj-lt"/>
              </a:rPr>
              <a:t>Lexogen</a:t>
            </a:r>
            <a:r>
              <a:rPr lang="en-US" dirty="0">
                <a:latin typeface="+mj-lt"/>
              </a:rPr>
              <a:t>, 3’-5’)</a:t>
            </a:r>
          </a:p>
          <a:p>
            <a:r>
              <a:rPr lang="en-US" dirty="0">
                <a:latin typeface="+mj-lt"/>
              </a:rPr>
              <a:t>3 types of exosomes – 2 commercial, 1 extracted from cells</a:t>
            </a:r>
          </a:p>
          <a:p>
            <a:r>
              <a:rPr lang="en-US" dirty="0">
                <a:latin typeface="+mj-lt"/>
              </a:rPr>
              <a:t>same protocol as at melanoma study</a:t>
            </a:r>
          </a:p>
          <a:p>
            <a:r>
              <a:rPr lang="en-US" dirty="0" err="1">
                <a:latin typeface="+mj-lt"/>
              </a:rPr>
              <a:t>linie</a:t>
            </a:r>
            <a:r>
              <a:rPr lang="en-US" dirty="0">
                <a:latin typeface="+mj-lt"/>
              </a:rPr>
              <a:t> THP</a:t>
            </a:r>
          </a:p>
        </p:txBody>
      </p:sp>
    </p:spTree>
    <p:extLst>
      <p:ext uri="{BB962C8B-B14F-4D97-AF65-F5344CB8AC3E}">
        <p14:creationId xmlns:p14="http://schemas.microsoft.com/office/powerpoint/2010/main" val="3809441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DA3065-1229-A449-A093-505874873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72812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September 2022 – Macrophages…influenced…by exosomes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E9DD7D7-7F21-C749-A749-67C5D19C6D79}"/>
              </a:ext>
            </a:extLst>
          </p:cNvPr>
          <p:cNvSpPr txBox="1"/>
          <p:nvPr/>
        </p:nvSpPr>
        <p:spPr>
          <a:xfrm>
            <a:off x="700088" y="5029366"/>
            <a:ext cx="1243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Collibri</a:t>
            </a:r>
            <a:endParaRPr lang="en-US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8E47A9A-99B8-6045-A09D-AF8B0AFEA747}"/>
              </a:ext>
            </a:extLst>
          </p:cNvPr>
          <p:cNvSpPr txBox="1"/>
          <p:nvPr/>
        </p:nvSpPr>
        <p:spPr>
          <a:xfrm>
            <a:off x="7528080" y="5029366"/>
            <a:ext cx="1243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QuantSeq</a:t>
            </a:r>
            <a:endParaRPr lang="en-US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A935A48-DD30-524C-8C64-EB44AACA39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531"/>
          <a:stretch/>
        </p:blipFill>
        <p:spPr>
          <a:xfrm>
            <a:off x="280988" y="1357146"/>
            <a:ext cx="5464186" cy="318627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70268D64-945B-0448-B57D-3DE025E27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874" y="1357145"/>
            <a:ext cx="5918439" cy="318627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0C4C4E2-B9C9-1845-881C-05D1D3DE9560}"/>
              </a:ext>
            </a:extLst>
          </p:cNvPr>
          <p:cNvSpPr txBox="1"/>
          <p:nvPr/>
        </p:nvSpPr>
        <p:spPr>
          <a:xfrm>
            <a:off x="838200" y="5659395"/>
            <a:ext cx="6093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B,C = control, D-F = exosomes, H-M = medium  </a:t>
            </a:r>
          </a:p>
        </p:txBody>
      </p:sp>
    </p:spTree>
    <p:extLst>
      <p:ext uri="{BB962C8B-B14F-4D97-AF65-F5344CB8AC3E}">
        <p14:creationId xmlns:p14="http://schemas.microsoft.com/office/powerpoint/2010/main" val="2966333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DA3065-1229-A449-A093-505874873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49204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September 2022 – Macrophages…influenced…by exosomes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F851636-2513-464B-9453-9FB65B7700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1636"/>
          <a:stretch/>
        </p:blipFill>
        <p:spPr>
          <a:xfrm>
            <a:off x="451731" y="1293371"/>
            <a:ext cx="9966421" cy="1944099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E9DD7D7-7F21-C749-A749-67C5D19C6D79}"/>
              </a:ext>
            </a:extLst>
          </p:cNvPr>
          <p:cNvSpPr txBox="1"/>
          <p:nvPr/>
        </p:nvSpPr>
        <p:spPr>
          <a:xfrm>
            <a:off x="10581271" y="2080754"/>
            <a:ext cx="1243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Collibri</a:t>
            </a:r>
            <a:endParaRPr lang="en-US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C690396-E3C3-AA48-BAF0-B34904739A58}"/>
              </a:ext>
            </a:extLst>
          </p:cNvPr>
          <p:cNvSpPr txBox="1"/>
          <p:nvPr/>
        </p:nvSpPr>
        <p:spPr>
          <a:xfrm>
            <a:off x="10483097" y="4613315"/>
            <a:ext cx="1243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KAPA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BC5D008-A87F-1744-9F42-0112C21A6C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879"/>
          <a:stretch/>
        </p:blipFill>
        <p:spPr>
          <a:xfrm>
            <a:off x="1087396" y="3315047"/>
            <a:ext cx="9131643" cy="285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929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CADE7D-4855-044D-B226-4722DC852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0EAB9C-0CAA-D641-B785-42E079E50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6B0BDFF-5C6C-0A4E-9DBE-73FBA633E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683"/>
            <a:ext cx="12192000" cy="571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113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A0E976-F338-0C4A-8149-29F154F27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DD6F09BA-3B5D-834D-9B92-C799B16E4E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094" y="2158584"/>
            <a:ext cx="11809812" cy="2870779"/>
          </a:xfr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6129515-11FA-E745-B2E5-481A456D2BFB}"/>
              </a:ext>
            </a:extLst>
          </p:cNvPr>
          <p:cNvSpPr txBox="1"/>
          <p:nvPr/>
        </p:nvSpPr>
        <p:spPr>
          <a:xfrm>
            <a:off x="374754" y="5216577"/>
            <a:ext cx="3132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QuantSeq</a:t>
            </a:r>
            <a:r>
              <a:rPr lang="en-US" dirty="0"/>
              <a:t>, for out pipeline KAPA had too low number of sequences</a:t>
            </a:r>
          </a:p>
        </p:txBody>
      </p:sp>
    </p:spTree>
    <p:extLst>
      <p:ext uri="{BB962C8B-B14F-4D97-AF65-F5344CB8AC3E}">
        <p14:creationId xmlns:p14="http://schemas.microsoft.com/office/powerpoint/2010/main" val="3166856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Zástupný obsah 6">
            <a:extLst>
              <a:ext uri="{FF2B5EF4-FFF2-40B4-BE49-F238E27FC236}">
                <a16:creationId xmlns:a16="http://schemas.microsoft.com/office/drawing/2014/main" id="{634B5CAB-8117-494E-8346-C62F0BB634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8111769"/>
              </p:ext>
            </p:extLst>
          </p:nvPr>
        </p:nvGraphicFramePr>
        <p:xfrm>
          <a:off x="722167" y="370032"/>
          <a:ext cx="4348596" cy="5699925"/>
        </p:xfrm>
        <a:graphic>
          <a:graphicData uri="http://schemas.openxmlformats.org/drawingml/2006/table">
            <a:tbl>
              <a:tblPr/>
              <a:tblGrid>
                <a:gridCol w="1449532">
                  <a:extLst>
                    <a:ext uri="{9D8B030D-6E8A-4147-A177-3AD203B41FA5}">
                      <a16:colId xmlns:a16="http://schemas.microsoft.com/office/drawing/2014/main" val="1495413761"/>
                    </a:ext>
                  </a:extLst>
                </a:gridCol>
                <a:gridCol w="1449532">
                  <a:extLst>
                    <a:ext uri="{9D8B030D-6E8A-4147-A177-3AD203B41FA5}">
                      <a16:colId xmlns:a16="http://schemas.microsoft.com/office/drawing/2014/main" val="679271828"/>
                    </a:ext>
                  </a:extLst>
                </a:gridCol>
                <a:gridCol w="1449532">
                  <a:extLst>
                    <a:ext uri="{9D8B030D-6E8A-4147-A177-3AD203B41FA5}">
                      <a16:colId xmlns:a16="http://schemas.microsoft.com/office/drawing/2014/main" val="4098585243"/>
                    </a:ext>
                  </a:extLst>
                </a:gridCol>
              </a:tblGrid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 dirty="0">
                          <a:effectLst/>
                          <a:latin typeface="Arial" panose="020B0604020202020204" pitchFamily="34" charset="0"/>
                        </a:rPr>
                        <a:t>SAMPLE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THP KAPA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U937 KAPA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738190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R22THP_B2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2222751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R22THP_B1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1789653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R22THP_C1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0.92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708881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R22THP_C2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1.46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2195482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R22THP_A1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9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639136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R22THP_A2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9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618197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R22THP_D1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9168029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R22THP_D2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503648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R22THP_E1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1.06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602399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R22THP_E2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1.72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937026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R22THP_F1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0.96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021800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R22THP_F2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1.04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561452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R22THP_H1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527393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R22THP_H2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4946175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R22THP_I2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6777047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R22THP_K2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4771838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R22THP_I1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2201280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R22THP_J2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3276968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R22THP_L1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3675013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R22THP_J1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1527074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R22THP_L2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682333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R22THP_K1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04066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R22THP_M2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168272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R22THP_M1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 dirty="0">
                          <a:effectLst/>
                          <a:latin typeface="Arial" panose="020B0604020202020204" pitchFamily="34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632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23801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9973F0A7-4764-4C44-8738-80610FCFBBA2}"/>
              </a:ext>
            </a:extLst>
          </p:cNvPr>
          <p:cNvSpPr txBox="1"/>
          <p:nvPr/>
        </p:nvSpPr>
        <p:spPr>
          <a:xfrm>
            <a:off x="6629400" y="2671763"/>
            <a:ext cx="43485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+mj-lt"/>
              </a:rPr>
              <a:t>Collibri</a:t>
            </a:r>
            <a:r>
              <a:rPr lang="en-US" b="1" dirty="0">
                <a:latin typeface="+mj-lt"/>
              </a:rPr>
              <a:t> and </a:t>
            </a:r>
            <a:r>
              <a:rPr lang="en-US" b="1" dirty="0" err="1">
                <a:latin typeface="+mj-lt"/>
              </a:rPr>
              <a:t>QuantSeq</a:t>
            </a:r>
            <a:r>
              <a:rPr lang="en-US" b="1" dirty="0">
                <a:latin typeface="+mj-lt"/>
              </a:rPr>
              <a:t> works on different principle, so the ”small” contamination was visible, but using KAPA not…which is funny, because: “</a:t>
            </a:r>
            <a:r>
              <a:rPr lang="cs-CZ" b="0" i="0" u="none" strike="noStrike" dirty="0" err="1">
                <a:solidFill>
                  <a:srgbClr val="0F0F0F"/>
                </a:solidFill>
                <a:effectLst/>
                <a:latin typeface="Söhne"/>
              </a:rPr>
              <a:t>The</a:t>
            </a:r>
            <a:r>
              <a:rPr lang="cs-CZ" b="0" i="0" u="none" strike="noStrike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cs-CZ" b="0" i="0" u="none" strike="noStrike" dirty="0" err="1">
                <a:solidFill>
                  <a:srgbClr val="0F0F0F"/>
                </a:solidFill>
                <a:effectLst/>
                <a:latin typeface="Söhne"/>
              </a:rPr>
              <a:t>assumption</a:t>
            </a:r>
            <a:r>
              <a:rPr lang="cs-CZ" b="0" i="0" u="none" strike="noStrike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cs-CZ" b="0" i="0" u="none" strike="noStrike" dirty="0" err="1">
                <a:solidFill>
                  <a:srgbClr val="0F0F0F"/>
                </a:solidFill>
                <a:effectLst/>
                <a:latin typeface="Söhne"/>
              </a:rPr>
              <a:t>is</a:t>
            </a:r>
            <a:r>
              <a:rPr lang="cs-CZ" b="0" i="0" u="none" strike="noStrike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cs-CZ" b="0" i="0" u="none" strike="noStrike" dirty="0" err="1">
                <a:solidFill>
                  <a:srgbClr val="0F0F0F"/>
                </a:solidFill>
                <a:effectLst/>
                <a:latin typeface="Söhne"/>
              </a:rPr>
              <a:t>that</a:t>
            </a:r>
            <a:r>
              <a:rPr lang="cs-CZ" b="0" i="0" u="none" strike="noStrike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cs-CZ" b="0" i="0" u="none" strike="noStrike" dirty="0" err="1">
                <a:solidFill>
                  <a:srgbClr val="0F0F0F"/>
                </a:solidFill>
                <a:effectLst/>
                <a:latin typeface="Söhne"/>
              </a:rPr>
              <a:t>this</a:t>
            </a:r>
            <a:r>
              <a:rPr lang="cs-CZ" b="0" i="0" u="none" strike="noStrike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cs-CZ" b="0" i="0" u="none" strike="noStrike" dirty="0" err="1">
                <a:solidFill>
                  <a:srgbClr val="0F0F0F"/>
                </a:solidFill>
                <a:effectLst/>
                <a:latin typeface="Söhne"/>
              </a:rPr>
              <a:t>method</a:t>
            </a:r>
            <a:r>
              <a:rPr lang="cs-CZ" b="0" i="0" u="none" strike="noStrike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cs-CZ" b="0" i="0" u="none" strike="noStrike" dirty="0" err="1">
                <a:solidFill>
                  <a:srgbClr val="0F0F0F"/>
                </a:solidFill>
                <a:effectLst/>
                <a:latin typeface="Söhne"/>
              </a:rPr>
              <a:t>will</a:t>
            </a:r>
            <a:r>
              <a:rPr lang="cs-CZ" b="0" i="0" u="none" strike="noStrike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cs-CZ" b="0" i="0" u="none" strike="noStrike" dirty="0" err="1">
                <a:solidFill>
                  <a:srgbClr val="0F0F0F"/>
                </a:solidFill>
                <a:effectLst/>
                <a:latin typeface="Söhne"/>
              </a:rPr>
              <a:t>primarily</a:t>
            </a:r>
            <a:r>
              <a:rPr lang="cs-CZ" b="0" i="0" u="none" strike="noStrike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cs-CZ" b="0" i="0" u="none" strike="noStrike" dirty="0" err="1">
                <a:solidFill>
                  <a:srgbClr val="0F0F0F"/>
                </a:solidFill>
                <a:effectLst/>
                <a:latin typeface="Söhne"/>
              </a:rPr>
              <a:t>target</a:t>
            </a:r>
            <a:r>
              <a:rPr lang="cs-CZ" b="0" i="0" u="none" strike="noStrike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cs-CZ" b="0" i="0" u="none" strike="noStrike" dirty="0" err="1">
                <a:solidFill>
                  <a:srgbClr val="0F0F0F"/>
                </a:solidFill>
                <a:effectLst/>
                <a:latin typeface="Söhne"/>
              </a:rPr>
              <a:t>eukaryotic</a:t>
            </a:r>
            <a:r>
              <a:rPr lang="cs-CZ" b="0" i="0" u="none" strike="noStrike" dirty="0">
                <a:solidFill>
                  <a:srgbClr val="0F0F0F"/>
                </a:solidFill>
                <a:effectLst/>
                <a:latin typeface="Söhne"/>
              </a:rPr>
              <a:t> mRNA, as </a:t>
            </a:r>
            <a:r>
              <a:rPr lang="cs-CZ" b="0" i="0" u="none" strike="noStrike" dirty="0" err="1">
                <a:solidFill>
                  <a:srgbClr val="0F0F0F"/>
                </a:solidFill>
                <a:effectLst/>
                <a:latin typeface="Söhne"/>
              </a:rPr>
              <a:t>prokaryotic</a:t>
            </a:r>
            <a:r>
              <a:rPr lang="cs-CZ" b="0" i="0" u="none" strike="noStrike" dirty="0">
                <a:solidFill>
                  <a:srgbClr val="0F0F0F"/>
                </a:solidFill>
                <a:effectLst/>
                <a:latin typeface="Söhne"/>
              </a:rPr>
              <a:t> (</a:t>
            </a:r>
            <a:r>
              <a:rPr lang="cs-CZ" b="0" i="0" u="none" strike="noStrike" dirty="0" err="1">
                <a:solidFill>
                  <a:srgbClr val="0F0F0F"/>
                </a:solidFill>
                <a:effectLst/>
                <a:latin typeface="Söhne"/>
              </a:rPr>
              <a:t>bacterial</a:t>
            </a:r>
            <a:r>
              <a:rPr lang="cs-CZ" b="0" i="0" u="none" strike="noStrike" dirty="0">
                <a:solidFill>
                  <a:srgbClr val="0F0F0F"/>
                </a:solidFill>
                <a:effectLst/>
                <a:latin typeface="Söhne"/>
              </a:rPr>
              <a:t>) mRNA </a:t>
            </a:r>
            <a:r>
              <a:rPr lang="cs-CZ" b="0" i="0" u="none" strike="noStrike" dirty="0" err="1">
                <a:solidFill>
                  <a:srgbClr val="0F0F0F"/>
                </a:solidFill>
                <a:effectLst/>
                <a:latin typeface="Söhne"/>
              </a:rPr>
              <a:t>typically</a:t>
            </a:r>
            <a:r>
              <a:rPr lang="cs-CZ" b="0" i="0" u="none" strike="noStrike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cs-CZ" b="0" i="0" u="none" strike="noStrike" dirty="0" err="1">
                <a:solidFill>
                  <a:srgbClr val="0F0F0F"/>
                </a:solidFill>
                <a:effectLst/>
                <a:latin typeface="Söhne"/>
              </a:rPr>
              <a:t>lacks</a:t>
            </a:r>
            <a:r>
              <a:rPr lang="cs-CZ" b="0" i="0" u="none" strike="noStrike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cs-CZ" b="0" i="0" u="none" strike="noStrike" dirty="0" err="1">
                <a:solidFill>
                  <a:srgbClr val="0F0F0F"/>
                </a:solidFill>
                <a:effectLst/>
                <a:latin typeface="Söhne"/>
              </a:rPr>
              <a:t>polyadenylated</a:t>
            </a:r>
            <a:r>
              <a:rPr lang="cs-CZ" b="0" i="0" u="none" strike="noStrike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cs-CZ" b="0" i="0" u="none" strike="noStrike" dirty="0" err="1">
                <a:solidFill>
                  <a:srgbClr val="0F0F0F"/>
                </a:solidFill>
                <a:effectLst/>
                <a:latin typeface="Söhne"/>
              </a:rPr>
              <a:t>tails</a:t>
            </a:r>
            <a:r>
              <a:rPr lang="cs-CZ" b="0" i="0" u="none" strike="noStrike" dirty="0">
                <a:solidFill>
                  <a:srgbClr val="0F0F0F"/>
                </a:solidFill>
                <a:effectLst/>
                <a:latin typeface="Söhne"/>
              </a:rPr>
              <a:t>.“</a:t>
            </a:r>
            <a:endParaRPr lang="en-US" b="1" dirty="0">
              <a:latin typeface="+mj-lt"/>
            </a:endParaRPr>
          </a:p>
        </p:txBody>
      </p:sp>
      <p:graphicFrame>
        <p:nvGraphicFramePr>
          <p:cNvPr id="6" name="Zástupný obsah 6">
            <a:extLst>
              <a:ext uri="{FF2B5EF4-FFF2-40B4-BE49-F238E27FC236}">
                <a16:creationId xmlns:a16="http://schemas.microsoft.com/office/drawing/2014/main" id="{AAE24C5C-1EFF-4F45-B137-8B18CAF3F0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7150014"/>
              </p:ext>
            </p:extLst>
          </p:nvPr>
        </p:nvGraphicFramePr>
        <p:xfrm>
          <a:off x="722167" y="370032"/>
          <a:ext cx="4348596" cy="5699925"/>
        </p:xfrm>
        <a:graphic>
          <a:graphicData uri="http://schemas.openxmlformats.org/drawingml/2006/table">
            <a:tbl>
              <a:tblPr/>
              <a:tblGrid>
                <a:gridCol w="1449532">
                  <a:extLst>
                    <a:ext uri="{9D8B030D-6E8A-4147-A177-3AD203B41FA5}">
                      <a16:colId xmlns:a16="http://schemas.microsoft.com/office/drawing/2014/main" val="1495413761"/>
                    </a:ext>
                  </a:extLst>
                </a:gridCol>
                <a:gridCol w="1449532">
                  <a:extLst>
                    <a:ext uri="{9D8B030D-6E8A-4147-A177-3AD203B41FA5}">
                      <a16:colId xmlns:a16="http://schemas.microsoft.com/office/drawing/2014/main" val="679271828"/>
                    </a:ext>
                  </a:extLst>
                </a:gridCol>
                <a:gridCol w="1449532">
                  <a:extLst>
                    <a:ext uri="{9D8B030D-6E8A-4147-A177-3AD203B41FA5}">
                      <a16:colId xmlns:a16="http://schemas.microsoft.com/office/drawing/2014/main" val="4098585243"/>
                    </a:ext>
                  </a:extLst>
                </a:gridCol>
              </a:tblGrid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 dirty="0">
                          <a:effectLst/>
                          <a:latin typeface="Arial" panose="020B0604020202020204" pitchFamily="34" charset="0"/>
                        </a:rPr>
                        <a:t>SAMPLE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THP KAPA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U937 KAPA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738190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R22THP_B2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2222751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R22THP_B1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1789653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R22THP_C1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0.92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708881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R22THP_C2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1.46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2195482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R22THP_A1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9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639136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R22THP_A2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9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618197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R22THP_D1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9168029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R22THP_D2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503648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R22THP_E1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1.06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602399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R22THP_E2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1.72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937026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R22THP_F1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0.96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021800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R22THP_F2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1.04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561452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R22THP_H1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527393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R22THP_H2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4946175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R22THP_I2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6777047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R22THP_K2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4771838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R22THP_I1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2201280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R22THP_J2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3276968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R22THP_L1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3675013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R22THP_J1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1527074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R22THP_L2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682333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R22THP_K1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04066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R22THP_M2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168272"/>
                  </a:ext>
                </a:extLst>
              </a:tr>
              <a:tr h="22799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 R22THP_M1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0.19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 dirty="0">
                          <a:effectLst/>
                          <a:latin typeface="Arial" panose="020B0604020202020204" pitchFamily="34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632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370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7CAE41-A973-1E4D-8834-416D9938F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Comparison of sequencing kits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Study of the influence of exosomes on cells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Differences in methods - Single-cell RNA-Seq x Spatial transcriptomics</a:t>
            </a:r>
          </a:p>
        </p:txBody>
      </p:sp>
    </p:spTree>
    <p:extLst>
      <p:ext uri="{BB962C8B-B14F-4D97-AF65-F5344CB8AC3E}">
        <p14:creationId xmlns:p14="http://schemas.microsoft.com/office/powerpoint/2010/main" val="3985381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E3D826-E73A-F44D-9F02-AFF7927D0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experiment U937 macrophages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32D8E60-0115-574B-BC41-FD148F847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15" y="2143681"/>
            <a:ext cx="11012877" cy="211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7156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ustomShape 1"/>
          <p:cNvSpPr/>
          <p:nvPr/>
        </p:nvSpPr>
        <p:spPr>
          <a:xfrm>
            <a:off x="5967000" y="1137240"/>
            <a:ext cx="514440" cy="443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5" name="CustomShape 2"/>
          <p:cNvSpPr/>
          <p:nvPr/>
        </p:nvSpPr>
        <p:spPr>
          <a:xfrm>
            <a:off x="5967000" y="5445720"/>
            <a:ext cx="514440" cy="443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aphicFrame>
        <p:nvGraphicFramePr>
          <p:cNvPr id="206" name="Table 3"/>
          <p:cNvGraphicFramePr/>
          <p:nvPr/>
        </p:nvGraphicFramePr>
        <p:xfrm>
          <a:off x="83520" y="1387080"/>
          <a:ext cx="12107880" cy="1332992"/>
        </p:xfrm>
        <a:graphic>
          <a:graphicData uri="http://schemas.openxmlformats.org/drawingml/2006/table">
            <a:tbl>
              <a:tblPr/>
              <a:tblGrid>
                <a:gridCol w="4035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5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5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1001"/>
                        </a:spcBef>
                      </a:pPr>
                      <a:r>
                        <a:rPr lang="en-US" sz="2400" b="0" strike="noStrike" spc="-1">
                          <a:solidFill>
                            <a:srgbClr val="007FBA"/>
                          </a:solidFill>
                          <a:latin typeface="Calibri Light"/>
                        </a:rPr>
                        <a:t>Bulk</a:t>
                      </a:r>
                      <a:endParaRPr lang="en-US" sz="2400" b="0" strike="noStrike" spc="-1">
                        <a:latin typeface="Arial"/>
                      </a:endParaRPr>
                    </a:p>
                    <a:p>
                      <a:pPr marL="228600" indent="-227160">
                        <a:lnSpc>
                          <a:spcPct val="90000"/>
                        </a:lnSpc>
                        <a:spcBef>
                          <a:spcPts val="1001"/>
                        </a:spcBef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en-US" sz="2400" b="0" strike="noStrike" spc="-1">
                          <a:solidFill>
                            <a:srgbClr val="000000"/>
                          </a:solidFill>
                          <a:latin typeface="Calibri Light"/>
                        </a:rPr>
                        <a:t>Chunks of tissue, lots of cells</a:t>
                      </a:r>
                      <a:endParaRPr lang="en-US" sz="2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90000"/>
                        </a:lnSpc>
                        <a:spcBef>
                          <a:spcPts val="1001"/>
                        </a:spcBef>
                      </a:pPr>
                      <a:endParaRPr lang="en-US" sz="2400" b="0" strike="noStrike" spc="-1">
                        <a:latin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1001"/>
                        </a:spcBef>
                      </a:pPr>
                      <a:r>
                        <a:rPr lang="en-US" sz="2400" b="0" strike="noStrike" spc="-1">
                          <a:solidFill>
                            <a:srgbClr val="007FBA"/>
                          </a:solidFill>
                          <a:latin typeface="Calibri Light"/>
                        </a:rPr>
                        <a:t>Single cell </a:t>
                      </a:r>
                      <a:endParaRPr lang="en-US" sz="2400" b="0" strike="noStrike" spc="-1">
                        <a:latin typeface="Arial"/>
                      </a:endParaRPr>
                    </a:p>
                    <a:p>
                      <a:pPr marL="228600" indent="-227160">
                        <a:lnSpc>
                          <a:spcPct val="90000"/>
                        </a:lnSpc>
                        <a:spcBef>
                          <a:spcPts val="1001"/>
                        </a:spcBef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en-US" sz="2400" b="0" strike="noStrike" spc="-1">
                          <a:solidFill>
                            <a:srgbClr val="000000"/>
                          </a:solidFill>
                          <a:latin typeface="Calibri Light"/>
                        </a:rPr>
                        <a:t>Populations of individual cells</a:t>
                      </a:r>
                      <a:endParaRPr lang="en-US" sz="2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90000"/>
                        </a:lnSpc>
                        <a:spcBef>
                          <a:spcPts val="1001"/>
                        </a:spcBef>
                      </a:pPr>
                      <a:endParaRPr lang="en-US" sz="2400" b="0" strike="noStrike" spc="-1">
                        <a:latin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1001"/>
                        </a:spcBef>
                      </a:pPr>
                      <a:r>
                        <a:rPr lang="en-US" sz="2400" b="0" strike="noStrike" spc="-1" dirty="0">
                          <a:solidFill>
                            <a:srgbClr val="007FBA"/>
                          </a:solidFill>
                          <a:latin typeface="Calibri Light"/>
                        </a:rPr>
                        <a:t>Spatially resolved</a:t>
                      </a:r>
                      <a:endParaRPr lang="en-US" sz="2400" b="0" strike="noStrike" spc="-1" dirty="0">
                        <a:latin typeface="Arial"/>
                      </a:endParaRPr>
                    </a:p>
                    <a:p>
                      <a:pPr marL="228600" indent="-227160">
                        <a:lnSpc>
                          <a:spcPct val="90000"/>
                        </a:lnSpc>
                        <a:spcBef>
                          <a:spcPts val="1001"/>
                        </a:spcBef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en-US" sz="2400" b="0" strike="noStrike" spc="-1" dirty="0">
                          <a:solidFill>
                            <a:srgbClr val="000000"/>
                          </a:solidFill>
                          <a:latin typeface="Calibri Light"/>
                        </a:rPr>
                        <a:t>Maintains positional information, but several cells</a:t>
                      </a:r>
                      <a:endParaRPr lang="en-US" sz="2400" b="0" strike="noStrike" spc="-1" dirty="0">
                        <a:latin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7" name="CustomShape 4"/>
          <p:cNvSpPr/>
          <p:nvPr/>
        </p:nvSpPr>
        <p:spPr>
          <a:xfrm>
            <a:off x="0" y="0"/>
            <a:ext cx="12190680" cy="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8" name="CustomShape 5"/>
          <p:cNvSpPr/>
          <p:nvPr/>
        </p:nvSpPr>
        <p:spPr>
          <a:xfrm>
            <a:off x="6095880" y="35280"/>
            <a:ext cx="1295280" cy="700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9" name="CustomShape 6"/>
          <p:cNvSpPr/>
          <p:nvPr/>
        </p:nvSpPr>
        <p:spPr>
          <a:xfrm>
            <a:off x="576720" y="336240"/>
            <a:ext cx="9894600" cy="1032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3 Gene expression profiling</a:t>
            </a:r>
            <a:endParaRPr lang="en-US" sz="4400" b="0" strike="noStrike" spc="-1" dirty="0">
              <a:latin typeface="Arial"/>
            </a:endParaRPr>
          </a:p>
        </p:txBody>
      </p:sp>
      <p:sp>
        <p:nvSpPr>
          <p:cNvPr id="210" name="CustomShape 7"/>
          <p:cNvSpPr/>
          <p:nvPr/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A31A7BDD-17D2-47CC-AF9C-12D35591125F}" type="slidenum"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31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211" name="CustomShape 8"/>
          <p:cNvSpPr/>
          <p:nvPr/>
        </p:nvSpPr>
        <p:spPr>
          <a:xfrm>
            <a:off x="7712640" y="6374160"/>
            <a:ext cx="275868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Arial"/>
                <a:ea typeface="DejaVu Sans"/>
                <a:hlinkClick r:id="rId3"/>
              </a:rPr>
              <a:t>https://twitter.com/BoXia7</a:t>
            </a:r>
            <a:r>
              <a:rPr lang="en-US" sz="1800" b="0" strike="noStrike" spc="-1" dirty="0">
                <a:solidFill>
                  <a:srgbClr val="0563C1"/>
                </a:solidFill>
                <a:latin typeface="Arial"/>
                <a:ea typeface="DejaVu Sans"/>
              </a:rPr>
              <a:t> </a:t>
            </a:r>
            <a:endParaRPr lang="en-US" sz="1800" b="0" strike="noStrike" spc="-1" dirty="0">
              <a:latin typeface="Arial"/>
            </a:endParaRPr>
          </a:p>
        </p:txBody>
      </p:sp>
      <p:pic>
        <p:nvPicPr>
          <p:cNvPr id="212" name="Obrázek 211"/>
          <p:cNvPicPr/>
          <p:nvPr/>
        </p:nvPicPr>
        <p:blipFill>
          <a:blip r:embed="rId4"/>
          <a:stretch/>
        </p:blipFill>
        <p:spPr>
          <a:xfrm>
            <a:off x="182880" y="2926080"/>
            <a:ext cx="3199680" cy="3199680"/>
          </a:xfrm>
          <a:prstGeom prst="rect">
            <a:avLst/>
          </a:prstGeom>
          <a:ln>
            <a:noFill/>
          </a:ln>
        </p:spPr>
      </p:pic>
      <p:pic>
        <p:nvPicPr>
          <p:cNvPr id="213" name="Obrázek 212"/>
          <p:cNvPicPr/>
          <p:nvPr/>
        </p:nvPicPr>
        <p:blipFill>
          <a:blip r:embed="rId5"/>
          <a:stretch/>
        </p:blipFill>
        <p:spPr>
          <a:xfrm>
            <a:off x="3959640" y="2931480"/>
            <a:ext cx="3629160" cy="3102840"/>
          </a:xfrm>
          <a:prstGeom prst="rect">
            <a:avLst/>
          </a:prstGeom>
          <a:ln>
            <a:noFill/>
          </a:ln>
        </p:spPr>
      </p:pic>
      <p:pic>
        <p:nvPicPr>
          <p:cNvPr id="214" name="Obrázek 213"/>
          <p:cNvPicPr/>
          <p:nvPr/>
        </p:nvPicPr>
        <p:blipFill>
          <a:blip r:embed="rId6"/>
          <a:stretch/>
        </p:blipFill>
        <p:spPr>
          <a:xfrm>
            <a:off x="8343000" y="3108960"/>
            <a:ext cx="3360600" cy="31028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314100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Obrázek 214"/>
          <p:cNvPicPr/>
          <p:nvPr/>
        </p:nvPicPr>
        <p:blipFill>
          <a:blip r:embed="rId2"/>
          <a:stretch/>
        </p:blipFill>
        <p:spPr>
          <a:xfrm>
            <a:off x="417192" y="1157544"/>
            <a:ext cx="5446440" cy="5205960"/>
          </a:xfrm>
          <a:prstGeom prst="rect">
            <a:avLst/>
          </a:prstGeom>
          <a:ln>
            <a:noFill/>
          </a:ln>
        </p:spPr>
      </p:pic>
      <p:sp>
        <p:nvSpPr>
          <p:cNvPr id="5" name="CustomShape 6">
            <a:extLst>
              <a:ext uri="{FF2B5EF4-FFF2-40B4-BE49-F238E27FC236}">
                <a16:creationId xmlns:a16="http://schemas.microsoft.com/office/drawing/2014/main" id="{B8BF378D-77BD-4A4D-B57D-5156CF854AA8}"/>
              </a:ext>
            </a:extLst>
          </p:cNvPr>
          <p:cNvSpPr/>
          <p:nvPr/>
        </p:nvSpPr>
        <p:spPr>
          <a:xfrm>
            <a:off x="576720" y="336240"/>
            <a:ext cx="9894600" cy="1032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Real information</a:t>
            </a:r>
            <a:endParaRPr lang="en-US" sz="4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644921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>
            <a:extLst>
              <a:ext uri="{FF2B5EF4-FFF2-40B4-BE49-F238E27FC236}">
                <a16:creationId xmlns:a16="http://schemas.microsoft.com/office/drawing/2014/main" id="{A13E18EF-C200-0748-87A7-507FF322A0E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17192" y="1157544"/>
            <a:ext cx="5446440" cy="520596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457200" y="415080"/>
            <a:ext cx="6657120" cy="68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en-US" sz="4000" b="0" strike="noStrike" spc="-1" dirty="0">
              <a:latin typeface="Arial"/>
            </a:endParaRPr>
          </a:p>
        </p:txBody>
      </p:sp>
      <p:sp>
        <p:nvSpPr>
          <p:cNvPr id="14" name="CustomShape 6">
            <a:extLst>
              <a:ext uri="{FF2B5EF4-FFF2-40B4-BE49-F238E27FC236}">
                <a16:creationId xmlns:a16="http://schemas.microsoft.com/office/drawing/2014/main" id="{0CE401F1-00B5-8F4D-B1B7-0B41E103122F}"/>
              </a:ext>
            </a:extLst>
          </p:cNvPr>
          <p:cNvSpPr/>
          <p:nvPr/>
        </p:nvSpPr>
        <p:spPr>
          <a:xfrm>
            <a:off x="576720" y="336240"/>
            <a:ext cx="9894600" cy="1032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As close as we can, using multi-omics approach</a:t>
            </a:r>
            <a:endParaRPr lang="en-US" sz="4400" b="0" strike="noStrike" spc="-1" dirty="0">
              <a:latin typeface="Arial"/>
            </a:endParaRPr>
          </a:p>
        </p:txBody>
      </p:sp>
      <p:sp>
        <p:nvSpPr>
          <p:cNvPr id="15" name="CustomShape 10">
            <a:extLst>
              <a:ext uri="{FF2B5EF4-FFF2-40B4-BE49-F238E27FC236}">
                <a16:creationId xmlns:a16="http://schemas.microsoft.com/office/drawing/2014/main" id="{3485C73F-10F6-9048-B153-32D0F30CEB95}"/>
              </a:ext>
            </a:extLst>
          </p:cNvPr>
          <p:cNvSpPr/>
          <p:nvPr/>
        </p:nvSpPr>
        <p:spPr>
          <a:xfrm>
            <a:off x="6340562" y="3256020"/>
            <a:ext cx="1943376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4000" b="0" strike="noStrike" spc="-1" dirty="0">
                <a:latin typeface="Arial"/>
              </a:rPr>
              <a:t>&lt;&lt;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E1E51EA7-0582-E34A-86C2-6E03A7471231}"/>
              </a:ext>
            </a:extLst>
          </p:cNvPr>
          <p:cNvGrpSpPr/>
          <p:nvPr/>
        </p:nvGrpSpPr>
        <p:grpSpPr>
          <a:xfrm>
            <a:off x="7662672" y="2332830"/>
            <a:ext cx="2907792" cy="2915372"/>
            <a:chOff x="7662672" y="2332830"/>
            <a:chExt cx="2907792" cy="2915372"/>
          </a:xfrm>
        </p:grpSpPr>
        <p:sp>
          <p:nvSpPr>
            <p:cNvPr id="222" name="CustomShape 5"/>
            <p:cNvSpPr/>
            <p:nvPr/>
          </p:nvSpPr>
          <p:spPr>
            <a:xfrm>
              <a:off x="7662672" y="2332830"/>
              <a:ext cx="2376720" cy="6015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+ Bulk RNA-Seq</a:t>
              </a:r>
              <a:endParaRPr lang="en-US" sz="1800" b="0" strike="noStrike" spc="-1" dirty="0">
                <a:latin typeface="Arial"/>
              </a:endParaRPr>
            </a:p>
          </p:txBody>
        </p:sp>
        <p:sp>
          <p:nvSpPr>
            <p:cNvPr id="223" name="CustomShape 6"/>
            <p:cNvSpPr/>
            <p:nvPr/>
          </p:nvSpPr>
          <p:spPr>
            <a:xfrm>
              <a:off x="7662672" y="2911283"/>
              <a:ext cx="2808648" cy="6015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+ Single-cell RNA-Seq</a:t>
              </a:r>
              <a:endParaRPr lang="en-US" sz="1800" b="0" strike="noStrike" spc="-1" dirty="0">
                <a:latin typeface="Arial"/>
              </a:endParaRPr>
            </a:p>
          </p:txBody>
        </p:sp>
        <p:sp>
          <p:nvSpPr>
            <p:cNvPr id="224" name="CustomShape 7"/>
            <p:cNvSpPr/>
            <p:nvPr/>
          </p:nvSpPr>
          <p:spPr>
            <a:xfrm>
              <a:off x="7662672" y="3489736"/>
              <a:ext cx="2907792" cy="6015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+ Spatial transcriptomics</a:t>
              </a:r>
              <a:endParaRPr lang="en-US" sz="1800" b="0" strike="noStrike" spc="-1" dirty="0">
                <a:latin typeface="Arial"/>
              </a:endParaRPr>
            </a:p>
          </p:txBody>
        </p:sp>
        <p:sp>
          <p:nvSpPr>
            <p:cNvPr id="225" name="CustomShape 8"/>
            <p:cNvSpPr/>
            <p:nvPr/>
          </p:nvSpPr>
          <p:spPr>
            <a:xfrm>
              <a:off x="7662672" y="4646642"/>
              <a:ext cx="2376720" cy="6015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 dirty="0">
                  <a:solidFill>
                    <a:srgbClr val="999999"/>
                  </a:solidFill>
                  <a:latin typeface="Arial"/>
                  <a:ea typeface="DejaVu Sans"/>
                </a:rPr>
                <a:t>+ Metabolomics</a:t>
              </a:r>
              <a:endParaRPr lang="en-US" sz="1800" b="0" strike="noStrike" spc="-1" dirty="0">
                <a:latin typeface="Arial"/>
              </a:endParaRPr>
            </a:p>
          </p:txBody>
        </p:sp>
        <p:sp>
          <p:nvSpPr>
            <p:cNvPr id="17" name="CustomShape 7">
              <a:extLst>
                <a:ext uri="{FF2B5EF4-FFF2-40B4-BE49-F238E27FC236}">
                  <a16:creationId xmlns:a16="http://schemas.microsoft.com/office/drawing/2014/main" id="{77E7D109-D0CA-F341-AAB6-025F17F42387}"/>
                </a:ext>
              </a:extLst>
            </p:cNvPr>
            <p:cNvSpPr/>
            <p:nvPr/>
          </p:nvSpPr>
          <p:spPr>
            <a:xfrm>
              <a:off x="7662672" y="4068189"/>
              <a:ext cx="2907792" cy="6015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+ Proteomics</a:t>
              </a:r>
              <a:endParaRPr lang="en-US" sz="1800" b="0" strike="noStrike" spc="-1" dirty="0"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30729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63DD2EF-94F4-E54D-8676-4431AD6BBC04}"/>
              </a:ext>
            </a:extLst>
          </p:cNvPr>
          <p:cNvGraphicFramePr/>
          <p:nvPr/>
        </p:nvGraphicFramePr>
        <p:xfrm>
          <a:off x="838080" y="1737360"/>
          <a:ext cx="7208640" cy="4297320"/>
        </p:xfrm>
        <a:graphic>
          <a:graphicData uri="http://schemas.openxmlformats.org/drawingml/2006/table">
            <a:tbl>
              <a:tblPr/>
              <a:tblGrid>
                <a:gridCol w="2402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2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3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7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latin typeface="Arial"/>
                        </a:rPr>
                        <a:t>VS58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latin typeface="Arial"/>
                        </a:rPr>
                        <a:t>VS59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latin typeface="Arial"/>
                        </a:rPr>
                        <a:t>Xu et al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820F71"/>
                          </a:solidFill>
                          <a:latin typeface="Arial"/>
                        </a:rPr>
                        <a:t>AHNAK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820F71"/>
                          </a:solidFill>
                          <a:latin typeface="Arial"/>
                        </a:rPr>
                        <a:t>AHNAK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latin typeface="Arial"/>
                        </a:rPr>
                        <a:t>SOX2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009598"/>
                          </a:solidFill>
                          <a:latin typeface="Arial"/>
                        </a:rPr>
                        <a:t>S100B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latin typeface="Arial"/>
                        </a:rPr>
                        <a:t>CRYAB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62A73B"/>
                          </a:solidFill>
                          <a:latin typeface="Arial"/>
                        </a:rPr>
                        <a:t>PMP2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820F71"/>
                          </a:solidFill>
                          <a:latin typeface="Arial"/>
                        </a:rPr>
                        <a:t>MBP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009598"/>
                          </a:solidFill>
                          <a:latin typeface="Arial"/>
                        </a:rPr>
                        <a:t>S100B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009598"/>
                          </a:solidFill>
                          <a:latin typeface="Arial"/>
                        </a:rPr>
                        <a:t>S100B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62A73B"/>
                          </a:solidFill>
                          <a:latin typeface="Arial"/>
                        </a:rPr>
                        <a:t>NCMAP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820F71"/>
                          </a:solidFill>
                          <a:latin typeface="Arial"/>
                        </a:rPr>
                        <a:t>MBP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62A73B"/>
                          </a:solidFill>
                          <a:latin typeface="Arial"/>
                        </a:rPr>
                        <a:t>NCMAP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latin typeface="Arial"/>
                        </a:rPr>
                        <a:t>NCAM1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820F71"/>
                          </a:solidFill>
                          <a:latin typeface="Arial"/>
                        </a:rPr>
                        <a:t>CDKN1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latin typeface="Arial"/>
                        </a:rPr>
                        <a:t>MAG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7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820F71"/>
                          </a:solidFill>
                          <a:latin typeface="Arial"/>
                        </a:rPr>
                        <a:t>JUN1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820F71"/>
                          </a:solidFill>
                          <a:latin typeface="Arial"/>
                        </a:rPr>
                        <a:t>JUN1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latin typeface="Arial"/>
                        </a:rPr>
                        <a:t>DRP2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7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820F71"/>
                          </a:solidFill>
                          <a:latin typeface="Arial"/>
                        </a:rPr>
                        <a:t>CDKN1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latin typeface="Arial"/>
                        </a:rPr>
                        <a:t>MAP1B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62A73B"/>
                          </a:solidFill>
                          <a:latin typeface="Arial"/>
                        </a:rPr>
                        <a:t>PMP2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3" name="Obrázek 28">
            <a:extLst>
              <a:ext uri="{FF2B5EF4-FFF2-40B4-BE49-F238E27FC236}">
                <a16:creationId xmlns:a16="http://schemas.microsoft.com/office/drawing/2014/main" id="{729CEC18-4950-4446-B25B-A8DC2A64EAD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595360" y="3474720"/>
            <a:ext cx="3166200" cy="3199680"/>
          </a:xfrm>
          <a:prstGeom prst="rect">
            <a:avLst/>
          </a:prstGeom>
          <a:ln>
            <a:noFill/>
          </a:ln>
        </p:spPr>
      </p:pic>
      <p:pic>
        <p:nvPicPr>
          <p:cNvPr id="4" name="Obrázek 4">
            <a:extLst>
              <a:ext uri="{FF2B5EF4-FFF2-40B4-BE49-F238E27FC236}">
                <a16:creationId xmlns:a16="http://schemas.microsoft.com/office/drawing/2014/main" id="{50C554B6-1792-AD4C-A91D-08780C4F5D7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8512560" y="100080"/>
            <a:ext cx="3282480" cy="3282480"/>
          </a:xfrm>
          <a:prstGeom prst="rect">
            <a:avLst/>
          </a:prstGeom>
          <a:ln>
            <a:noFill/>
          </a:ln>
        </p:spPr>
      </p:pic>
      <p:sp>
        <p:nvSpPr>
          <p:cNvPr id="5" name="CustomShape 6">
            <a:extLst>
              <a:ext uri="{FF2B5EF4-FFF2-40B4-BE49-F238E27FC236}">
                <a16:creationId xmlns:a16="http://schemas.microsoft.com/office/drawing/2014/main" id="{A5384F1B-5AF4-FD4E-AE0E-2F51D38DDAC4}"/>
              </a:ext>
            </a:extLst>
          </p:cNvPr>
          <p:cNvSpPr/>
          <p:nvPr/>
        </p:nvSpPr>
        <p:spPr>
          <a:xfrm>
            <a:off x="576720" y="336240"/>
            <a:ext cx="9894600" cy="1032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Single-cell RNA-Seq</a:t>
            </a:r>
            <a:endParaRPr lang="en-US" sz="4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7794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FCB988F-FA44-F54D-899D-EC7931429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851" y="1419006"/>
            <a:ext cx="4215318" cy="338738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8C1FA84-F129-2D4D-8E88-8AEFB493B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90" y="1560098"/>
            <a:ext cx="4215318" cy="310520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A652346-9CEE-2F4C-A9C9-92C9D94C3E3F}"/>
              </a:ext>
            </a:extLst>
          </p:cNvPr>
          <p:cNvSpPr txBox="1"/>
          <p:nvPr/>
        </p:nvSpPr>
        <p:spPr>
          <a:xfrm>
            <a:off x="4864398" y="1576137"/>
            <a:ext cx="10349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cs-CZ" sz="2000" b="0" dirty="0">
                <a:latin typeface="+mj-lt"/>
              </a:rPr>
              <a:t>AHNAK </a:t>
            </a:r>
            <a:r>
              <a:rPr lang="cs-CZ" sz="2000" b="0" dirty="0">
                <a:solidFill>
                  <a:srgbClr val="FF0000"/>
                </a:solidFill>
                <a:latin typeface="+mj-lt"/>
              </a:rPr>
              <a:t>S100B</a:t>
            </a:r>
            <a:r>
              <a:rPr lang="cs-CZ" sz="2000" b="0" dirty="0">
                <a:latin typeface="+mj-lt"/>
              </a:rPr>
              <a:t> CRYAB </a:t>
            </a:r>
            <a:r>
              <a:rPr lang="cs-CZ" sz="2000" b="0" dirty="0">
                <a:solidFill>
                  <a:srgbClr val="FF0000"/>
                </a:solidFill>
                <a:latin typeface="+mj-lt"/>
              </a:rPr>
              <a:t>MBP</a:t>
            </a:r>
            <a:endParaRPr lang="cs-CZ" sz="2000" dirty="0">
              <a:solidFill>
                <a:srgbClr val="FF0000"/>
              </a:solidFill>
              <a:latin typeface="+mj-lt"/>
            </a:endParaRPr>
          </a:p>
          <a:p>
            <a:pPr>
              <a:spcBef>
                <a:spcPts val="1200"/>
              </a:spcBef>
            </a:pPr>
            <a:r>
              <a:rPr lang="cs-CZ" sz="2000" b="0" dirty="0">
                <a:solidFill>
                  <a:srgbClr val="FF0000"/>
                </a:solidFill>
                <a:latin typeface="+mj-lt"/>
              </a:rPr>
              <a:t>NCMAP</a:t>
            </a:r>
          </a:p>
          <a:p>
            <a:pPr>
              <a:spcBef>
                <a:spcPts val="1200"/>
              </a:spcBef>
            </a:pPr>
            <a:r>
              <a:rPr lang="cs-CZ" sz="2000" b="0" dirty="0">
                <a:solidFill>
                  <a:srgbClr val="FF0000"/>
                </a:solidFill>
                <a:latin typeface="+mj-lt"/>
              </a:rPr>
              <a:t>NCAM1</a:t>
            </a:r>
            <a:r>
              <a:rPr lang="cs-CZ" sz="2000" b="0" dirty="0">
                <a:latin typeface="+mj-lt"/>
              </a:rPr>
              <a:t> CDKN1C JUN </a:t>
            </a:r>
            <a:r>
              <a:rPr lang="cs-CZ" sz="2000" b="0" dirty="0">
                <a:solidFill>
                  <a:srgbClr val="FF0000"/>
                </a:solidFill>
                <a:latin typeface="+mj-lt"/>
              </a:rPr>
              <a:t>PMP2</a:t>
            </a:r>
            <a:endParaRPr lang="en-GB" sz="20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8D6A21A-4747-1540-9DE3-DC9608B4CCA3}"/>
              </a:ext>
            </a:extLst>
          </p:cNvPr>
          <p:cNvSpPr txBox="1"/>
          <p:nvPr/>
        </p:nvSpPr>
        <p:spPr>
          <a:xfrm>
            <a:off x="10259659" y="1479882"/>
            <a:ext cx="14558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0" i="0" dirty="0">
                <a:solidFill>
                  <a:srgbClr val="1D1C1D"/>
                </a:solidFill>
                <a:effectLst/>
                <a:latin typeface="+mj-lt"/>
              </a:rPr>
              <a:t>SOX2</a:t>
            </a:r>
          </a:p>
          <a:p>
            <a:r>
              <a:rPr lang="cs-CZ" sz="1800" b="0" i="0" dirty="0">
                <a:solidFill>
                  <a:srgbClr val="FF0000"/>
                </a:solidFill>
                <a:effectLst/>
                <a:latin typeface="+mj-lt"/>
              </a:rPr>
              <a:t>PMP2</a:t>
            </a:r>
            <a:endParaRPr lang="cs-CZ" dirty="0">
              <a:solidFill>
                <a:srgbClr val="1D1C1D"/>
              </a:solidFill>
              <a:latin typeface="+mj-lt"/>
            </a:endParaRPr>
          </a:p>
          <a:p>
            <a:r>
              <a:rPr lang="cs-CZ" sz="1800" b="0" i="0" dirty="0">
                <a:solidFill>
                  <a:srgbClr val="FF0000"/>
                </a:solidFill>
                <a:effectLst/>
                <a:latin typeface="+mj-lt"/>
              </a:rPr>
              <a:t>S100B</a:t>
            </a:r>
            <a:endParaRPr lang="cs-CZ" dirty="0">
              <a:solidFill>
                <a:srgbClr val="1D1C1D"/>
              </a:solidFill>
              <a:latin typeface="+mj-lt"/>
            </a:endParaRPr>
          </a:p>
          <a:p>
            <a:r>
              <a:rPr lang="cs-CZ" sz="1800" b="0" i="0" dirty="0">
                <a:solidFill>
                  <a:srgbClr val="FF0000"/>
                </a:solidFill>
                <a:effectLst/>
                <a:latin typeface="+mj-lt"/>
              </a:rPr>
              <a:t>NCMAP</a:t>
            </a:r>
          </a:p>
          <a:p>
            <a:r>
              <a:rPr lang="cs-CZ" sz="1800" b="0" i="0" dirty="0">
                <a:solidFill>
                  <a:srgbClr val="1D1C1D"/>
                </a:solidFill>
                <a:effectLst/>
                <a:latin typeface="+mj-lt"/>
              </a:rPr>
              <a:t>MAG</a:t>
            </a:r>
          </a:p>
          <a:p>
            <a:r>
              <a:rPr lang="cs-CZ" sz="1800" b="0" i="0" dirty="0">
                <a:solidFill>
                  <a:srgbClr val="1D1C1D"/>
                </a:solidFill>
                <a:effectLst/>
                <a:latin typeface="+mj-lt"/>
              </a:rPr>
              <a:t>DRP2</a:t>
            </a:r>
          </a:p>
          <a:p>
            <a:r>
              <a:rPr lang="cs-CZ" sz="1800" b="0" i="0" dirty="0">
                <a:solidFill>
                  <a:srgbClr val="1D1C1D"/>
                </a:solidFill>
                <a:effectLst/>
                <a:latin typeface="+mj-lt"/>
              </a:rPr>
              <a:t>PRX</a:t>
            </a:r>
          </a:p>
          <a:p>
            <a:r>
              <a:rPr lang="cs-CZ" sz="1800" b="0" i="0" dirty="0">
                <a:solidFill>
                  <a:srgbClr val="1D1C1D"/>
                </a:solidFill>
                <a:effectLst/>
                <a:latin typeface="+mj-lt"/>
              </a:rPr>
              <a:t>MAL</a:t>
            </a:r>
          </a:p>
          <a:p>
            <a:r>
              <a:rPr lang="cs-CZ" sz="1800" b="0" i="0" dirty="0">
                <a:solidFill>
                  <a:srgbClr val="1D1C1D"/>
                </a:solidFill>
                <a:effectLst/>
                <a:latin typeface="+mj-lt"/>
              </a:rPr>
              <a:t>SOX10</a:t>
            </a:r>
          </a:p>
          <a:p>
            <a:r>
              <a:rPr lang="cs-CZ" sz="1800" b="0" i="0" dirty="0">
                <a:solidFill>
                  <a:srgbClr val="FF0000"/>
                </a:solidFill>
                <a:effectLst/>
                <a:latin typeface="+mj-lt"/>
              </a:rPr>
              <a:t>MBP</a:t>
            </a:r>
            <a:endParaRPr lang="cs-CZ" dirty="0">
              <a:solidFill>
                <a:srgbClr val="1D1C1D"/>
              </a:solidFill>
              <a:latin typeface="+mj-lt"/>
            </a:endParaRPr>
          </a:p>
          <a:p>
            <a:r>
              <a:rPr lang="cs-CZ" sz="1800" b="0" i="0" dirty="0">
                <a:solidFill>
                  <a:srgbClr val="1D1C1D"/>
                </a:solidFill>
                <a:effectLst/>
                <a:latin typeface="+mj-lt"/>
              </a:rPr>
              <a:t>EGR2</a:t>
            </a:r>
          </a:p>
          <a:p>
            <a:r>
              <a:rPr lang="cs-CZ" sz="1800" b="0" i="0" dirty="0">
                <a:solidFill>
                  <a:srgbClr val="1D1C1D"/>
                </a:solidFill>
                <a:effectLst/>
                <a:latin typeface="+mj-lt"/>
              </a:rPr>
              <a:t>GAP43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7232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4813457-48AF-1142-BC5C-64647B479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695" y="0"/>
            <a:ext cx="9098610" cy="6858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F48013A-9213-E941-9D92-2917D5C8A4C5}"/>
              </a:ext>
            </a:extLst>
          </p:cNvPr>
          <p:cNvSpPr txBox="1"/>
          <p:nvPr/>
        </p:nvSpPr>
        <p:spPr>
          <a:xfrm>
            <a:off x="489397" y="862885"/>
            <a:ext cx="759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S100B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7A63353-AE96-F045-A48C-65C3189A0483}"/>
              </a:ext>
            </a:extLst>
          </p:cNvPr>
          <p:cNvSpPr txBox="1"/>
          <p:nvPr/>
        </p:nvSpPr>
        <p:spPr>
          <a:xfrm>
            <a:off x="10942749" y="1047551"/>
            <a:ext cx="97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AHNAK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9890716-C3EE-744E-AA51-5C2F5CDF7D19}"/>
              </a:ext>
            </a:extLst>
          </p:cNvPr>
          <p:cNvSpPr txBox="1"/>
          <p:nvPr/>
        </p:nvSpPr>
        <p:spPr>
          <a:xfrm>
            <a:off x="276225" y="3244334"/>
            <a:ext cx="97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CRYAB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34575B5-67FD-3C4B-B921-DA62FA1906DA}"/>
              </a:ext>
            </a:extLst>
          </p:cNvPr>
          <p:cNvSpPr txBox="1"/>
          <p:nvPr/>
        </p:nvSpPr>
        <p:spPr>
          <a:xfrm>
            <a:off x="10991850" y="3301484"/>
            <a:ext cx="97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MBP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4865FC5-3A54-2D46-9BB3-8E4348E2F276}"/>
              </a:ext>
            </a:extLst>
          </p:cNvPr>
          <p:cNvSpPr txBox="1"/>
          <p:nvPr/>
        </p:nvSpPr>
        <p:spPr>
          <a:xfrm>
            <a:off x="382811" y="5625783"/>
            <a:ext cx="97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MPZ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4E8BECD-370D-EB4C-B5CA-A080E11442E4}"/>
              </a:ext>
            </a:extLst>
          </p:cNvPr>
          <p:cNvSpPr txBox="1"/>
          <p:nvPr/>
        </p:nvSpPr>
        <p:spPr>
          <a:xfrm>
            <a:off x="11218974" y="5692657"/>
            <a:ext cx="97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MBP2</a:t>
            </a:r>
          </a:p>
        </p:txBody>
      </p:sp>
    </p:spTree>
    <p:extLst>
      <p:ext uri="{BB962C8B-B14F-4D97-AF65-F5344CB8AC3E}">
        <p14:creationId xmlns:p14="http://schemas.microsoft.com/office/powerpoint/2010/main" val="6303709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3EFA6F-42E2-024F-A9E3-7905C4A05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Take-at-home message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689E6C-051A-174C-9149-914B53AB2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the sequencing kit selections depend on</a:t>
            </a:r>
          </a:p>
          <a:p>
            <a:r>
              <a:rPr lang="en-US" dirty="0">
                <a:latin typeface="+mj-lt"/>
              </a:rPr>
              <a:t>the choice of method matters</a:t>
            </a:r>
          </a:p>
          <a:p>
            <a:r>
              <a:rPr lang="en-US" dirty="0">
                <a:latin typeface="+mj-lt"/>
              </a:rPr>
              <a:t>no method gives a realistic result</a:t>
            </a:r>
          </a:p>
          <a:p>
            <a:r>
              <a:rPr lang="en-US" dirty="0">
                <a:latin typeface="+mj-lt"/>
              </a:rPr>
              <a:t>contamination must be monitored at all levels/stages</a:t>
            </a:r>
          </a:p>
        </p:txBody>
      </p:sp>
    </p:spTree>
    <p:extLst>
      <p:ext uri="{BB962C8B-B14F-4D97-AF65-F5344CB8AC3E}">
        <p14:creationId xmlns:p14="http://schemas.microsoft.com/office/powerpoint/2010/main" val="15330126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amlžená hornatá krajina odrážející se v jezeře za soumraku">
            <a:extLst>
              <a:ext uri="{FF2B5EF4-FFF2-40B4-BE49-F238E27FC236}">
                <a16:creationId xmlns:a16="http://schemas.microsoft.com/office/drawing/2014/main" id="{BAAB6885-816E-4F84-9CB3-12FB1F46F8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87" b="10844"/>
          <a:stretch/>
        </p:blipFill>
        <p:spPr>
          <a:xfrm>
            <a:off x="20" y="10"/>
            <a:ext cx="12191977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E9627B9-5358-5E47-AB39-D7A7A431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5319" y="2254583"/>
            <a:ext cx="5989320" cy="276290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Even if everyone tries, sometimes it doesn't work out. 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82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675790-C918-4249-BAC8-A4066C44B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Comparison of sequencing kits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548C36-D7CA-2240-82F4-DA48549E4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486275"/>
          </a:xfrm>
        </p:spPr>
        <p:txBody>
          <a:bodyPr/>
          <a:lstStyle/>
          <a:p>
            <a:r>
              <a:rPr lang="en-US" dirty="0"/>
              <a:t>macrophages influenced by exosomes (THP </a:t>
            </a:r>
            <a:r>
              <a:rPr lang="en-US" dirty="0" err="1"/>
              <a:t>linie</a:t>
            </a:r>
            <a:r>
              <a:rPr lang="en-US" dirty="0"/>
              <a:t>)</a:t>
            </a:r>
          </a:p>
          <a:p>
            <a:r>
              <a:rPr lang="en-US" dirty="0">
                <a:latin typeface="+mj-lt"/>
              </a:rPr>
              <a:t>3 methods – traditional RNA-Seq: KAPA (</a:t>
            </a:r>
            <a:r>
              <a:rPr lang="en-US" dirty="0" err="1">
                <a:latin typeface="+mj-lt"/>
              </a:rPr>
              <a:t>polyA</a:t>
            </a:r>
            <a:r>
              <a:rPr lang="en-US" dirty="0">
                <a:latin typeface="+mj-lt"/>
              </a:rPr>
              <a:t> selection, 5’-3’), 3’ methods: </a:t>
            </a:r>
            <a:r>
              <a:rPr lang="en-US" dirty="0" err="1">
                <a:latin typeface="+mj-lt"/>
              </a:rPr>
              <a:t>Collibri</a:t>
            </a:r>
            <a:r>
              <a:rPr lang="en-US" dirty="0">
                <a:latin typeface="+mj-lt"/>
              </a:rPr>
              <a:t> (Invitrogen, 3’-5’) and </a:t>
            </a:r>
            <a:r>
              <a:rPr lang="en-US" dirty="0" err="1">
                <a:latin typeface="+mj-lt"/>
              </a:rPr>
              <a:t>QuantSeq</a:t>
            </a:r>
            <a:r>
              <a:rPr lang="en-US" dirty="0">
                <a:latin typeface="+mj-lt"/>
              </a:rPr>
              <a:t> (</a:t>
            </a:r>
            <a:r>
              <a:rPr lang="en-US" dirty="0" err="1">
                <a:latin typeface="+mj-lt"/>
              </a:rPr>
              <a:t>Lexogen</a:t>
            </a:r>
            <a:r>
              <a:rPr lang="en-US" dirty="0">
                <a:latin typeface="+mj-lt"/>
              </a:rPr>
              <a:t>, 3’-5’)</a:t>
            </a: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sz="2000" dirty="0">
                <a:latin typeface="+mj-lt"/>
              </a:rPr>
              <a:t>3’ methods = Tag-Seq, mRNA-Seq, </a:t>
            </a:r>
            <a:r>
              <a:rPr lang="en-US" sz="2000" dirty="0" err="1">
                <a:latin typeface="+mj-lt"/>
              </a:rPr>
              <a:t>QuantSeq</a:t>
            </a:r>
            <a:r>
              <a:rPr lang="en-US" sz="2000" dirty="0">
                <a:latin typeface="+mj-lt"/>
              </a:rPr>
              <a:t> and other names</a:t>
            </a:r>
          </a:p>
        </p:txBody>
      </p:sp>
    </p:spTree>
    <p:extLst>
      <p:ext uri="{BB962C8B-B14F-4D97-AF65-F5344CB8AC3E}">
        <p14:creationId xmlns:p14="http://schemas.microsoft.com/office/powerpoint/2010/main" val="1845908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D358AFE-E4E3-204B-AD3C-61A6E3E7B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487" y="414338"/>
            <a:ext cx="7286232" cy="589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21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B36A3096-EC8E-F24A-A1BA-13017ABB53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188404"/>
              </p:ext>
            </p:extLst>
          </p:nvPr>
        </p:nvGraphicFramePr>
        <p:xfrm>
          <a:off x="2777565" y="929063"/>
          <a:ext cx="6636870" cy="4999873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3318435">
                  <a:extLst>
                    <a:ext uri="{9D8B030D-6E8A-4147-A177-3AD203B41FA5}">
                      <a16:colId xmlns:a16="http://schemas.microsoft.com/office/drawing/2014/main" val="1301460335"/>
                    </a:ext>
                  </a:extLst>
                </a:gridCol>
                <a:gridCol w="3318435">
                  <a:extLst>
                    <a:ext uri="{9D8B030D-6E8A-4147-A177-3AD203B41FA5}">
                      <a16:colId xmlns:a16="http://schemas.microsoft.com/office/drawing/2014/main" val="2136842894"/>
                    </a:ext>
                  </a:extLst>
                </a:gridCol>
              </a:tblGrid>
              <a:tr h="903361">
                <a:tc>
                  <a:txBody>
                    <a:bodyPr/>
                    <a:lstStyle/>
                    <a:p>
                      <a:r>
                        <a:rPr lang="cs-CZ" sz="1800" b="1" i="0" u="none" strike="noStrike" kern="1200" dirty="0" err="1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Advantages</a:t>
                      </a:r>
                      <a:r>
                        <a:rPr lang="cs-CZ" sz="1800" b="1" i="0" u="none" strike="noStrike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800" b="1" i="0" u="none" strike="noStrike" kern="1200" dirty="0" err="1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of</a:t>
                      </a:r>
                      <a:r>
                        <a:rPr lang="cs-CZ" sz="1800" b="1" i="0" u="none" strike="noStrike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3’Tag-Seq</a:t>
                      </a:r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i="0" u="none" strike="noStrike" kern="1200" dirty="0" err="1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Disadvantages</a:t>
                      </a:r>
                      <a:r>
                        <a:rPr lang="cs-CZ" sz="1800" b="1" i="0" u="none" strike="noStrike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800" b="1" i="0" u="none" strike="noStrike" kern="1200" dirty="0" err="1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of</a:t>
                      </a:r>
                      <a:r>
                        <a:rPr lang="cs-CZ" sz="1800" b="1" i="0" u="none" strike="noStrike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3’Tag-Seq</a:t>
                      </a:r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463210"/>
                  </a:ext>
                </a:extLst>
              </a:tr>
              <a:tr h="9033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j-lt"/>
                        </a:rPr>
                        <a:t>simpler, cheaper (</a:t>
                      </a:r>
                      <a:r>
                        <a:rPr lang="cs-CZ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costs</a:t>
                      </a:r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about</a:t>
                      </a:r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half</a:t>
                      </a:r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or</a:t>
                      </a:r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less</a:t>
                      </a:r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compared</a:t>
                      </a:r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to standard RNA-</a:t>
                      </a:r>
                      <a:r>
                        <a:rPr lang="cs-CZ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seq</a:t>
                      </a:r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lang="cs-CZ" sz="1800" b="0" i="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Data </a:t>
                      </a:r>
                      <a:r>
                        <a:rPr kumimoji="0" lang="cs-CZ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does</a:t>
                      </a: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not </a:t>
                      </a:r>
                      <a:r>
                        <a:rPr kumimoji="0" lang="cs-CZ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contain</a:t>
                      </a: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cs-CZ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any</a:t>
                      </a: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cs-CZ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transcript</a:t>
                      </a: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splicing </a:t>
                      </a:r>
                      <a:r>
                        <a:rPr kumimoji="0" lang="cs-CZ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information</a:t>
                      </a: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2481243"/>
                  </a:ext>
                </a:extLst>
              </a:tr>
              <a:tr h="9033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less</a:t>
                      </a:r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sensitive to RNA sample </a:t>
                      </a:r>
                      <a:r>
                        <a:rPr lang="cs-CZ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quality</a:t>
                      </a:r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/integrity </a:t>
                      </a:r>
                      <a:r>
                        <a:rPr lang="cs-CZ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variations</a:t>
                      </a:r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(</a:t>
                      </a:r>
                      <a:r>
                        <a:rPr lang="cs-CZ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compared</a:t>
                      </a:r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to </a:t>
                      </a:r>
                      <a:r>
                        <a:rPr lang="cs-CZ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poly</a:t>
                      </a:r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-A </a:t>
                      </a:r>
                      <a:r>
                        <a:rPr lang="cs-CZ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enrichment</a:t>
                      </a:r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protocols</a:t>
                      </a:r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cs-CZ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Requires</a:t>
                      </a: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(sort </a:t>
                      </a:r>
                      <a:r>
                        <a:rPr kumimoji="0" lang="cs-CZ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of</a:t>
                      </a: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) a reference genome </a:t>
                      </a:r>
                      <a:r>
                        <a:rPr kumimoji="0" lang="cs-CZ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with</a:t>
                      </a: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cs-CZ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good</a:t>
                      </a: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cs-CZ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annotation</a:t>
                      </a: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(plus </a:t>
                      </a:r>
                      <a:r>
                        <a:rPr kumimoji="0" lang="cs-CZ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known</a:t>
                      </a: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cs-CZ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UTRs</a:t>
                      </a: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3850393"/>
                  </a:ext>
                </a:extLst>
              </a:tr>
              <a:tr h="9033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requires</a:t>
                      </a:r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significantly</a:t>
                      </a:r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lower</a:t>
                      </a:r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numbers</a:t>
                      </a:r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of</a:t>
                      </a:r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sequencing</a:t>
                      </a:r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reads</a:t>
                      </a:r>
                      <a:endParaRPr lang="cs-CZ" sz="1800" b="0" i="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cs-CZ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protocol</a:t>
                      </a: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cs-CZ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is</a:t>
                      </a: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a (a bit) more sensitive to </a:t>
                      </a:r>
                      <a:r>
                        <a:rPr kumimoji="0" lang="cs-CZ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chemical</a:t>
                      </a: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cs-CZ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contaminants</a:t>
                      </a: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(spin </a:t>
                      </a:r>
                      <a:r>
                        <a:rPr kumimoji="0" lang="cs-CZ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column</a:t>
                      </a: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cs-CZ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cleaned</a:t>
                      </a: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RNA </a:t>
                      </a:r>
                      <a:r>
                        <a:rPr kumimoji="0" lang="cs-CZ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samples</a:t>
                      </a: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are </a:t>
                      </a:r>
                      <a:r>
                        <a:rPr kumimoji="0" lang="cs-CZ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recommended</a:t>
                      </a: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3940831"/>
                  </a:ext>
                </a:extLst>
              </a:tr>
              <a:tr h="9033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low</a:t>
                      </a:r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noise</a:t>
                      </a:r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gene </a:t>
                      </a:r>
                      <a:r>
                        <a:rPr lang="cs-CZ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expression</a:t>
                      </a:r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profiling</a:t>
                      </a:r>
                      <a:endParaRPr lang="cs-CZ" sz="1800" b="0" i="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1800" dirty="0" err="1">
                          <a:effectLst/>
                          <a:latin typeface="+mj-lt"/>
                        </a:rPr>
                        <a:t>Only</a:t>
                      </a:r>
                      <a:r>
                        <a:rPr lang="cs-CZ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cs-CZ" sz="1800" dirty="0" err="1">
                          <a:effectLst/>
                          <a:latin typeface="+mj-lt"/>
                        </a:rPr>
                        <a:t>applicable</a:t>
                      </a:r>
                      <a:r>
                        <a:rPr lang="cs-CZ" sz="1800" dirty="0">
                          <a:effectLst/>
                          <a:latin typeface="+mj-lt"/>
                        </a:rPr>
                        <a:t> to </a:t>
                      </a:r>
                      <a:r>
                        <a:rPr lang="cs-CZ" sz="1800" dirty="0" err="1">
                          <a:effectLst/>
                          <a:latin typeface="+mj-lt"/>
                        </a:rPr>
                        <a:t>Eukaryotic</a:t>
                      </a:r>
                      <a:r>
                        <a:rPr lang="cs-CZ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cs-CZ" sz="1800" dirty="0" err="1">
                          <a:effectLst/>
                          <a:latin typeface="+mj-lt"/>
                        </a:rPr>
                        <a:t>samples</a:t>
                      </a:r>
                      <a:r>
                        <a:rPr lang="cs-CZ" sz="1800" dirty="0">
                          <a:effectLst/>
                          <a:latin typeface="+mj-lt"/>
                        </a:rPr>
                        <a:t> (</a:t>
                      </a:r>
                      <a:r>
                        <a:rPr lang="cs-CZ" sz="1800" dirty="0" err="1">
                          <a:effectLst/>
                          <a:latin typeface="+mj-lt"/>
                        </a:rPr>
                        <a:t>requires</a:t>
                      </a:r>
                      <a:r>
                        <a:rPr lang="cs-CZ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cs-CZ" sz="1800" dirty="0" err="1">
                          <a:effectLst/>
                          <a:latin typeface="+mj-lt"/>
                        </a:rPr>
                        <a:t>polyA</a:t>
                      </a:r>
                      <a:r>
                        <a:rPr lang="cs-CZ" sz="2800" dirty="0">
                          <a:effectLst/>
                          <a:latin typeface="+mj-lt"/>
                        </a:rPr>
                        <a:t>*</a:t>
                      </a:r>
                      <a:r>
                        <a:rPr lang="cs-CZ" sz="1800" dirty="0">
                          <a:effectLst/>
                          <a:latin typeface="+mj-lt"/>
                        </a:rPr>
                        <a:t>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251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4277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DA3065-1229-A449-A093-505874873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804904" cy="739498"/>
          </a:xfrm>
        </p:spPr>
        <p:txBody>
          <a:bodyPr>
            <a:normAutofit/>
          </a:bodyPr>
          <a:lstStyle/>
          <a:p>
            <a:r>
              <a:rPr lang="en-US" sz="3600" dirty="0"/>
              <a:t>September 2022 – THP macrophages influenced by exosomes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8D63247-8830-3048-BF25-C5B1E85BC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" y="5144573"/>
            <a:ext cx="10915360" cy="152876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9BCEABE-256F-F64F-9A95-63594A89A489}"/>
              </a:ext>
            </a:extLst>
          </p:cNvPr>
          <p:cNvSpPr txBox="1"/>
          <p:nvPr/>
        </p:nvSpPr>
        <p:spPr>
          <a:xfrm>
            <a:off x="11378184" y="5736479"/>
            <a:ext cx="813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KAPA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D5EC07C-C738-3A43-B335-F6BF2E693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39498"/>
            <a:ext cx="10915360" cy="436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0DCA73-576B-7144-A31C-5D5D33605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1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CB9F013-A9E4-3E48-AD07-8CD049330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593" y="2141537"/>
            <a:ext cx="4318247" cy="435133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DE6B0FB-C2C3-6748-9034-1FA039E77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710" y="2141537"/>
            <a:ext cx="4330851" cy="436403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1185811-32C0-4A48-BD0D-CFD7669E2A66}"/>
              </a:ext>
            </a:extLst>
          </p:cNvPr>
          <p:cNvSpPr txBox="1"/>
          <p:nvPr/>
        </p:nvSpPr>
        <p:spPr>
          <a:xfrm>
            <a:off x="1028700" y="1443038"/>
            <a:ext cx="2357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down-regulated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66826C3-694C-DA47-B237-23E1E024A2C8}"/>
              </a:ext>
            </a:extLst>
          </p:cNvPr>
          <p:cNvSpPr txBox="1"/>
          <p:nvPr/>
        </p:nvSpPr>
        <p:spPr>
          <a:xfrm>
            <a:off x="6839710" y="1443038"/>
            <a:ext cx="2149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up-regulated</a:t>
            </a:r>
          </a:p>
        </p:txBody>
      </p:sp>
    </p:spTree>
    <p:extLst>
      <p:ext uri="{BB962C8B-B14F-4D97-AF65-F5344CB8AC3E}">
        <p14:creationId xmlns:p14="http://schemas.microsoft.com/office/powerpoint/2010/main" val="1538503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49D71C-F20B-3940-B544-7E55D794D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Influence of the exosomes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416228-F54A-5E49-B8F3-CDC2BE8B1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01384" cy="4351338"/>
          </a:xfrm>
        </p:spPr>
        <p:txBody>
          <a:bodyPr/>
          <a:lstStyle/>
          <a:p>
            <a:r>
              <a:rPr lang="en-US" dirty="0">
                <a:latin typeface="+mj-lt"/>
              </a:rPr>
              <a:t>tumor – malignant organ</a:t>
            </a:r>
          </a:p>
          <a:p>
            <a:r>
              <a:rPr lang="en-US" dirty="0">
                <a:latin typeface="+mj-lt"/>
              </a:rPr>
              <a:t>TME – dynamic composition</a:t>
            </a:r>
          </a:p>
          <a:p>
            <a:r>
              <a:rPr lang="en-US" dirty="0">
                <a:latin typeface="+mj-lt"/>
              </a:rPr>
              <a:t>communication in TME</a:t>
            </a: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model – (head and neck) malignant melanoma</a:t>
            </a:r>
          </a:p>
          <a:p>
            <a:r>
              <a:rPr lang="en-US">
                <a:latin typeface="+mj-lt"/>
              </a:rPr>
              <a:t>project for my thesis</a:t>
            </a:r>
            <a:endParaRPr lang="en-US" dirty="0">
              <a:latin typeface="+mj-lt"/>
            </a:endParaRPr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23D9C20F-E813-7644-A07E-32B250D2A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686" y="1534771"/>
            <a:ext cx="543917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6630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1207</Words>
  <Application>Microsoft Macintosh PowerPoint</Application>
  <PresentationFormat>Širokoúhlá obrazovka</PresentationFormat>
  <Paragraphs>386</Paragraphs>
  <Slides>38</Slides>
  <Notes>1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4" baseType="lpstr">
      <vt:lpstr>Arial</vt:lpstr>
      <vt:lpstr>Avenir Next LT Pro</vt:lpstr>
      <vt:lpstr>Calibri</vt:lpstr>
      <vt:lpstr>Calibri Light</vt:lpstr>
      <vt:lpstr>Söhne</vt:lpstr>
      <vt:lpstr>Motiv Office</vt:lpstr>
      <vt:lpstr>Issues and risks of data interpretation</vt:lpstr>
      <vt:lpstr>Prezentace aplikace PowerPoint</vt:lpstr>
      <vt:lpstr>Prezentace aplikace PowerPoint</vt:lpstr>
      <vt:lpstr>1 Comparison of sequencing kits</vt:lpstr>
      <vt:lpstr>Prezentace aplikace PowerPoint</vt:lpstr>
      <vt:lpstr>Prezentace aplikace PowerPoint</vt:lpstr>
      <vt:lpstr>September 2022 – THP macrophages influenced by exosomes</vt:lpstr>
      <vt:lpstr>Results 1</vt:lpstr>
      <vt:lpstr>2 Influence of the exosomes</vt:lpstr>
      <vt:lpstr>The initial experiment (sequenced in July 2020)</vt:lpstr>
      <vt:lpstr>Results of the first (successful) experiment</vt:lpstr>
      <vt:lpstr>Prezentace aplikace PowerPoint</vt:lpstr>
      <vt:lpstr>Subsequent analysis (2020-2021)</vt:lpstr>
      <vt:lpstr>Prezentace aplikace PowerPoint</vt:lpstr>
      <vt:lpstr>Before analysis</vt:lpstr>
      <vt:lpstr>Sequenced March, May, June 2021</vt:lpstr>
      <vt:lpstr>Prezentace aplikace PowerPoint</vt:lpstr>
      <vt:lpstr>Prezentace aplikace PowerPoint</vt:lpstr>
      <vt:lpstr>Prezentace aplikace PowerPoint</vt:lpstr>
      <vt:lpstr>Mapped on mycoplasma</vt:lpstr>
      <vt:lpstr>BUT MOST IMPORTANT QUESTION:</vt:lpstr>
      <vt:lpstr>Prezentace aplikace PowerPoint</vt:lpstr>
      <vt:lpstr>Remember libraries comparison September 2022? Macrophages THP…influenced…by exosomes</vt:lpstr>
      <vt:lpstr>September 2022 – Macrophages…influenced…by exosomes</vt:lpstr>
      <vt:lpstr>September 2022 – Macrophages…influenced…by exosomes</vt:lpstr>
      <vt:lpstr>Prezentace aplikace PowerPoint</vt:lpstr>
      <vt:lpstr>Prezentace aplikace PowerPoint</vt:lpstr>
      <vt:lpstr>Prezentace aplikace PowerPoint</vt:lpstr>
      <vt:lpstr>Prezentace aplikace PowerPoint</vt:lpstr>
      <vt:lpstr>Parallel experiment U937 macrophages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Take-at-home message</vt:lpstr>
      <vt:lpstr>Even if everyone tries, sometimes it doesn't work out.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Pfeiferova Lucie</dc:creator>
  <cp:lastModifiedBy>Pfeiferova Lucie</cp:lastModifiedBy>
  <cp:revision>28</cp:revision>
  <dcterms:created xsi:type="dcterms:W3CDTF">2023-11-26T09:17:26Z</dcterms:created>
  <dcterms:modified xsi:type="dcterms:W3CDTF">2023-11-27T10:55:02Z</dcterms:modified>
</cp:coreProperties>
</file>