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72"/>
  </p:notesMasterIdLst>
  <p:sldIdLst>
    <p:sldId id="256" r:id="rId6"/>
    <p:sldId id="257" r:id="rId7"/>
    <p:sldId id="258" r:id="rId8"/>
    <p:sldId id="321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9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9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9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9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81EBB92-B32B-4DA7-8D77-B84727E92222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283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62BB941-CE42-4165-8578-B068E0FF02D2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397" name="CustomShape 2"/>
          <p:cNvSpPr/>
          <p:nvPr/>
        </p:nvSpPr>
        <p:spPr>
          <a:xfrm>
            <a:off x="0" y="0"/>
            <a:ext cx="720" cy="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1EE823B-4792-4A91-AF77-58AB7AB538CA}" type="slidenum">
              <a:rPr lang="en-US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n-US" sz="1800" b="0" strike="noStrike" spc="-1">
              <a:latin typeface="Arial"/>
            </a:endParaRPr>
          </a:p>
        </p:txBody>
      </p:sp>
      <p:sp>
        <p:nvSpPr>
          <p:cNvPr id="398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8480" cy="3771360"/>
          </a:xfrm>
          <a:prstGeom prst="rect">
            <a:avLst/>
          </a:prstGeom>
        </p:spPr>
      </p:sp>
      <p:sp>
        <p:nvSpPr>
          <p:cNvPr id="399" name="PlaceHolder 4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560" cy="4434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587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E14E8E7-4721-45FA-B352-75D499AFCF6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2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93720"/>
            <a:ext cx="4571280" cy="3428280"/>
          </a:xfrm>
          <a:prstGeom prst="rect">
            <a:avLst/>
          </a:prstGeom>
        </p:spPr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686520" y="4342680"/>
            <a:ext cx="5486040" cy="40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247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7B9D787-2410-4F6D-AD1E-E232A06AE81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51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2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8480" cy="3771360"/>
          </a:xfrm>
          <a:prstGeom prst="rect">
            <a:avLst/>
          </a:prstGeom>
        </p:spPr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560" cy="4525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08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7A286EA-2766-43A5-B1FF-358AC88D61FE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52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3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8480" cy="3771360"/>
          </a:xfrm>
          <a:prstGeom prst="rect">
            <a:avLst/>
          </a:prstGeom>
        </p:spPr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560" cy="4525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1382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37D3CAF-AD5C-4EF3-B990-D0F43D86305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3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8480" cy="3771360"/>
          </a:xfrm>
          <a:prstGeom prst="rect">
            <a:avLst/>
          </a:prstGeom>
        </p:spPr>
      </p:sp>
      <p:sp>
        <p:nvSpPr>
          <p:cNvPr id="436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560" cy="4525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5330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365C15A6-7983-41B0-AAE8-DFCF3E9E26DA}" type="slidenum">
              <a:rPr lang="en-US" sz="1200" b="0" strike="noStrike" spc="-1">
                <a:latin typeface="Times New Roman"/>
              </a:rPr>
              <a:t>54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3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8480" cy="3771360"/>
          </a:xfrm>
          <a:prstGeom prst="rect">
            <a:avLst/>
          </a:prstGeom>
        </p:spPr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2338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700BBA46-E404-4978-9413-7A2DB1F7EF72}" type="slidenum">
              <a:rPr lang="en-US" sz="1200" b="0" strike="noStrike" spc="-1">
                <a:latin typeface="Times New Roman"/>
              </a:rPr>
              <a:t>55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4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8480" cy="3771360"/>
          </a:xfrm>
          <a:prstGeom prst="rect">
            <a:avLst/>
          </a:prstGeom>
        </p:spPr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043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413ADDA-FE20-45EC-9AAC-7F543A068D07}" type="slidenum">
              <a:rPr lang="en-US" sz="1200" b="0" strike="noStrike" spc="-1">
                <a:latin typeface="Times New Roman"/>
              </a:rPr>
              <a:t>56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4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8480" cy="3771360"/>
          </a:xfrm>
          <a:prstGeom prst="rect">
            <a:avLst/>
          </a:prstGeom>
        </p:spPr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1328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08453088-5EA5-4736-B45B-950760E3CFC0}" type="slidenum">
              <a:rPr lang="en-US" sz="1200" b="0" strike="noStrike" spc="-1">
                <a:latin typeface="Times New Roman"/>
              </a:rPr>
              <a:t>57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4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012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D7C62E4-B612-4768-A70C-3B8B00F58960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58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5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8480" cy="3771360"/>
          </a:xfrm>
          <a:prstGeom prst="rect">
            <a:avLst/>
          </a:prstGeom>
        </p:spPr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560" cy="4525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057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E77FB72-7449-48A3-B1FE-B1C3C3E1CB1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59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5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8480" cy="3771360"/>
          </a:xfrm>
          <a:prstGeom prst="rect">
            <a:avLst/>
          </a:prstGeom>
        </p:spPr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560" cy="4525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2783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31A4719-3887-4592-85E7-9878E5276FA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01" name="CustomShape 2"/>
          <p:cNvSpPr/>
          <p:nvPr/>
        </p:nvSpPr>
        <p:spPr>
          <a:xfrm>
            <a:off x="0" y="0"/>
            <a:ext cx="720" cy="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B85AAFD-35BF-41D8-9232-94D8FD1B0295}" type="slidenum">
              <a:rPr lang="en-US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en-US" sz="1800" b="0" strike="noStrike" spc="-1">
              <a:latin typeface="Arial"/>
            </a:endParaRPr>
          </a:p>
        </p:txBody>
      </p:sp>
      <p:sp>
        <p:nvSpPr>
          <p:cNvPr id="402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371600" y="754200"/>
            <a:ext cx="5028480" cy="3771360"/>
          </a:xfrm>
          <a:prstGeom prst="rect">
            <a:avLst/>
          </a:prstGeom>
        </p:spPr>
      </p:sp>
      <p:sp>
        <p:nvSpPr>
          <p:cNvPr id="403" name="PlaceHolder 4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560" cy="4525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060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E882A03-74B4-438C-9D55-7EAFC1B2FEB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60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5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93720"/>
            <a:ext cx="4571280" cy="3428280"/>
          </a:xfrm>
          <a:prstGeom prst="rect">
            <a:avLst/>
          </a:prstGeom>
        </p:spPr>
      </p:sp>
      <p:sp>
        <p:nvSpPr>
          <p:cNvPr id="457" name="PlaceHolder 3"/>
          <p:cNvSpPr>
            <a:spLocks noGrp="1"/>
          </p:cNvSpPr>
          <p:nvPr>
            <p:ph type="body"/>
          </p:nvPr>
        </p:nvSpPr>
        <p:spPr>
          <a:xfrm>
            <a:off x="686520" y="4342680"/>
            <a:ext cx="5486040" cy="40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72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6832257-9288-42F4-B4D7-C7AF323442CD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0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8480" cy="3771360"/>
          </a:xfrm>
          <a:prstGeom prst="rect">
            <a:avLst/>
          </a:prstGeom>
        </p:spPr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560" cy="4525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390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EC88A7A-0CB6-4C6B-B965-1E068D72612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25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0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8480" cy="3771360"/>
          </a:xfrm>
          <a:prstGeom prst="rect">
            <a:avLst/>
          </a:prstGeom>
        </p:spPr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560" cy="4525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00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9A357679-FD64-4B39-AF97-27F7AC864F3C}" type="slidenum">
              <a:rPr lang="en-US" sz="1200" b="0" strike="noStrike" spc="-1">
                <a:latin typeface="Times New Roman"/>
              </a:rPr>
              <a:t>31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1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8480" cy="3771360"/>
          </a:xfrm>
          <a:prstGeom prst="rect">
            <a:avLst/>
          </a:prstGeom>
        </p:spPr>
      </p:sp>
      <p:sp>
        <p:nvSpPr>
          <p:cNvPr id="412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198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69A9966-1396-4566-B8C1-EEB9BC9D07C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1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8480" cy="3771360"/>
          </a:xfrm>
          <a:prstGeom prst="rect">
            <a:avLst/>
          </a:prstGeom>
        </p:spPr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560" cy="4525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624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53B6B3B-639B-4792-B227-E1639A66CDB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39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1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638360" y="841320"/>
            <a:ext cx="5529960" cy="4147560"/>
          </a:xfrm>
          <a:prstGeom prst="rect">
            <a:avLst/>
          </a:prstGeom>
        </p:spPr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880920" y="5254560"/>
            <a:ext cx="7046280" cy="497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52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5649F75-F7B0-4BCA-B47E-B1A0AD08176D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40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2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638360" y="841320"/>
            <a:ext cx="5529960" cy="4147560"/>
          </a:xfrm>
          <a:prstGeom prst="rect">
            <a:avLst/>
          </a:prstGeom>
        </p:spPr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880920" y="5254560"/>
            <a:ext cx="7046280" cy="497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124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DC91B9F-2F66-4790-8B2A-F2BB6D8DC6D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42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2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8480" cy="3771360"/>
          </a:xfrm>
          <a:prstGeom prst="rect">
            <a:avLst/>
          </a:prstGeom>
        </p:spPr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560" cy="4525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03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04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04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paces@img.cas.cz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</a:rPr>
              <a:t>Usecases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1143000" y="3602160"/>
            <a:ext cx="6857280" cy="16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Mastigamoeba balamuthi genome project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Jan Pačes </a:t>
            </a:r>
            <a:r>
              <a:rPr lang="en-US" sz="2400" b="0" u="sng" strike="noStrike" spc="-1">
                <a:solidFill>
                  <a:srgbClr val="0563C1"/>
                </a:solidFill>
                <a:uFillTx/>
                <a:latin typeface="Calibri"/>
                <a:hlinkClick r:id="rId2"/>
              </a:rPr>
              <a:t>hpaces@img.cas.cz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Pairs mapping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libraryName = "GPYRH5H07u.sff"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libraryNumPairs  = 3058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numInSameScaffold = 644, 21.1%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libraryName       = "GPYRH5H04u.sff"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libraryNumPairs   = 3049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numInSameScaffold = 605, 19.8%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libraryName       = "GPYRH5H08u.sff"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libraryNumPairs   = 2853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numInSameScaffold = 573, 20.1%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Pair mapping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259" name="Picture 1"/>
          <p:cNvPicPr/>
          <p:nvPr/>
        </p:nvPicPr>
        <p:blipFill>
          <a:blip r:embed="rId2"/>
          <a:stretch/>
        </p:blipFill>
        <p:spPr>
          <a:xfrm>
            <a:off x="0" y="2297880"/>
            <a:ext cx="9143280" cy="2812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Pairs mapping - detail</a:t>
            </a:r>
            <a:endParaRPr lang="en-US" sz="4400" b="0" strike="noStrike" spc="-1">
              <a:latin typeface="Arial"/>
            </a:endParaRPr>
          </a:p>
        </p:txBody>
      </p:sp>
      <p:graphicFrame>
        <p:nvGraphicFramePr>
          <p:cNvPr id="261" name="Table 2"/>
          <p:cNvGraphicFramePr/>
          <p:nvPr/>
        </p:nvGraphicFramePr>
        <p:xfrm>
          <a:off x="628560" y="1825560"/>
          <a:ext cx="7886520" cy="6763800"/>
        </p:xfrm>
        <a:graphic>
          <a:graphicData uri="http://schemas.openxmlformats.org/drawingml/2006/table">
            <a:tbl>
              <a:tblPr/>
              <a:tblGrid>
                <a:gridCol w="1438920"/>
                <a:gridCol w="1355400"/>
                <a:gridCol w="587880"/>
                <a:gridCol w="1235880"/>
                <a:gridCol w="422640"/>
                <a:gridCol w="335160"/>
                <a:gridCol w="1199160"/>
                <a:gridCol w="394920"/>
                <a:gridCol w="335160"/>
                <a:gridCol w="289440"/>
                <a:gridCol w="291960"/>
              </a:tblGrid>
              <a:tr h="36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Template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Status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Dist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Left Contig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LP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LO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Right Contig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RP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RO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LD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RD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36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F2JR2KZ02GXGEI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Link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842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contig41792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266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-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contig41791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1407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+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266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576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6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F2JR2KZ02HWCCR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MultiplyMapped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-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Repeat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Repeat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7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F2JR2KZ02IFSVS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Link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2502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contig08180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1086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+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contig08182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1174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-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1328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1174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6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F2JR2KZ02I6OP1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MultiplyMapped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-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Repeat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contig45148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1039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+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6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F2JR2KZ02GV16M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SameContig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3314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contig47949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6065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-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contig47949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2751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+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6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F2JR2KZ02IW3QP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MultiplyMapped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-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contig02188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230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+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Repeat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6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F2JR2KZ02HEH74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Link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450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contig14856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61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-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contig24260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389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-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61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389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7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F2JR2KZ02I9DH7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Link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1372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contig43171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3463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+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contig19367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304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-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1068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304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7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F2JR2KZ02J1DWA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Link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2117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contig15275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605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+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contig41840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1061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+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553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1564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6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F2JR2KZ02I9ZO9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MultiplyMapped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-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Repeat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contig43702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2749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+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7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F2JR2KZ02JVEFR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Link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2109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contig02711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1154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+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contig41754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1450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-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659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1450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6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F2JR2KZ02JXJSI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SameContig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2164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contig16479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2613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-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contig16479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449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+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6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F2JR2KZ02GGH5X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MultiplyMapped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-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contig01208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474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+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Repeat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6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F2JR2KZ02JSYGZ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Link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1727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contig50411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187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+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contig14234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996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-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731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996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6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F2JR2KZ02GP8D8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SameContig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2109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contig09696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2469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+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contig09696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4578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-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7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F2JR2KZ02GW8X5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Link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2162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contig46032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1482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-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contig29597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680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-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1482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680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6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F2JR2KZ02HLCLF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SameContig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3417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contig06238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6842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-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contig06238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3425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+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1"/>
          <p:cNvPicPr/>
          <p:nvPr/>
        </p:nvPicPr>
        <p:blipFill>
          <a:blip r:embed="rId3"/>
          <a:stretch/>
        </p:blipFill>
        <p:spPr>
          <a:xfrm>
            <a:off x="0" y="1483920"/>
            <a:ext cx="4896720" cy="4498920"/>
          </a:xfrm>
          <a:prstGeom prst="rect">
            <a:avLst/>
          </a:prstGeom>
          <a:ln>
            <a:noFill/>
          </a:ln>
        </p:spPr>
      </p:pic>
      <p:sp>
        <p:nvSpPr>
          <p:cNvPr id="263" name="CustomShape 1"/>
          <p:cNvSpPr/>
          <p:nvPr/>
        </p:nvSpPr>
        <p:spPr>
          <a:xfrm>
            <a:off x="456480" y="273960"/>
            <a:ext cx="822744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528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genome - what next?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264" name="Picture 1"/>
          <p:cNvPicPr/>
          <p:nvPr/>
        </p:nvPicPr>
        <p:blipFill>
          <a:blip r:embed="rId4"/>
          <a:stretch/>
        </p:blipFill>
        <p:spPr>
          <a:xfrm>
            <a:off x="5161680" y="1483920"/>
            <a:ext cx="3876480" cy="43851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Orientation of pairs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266" name="Picture 5"/>
          <p:cNvPicPr/>
          <p:nvPr/>
        </p:nvPicPr>
        <p:blipFill>
          <a:blip r:embed="rId2"/>
          <a:stretch/>
        </p:blipFill>
        <p:spPr>
          <a:xfrm>
            <a:off x="1866960" y="2094120"/>
            <a:ext cx="5409360" cy="405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Paired-end library construction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268" name="Picture 2"/>
          <p:cNvPicPr/>
          <p:nvPr/>
        </p:nvPicPr>
        <p:blipFill>
          <a:blip r:embed="rId2"/>
          <a:stretch/>
        </p:blipFill>
        <p:spPr>
          <a:xfrm>
            <a:off x="1614960" y="1606680"/>
            <a:ext cx="5371560" cy="432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Data II - Solexa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2 x 36 bp mate pairs</a:t>
            </a:r>
            <a:endParaRPr lang="en-US" sz="28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19 168 368 reads;  </a:t>
            </a:r>
            <a:endParaRPr lang="en-US" sz="24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690 061 248 bp</a:t>
            </a:r>
            <a:endParaRPr lang="en-US" sz="24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2x 36 bp paired-end reads </a:t>
            </a:r>
            <a:endParaRPr lang="en-US" sz="28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31 338 464 reads; </a:t>
            </a:r>
            <a:endParaRPr lang="en-US" sz="24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1 128 184 704 bp</a:t>
            </a:r>
            <a:endParaRPr lang="en-US" sz="24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2 x 76 bp paired-end reads</a:t>
            </a:r>
            <a:endParaRPr lang="en-US" sz="28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15 346 572 reads; </a:t>
            </a:r>
            <a:endParaRPr lang="en-US" sz="24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1 166 339 472 bp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Hybrid assembly approaches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Velvet (de Bruin graphs) on Solexa short reads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Add contigs to 454 as another set of reads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Newbler (assembly by overlap)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Newbler on 454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Scaffold using Solexa mate-pairs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Gap filling by Solexa paired-end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Hybrid assemblers (e.g. MaSuRCA)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1"/>
          <p:cNvGrpSpPr/>
          <p:nvPr/>
        </p:nvGrpSpPr>
        <p:grpSpPr>
          <a:xfrm>
            <a:off x="0" y="1447560"/>
            <a:ext cx="9138960" cy="5045040"/>
            <a:chOff x="0" y="1447560"/>
            <a:chExt cx="9138960" cy="5045040"/>
          </a:xfrm>
        </p:grpSpPr>
        <p:pic>
          <p:nvPicPr>
            <p:cNvPr id="274" name="Picture 2"/>
            <p:cNvPicPr/>
            <p:nvPr/>
          </p:nvPicPr>
          <p:blipFill>
            <a:blip r:embed="rId3"/>
            <a:srcRect l="13333" t="9331" r="11667" b="8000"/>
            <a:stretch/>
          </p:blipFill>
          <p:spPr>
            <a:xfrm>
              <a:off x="0" y="1447560"/>
              <a:ext cx="9138960" cy="5045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5" name="CustomShape 2"/>
            <p:cNvSpPr/>
            <p:nvPr/>
          </p:nvSpPr>
          <p:spPr>
            <a:xfrm>
              <a:off x="0" y="1447560"/>
              <a:ext cx="9138960" cy="5045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6" name="CustomShape 3"/>
          <p:cNvSpPr/>
          <p:nvPr/>
        </p:nvSpPr>
        <p:spPr>
          <a:xfrm>
            <a:off x="456480" y="273960"/>
            <a:ext cx="822744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528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illumina pe and mate-pairs libraries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Data III - 454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545040" y="1929960"/>
            <a:ext cx="7589880" cy="492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200" tIns="40320" rIns="61200" bIns="30600"/>
          <a:lstStyle/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name	type	DNA	lib	reads	bases	note	year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GBQ5BNU02	pe 20k	2	5 (4)	484776	158464705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GCXV62S01	pe 8k	2	4	709651	257758280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GCXV62S02	pe 8k	2	4	697166	254307731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GFY1YLG07	pe 20k	3	5	89706	33402994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GFY1YLG08	pe 20k	3	6 (5)	114440	43505801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GGDR4Y001	pe 20k	3	5	146212	47361486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GGDR4Y002	pe 20k	3	5	153430	50516840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GGDR4Y003	pe 20k	3	5	152015	50195006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GGDR4Y004	pe 20k	3	5	155637	51862054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GN5IB9S01	pe 12k	3	7	94568	24518736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GN5IB9S02	pe 15k	3	8	104244	26576268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GOA1T9Q04	pe 8k	3	9	106424	25089201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GOA1T9Q05	pe 8k	3	9	108911	25542480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GOA1T9Q06	pe 15k	3	8	66666	18277137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GOA1T9Q07	pe 15k	3	10	93970	21606969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GOA1T9Q08	pe 15k	3	10	126056	31753493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GPYRH5H03	pe 20k	3	11	79105	22351483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GPYRH5H04	pe 20k	3	11	71237	18956594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GPYRH5H05	pe 6k	3	12	100900	33419522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GPYRH5H06	pe 12k	3	13	70037	20871623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GPYRH5H07	pe 20k	3	11	86345	24830049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GPYRH5H08	pe 20k	3	11	63893	17359467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9999FF"/>
                </a:solidFill>
                <a:latin typeface="Arial"/>
                <a:ea typeface="DejaVu Sans"/>
              </a:rPr>
              <a:t>GRD9W6Y04	pe 7k	3	14	60539	434025	abort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GRD9W6Y05	pe 10k	3	15	57185	23428209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GRD9W6Y06	pe 10k	3	15	53831	7814231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GRD9W6Y07	pe 12k	3	7	50478	1464337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GRD9W6Y08	pe 12k	3	13	47124	2789844		2010</a:t>
            </a:r>
            <a:endParaRPr lang="en-US" sz="109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i="1" strike="noStrike" spc="-1">
                <a:solidFill>
                  <a:srgbClr val="000000"/>
                </a:solidFill>
                <a:latin typeface="Calibri Light"/>
              </a:rPr>
              <a:t>Mastigamoeba balamuthi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628560" y="1825560"/>
            <a:ext cx="7886160" cy="16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Eukaryota; Amoebozoa; Archamoebae; Mastigamoebidae; Mastigamoeba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i="1" strike="noStrike" spc="-1">
                <a:solidFill>
                  <a:srgbClr val="000000"/>
                </a:solidFill>
                <a:latin typeface="Calibri"/>
              </a:rPr>
              <a:t>Mastigamoeba balamuthi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is free-living relative of parasitic </a:t>
            </a:r>
            <a:r>
              <a:rPr lang="en-US" sz="2800" b="0" i="1" strike="noStrike" spc="-1">
                <a:solidFill>
                  <a:srgbClr val="000000"/>
                </a:solidFill>
                <a:latin typeface="Calibri"/>
              </a:rPr>
              <a:t>Entamoeba histolytica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. 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201" name="Picture 5"/>
          <p:cNvPicPr/>
          <p:nvPr/>
        </p:nvPicPr>
        <p:blipFill>
          <a:blip r:embed="rId2"/>
          <a:stretch/>
        </p:blipFill>
        <p:spPr>
          <a:xfrm>
            <a:off x="5400720" y="3426480"/>
            <a:ext cx="3114000" cy="3332880"/>
          </a:xfrm>
          <a:prstGeom prst="rect">
            <a:avLst/>
          </a:prstGeom>
          <a:ln>
            <a:noFill/>
          </a:ln>
        </p:spPr>
      </p:pic>
      <p:pic>
        <p:nvPicPr>
          <p:cNvPr id="202" name="Picture 6"/>
          <p:cNvPicPr/>
          <p:nvPr/>
        </p:nvPicPr>
        <p:blipFill>
          <a:blip r:embed="rId3"/>
          <a:stretch/>
        </p:blipFill>
        <p:spPr>
          <a:xfrm>
            <a:off x="628560" y="3607560"/>
            <a:ext cx="3809160" cy="315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Library sizes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280" name="Picture 1"/>
          <p:cNvPicPr/>
          <p:nvPr/>
        </p:nvPicPr>
        <p:blipFill>
          <a:blip r:embed="rId2"/>
          <a:stretch/>
        </p:blipFill>
        <p:spPr>
          <a:xfrm rot="10800000">
            <a:off x="8920440" y="4151520"/>
            <a:ext cx="909360" cy="1283760"/>
          </a:xfrm>
          <a:prstGeom prst="rect">
            <a:avLst/>
          </a:prstGeom>
          <a:ln>
            <a:noFill/>
          </a:ln>
        </p:spPr>
      </p:pic>
      <p:pic>
        <p:nvPicPr>
          <p:cNvPr id="281" name="Picture 2"/>
          <p:cNvPicPr/>
          <p:nvPr/>
        </p:nvPicPr>
        <p:blipFill>
          <a:blip r:embed="rId3"/>
          <a:stretch/>
        </p:blipFill>
        <p:spPr>
          <a:xfrm>
            <a:off x="992520" y="2128320"/>
            <a:ext cx="4615560" cy="378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Large libraries length distribution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283" name="Picture 1"/>
          <p:cNvPicPr/>
          <p:nvPr/>
        </p:nvPicPr>
        <p:blipFill>
          <a:blip r:embed="rId2"/>
          <a:stretch/>
        </p:blipFill>
        <p:spPr>
          <a:xfrm>
            <a:off x="4114800" y="1907640"/>
            <a:ext cx="5028480" cy="3771360"/>
          </a:xfrm>
          <a:prstGeom prst="rect">
            <a:avLst/>
          </a:prstGeom>
          <a:ln>
            <a:noFill/>
          </a:ln>
        </p:spPr>
      </p:pic>
      <p:pic>
        <p:nvPicPr>
          <p:cNvPr id="284" name="Picture 2"/>
          <p:cNvPicPr/>
          <p:nvPr/>
        </p:nvPicPr>
        <p:blipFill>
          <a:blip r:embed="rId3"/>
          <a:stretch/>
        </p:blipFill>
        <p:spPr>
          <a:xfrm>
            <a:off x="35640" y="1907640"/>
            <a:ext cx="5028480" cy="3771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Contig coverage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286" name="Picture 6"/>
          <p:cNvPicPr/>
          <p:nvPr/>
        </p:nvPicPr>
        <p:blipFill>
          <a:blip r:embed="rId2"/>
          <a:stretch/>
        </p:blipFill>
        <p:spPr>
          <a:xfrm>
            <a:off x="345240" y="2827800"/>
            <a:ext cx="8571600" cy="228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icture 1"/>
          <p:cNvPicPr/>
          <p:nvPr/>
        </p:nvPicPr>
        <p:blipFill>
          <a:blip r:embed="rId3"/>
          <a:stretch/>
        </p:blipFill>
        <p:spPr>
          <a:xfrm>
            <a:off x="0" y="4373640"/>
            <a:ext cx="9141840" cy="2437200"/>
          </a:xfrm>
          <a:prstGeom prst="rect">
            <a:avLst/>
          </a:prstGeom>
          <a:ln>
            <a:noFill/>
          </a:ln>
        </p:spPr>
      </p:pic>
      <p:pic>
        <p:nvPicPr>
          <p:cNvPr id="288" name="Picture 2"/>
          <p:cNvPicPr/>
          <p:nvPr/>
        </p:nvPicPr>
        <p:blipFill>
          <a:blip r:embed="rId4"/>
          <a:stretch/>
        </p:blipFill>
        <p:spPr>
          <a:xfrm>
            <a:off x="0" y="1886760"/>
            <a:ext cx="9141840" cy="2437200"/>
          </a:xfrm>
          <a:prstGeom prst="rect">
            <a:avLst/>
          </a:prstGeom>
          <a:ln>
            <a:noFill/>
          </a:ln>
        </p:spPr>
      </p:pic>
      <p:sp>
        <p:nvSpPr>
          <p:cNvPr id="289" name="CustomShape 1"/>
          <p:cNvSpPr/>
          <p:nvPr/>
        </p:nvSpPr>
        <p:spPr>
          <a:xfrm>
            <a:off x="456480" y="273960"/>
            <a:ext cx="822744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528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contig coverage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Data IV - 454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639000" y="1929960"/>
            <a:ext cx="7742520" cy="469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200" tIns="40320" rIns="61200" bIns="30600"/>
          <a:lstStyle/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name	type	DNA	lib	reads	bases	note	year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GOA1T9Q06	pe 15k	3	8	66666	18277137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GOA1T9Q07	pe 15k	3	10	93970	21606969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GOA1T9Q08	pe 15k	3	10	126056	31753493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GPYRH5H03	pe 20k	3	11	79105	22351483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GPYRH5H04	pe 20k	3	11	71237	18956594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GPYRH5H05	pe 6k	3	12	100900	33419522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GPYRH5H06	pe 12k	3	13	70037	20871623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GPYRH5H07	pe 20k	3	11	86345	24830049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GPYRH5H08	pe 20k	3	11	63893	17359467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9999FF"/>
                </a:solidFill>
                <a:latin typeface="Arial"/>
                <a:ea typeface="DejaVu Sans"/>
              </a:rPr>
              <a:t>GRD9W6Y04	pe 7k	3	14	60539	434025	abort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GRD9W6Y05	pe 10k	3	15	57185	23428209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GRD9W6Y06	pe 10k	3	15	53831	7814231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GRD9W6Y07	pe 12k	3	7	50478	1464337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GRD9W6Y08	pe 12k	3	13	47124	2789844		2010</a:t>
            </a:r>
            <a:endParaRPr lang="en-US" sz="109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1"/>
          <p:cNvPicPr/>
          <p:nvPr/>
        </p:nvPicPr>
        <p:blipFill>
          <a:blip r:embed="rId3"/>
          <a:stretch/>
        </p:blipFill>
        <p:spPr>
          <a:xfrm>
            <a:off x="146880" y="2077560"/>
            <a:ext cx="8846640" cy="3887280"/>
          </a:xfrm>
          <a:prstGeom prst="rect">
            <a:avLst/>
          </a:prstGeom>
          <a:ln>
            <a:noFill/>
          </a:ln>
        </p:spPr>
      </p:pic>
      <p:sp>
        <p:nvSpPr>
          <p:cNvPr id="293" name="CustomShape 1"/>
          <p:cNvSpPr/>
          <p:nvPr/>
        </p:nvSpPr>
        <p:spPr>
          <a:xfrm>
            <a:off x="456480" y="273960"/>
            <a:ext cx="822744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528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454 duplicates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Quality filtering / trimming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295" name="Picture 2"/>
          <p:cNvPicPr/>
          <p:nvPr/>
        </p:nvPicPr>
        <p:blipFill>
          <a:blip r:embed="rId2"/>
          <a:stretch/>
        </p:blipFill>
        <p:spPr>
          <a:xfrm>
            <a:off x="57240" y="2177640"/>
            <a:ext cx="9029160" cy="446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Data V - Illumina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2 x 100 bp paired-end reads</a:t>
            </a:r>
            <a:endParaRPr lang="en-US" sz="28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42 976 523 reads</a:t>
            </a:r>
            <a:endParaRPr lang="en-US" sz="24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8 595 304 600 bp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Digital normalization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Distribution of k-mers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Control of </a:t>
            </a:r>
            <a:endParaRPr lang="en-US" sz="28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rare (cleaning) </a:t>
            </a:r>
            <a:endParaRPr lang="en-US" sz="24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abundant (normalization)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Software:</a:t>
            </a:r>
            <a:endParaRPr lang="en-US" sz="28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DSK</a:t>
            </a:r>
            <a:endParaRPr lang="en-US" sz="24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Jellyfish</a:t>
            </a:r>
            <a:endParaRPr lang="en-US" sz="24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Khmer protocols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Thresholds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628560" y="1825560"/>
            <a:ext cx="339120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One of the amazing things about Tic Tacs is that they are sugar free.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302" name="Picture 2"/>
          <p:cNvPicPr/>
          <p:nvPr/>
        </p:nvPicPr>
        <p:blipFill>
          <a:blip r:embed="rId2"/>
          <a:stretch/>
        </p:blipFill>
        <p:spPr>
          <a:xfrm>
            <a:off x="4408560" y="533520"/>
            <a:ext cx="4662720" cy="6217200"/>
          </a:xfrm>
          <a:prstGeom prst="rect">
            <a:avLst/>
          </a:prstGeom>
          <a:ln>
            <a:noFill/>
          </a:ln>
        </p:spPr>
      </p:pic>
      <p:sp>
        <p:nvSpPr>
          <p:cNvPr id="303" name="CustomShape 3"/>
          <p:cNvSpPr/>
          <p:nvPr/>
        </p:nvSpPr>
        <p:spPr>
          <a:xfrm>
            <a:off x="4052880" y="1980360"/>
            <a:ext cx="2328840" cy="4726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Basic terms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661680" y="1801080"/>
            <a:ext cx="7925760" cy="48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0000" lnSpcReduction="20000"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Read</a:t>
            </a:r>
            <a:endParaRPr lang="en-US" sz="2800" b="0" strike="noStrike" spc="-1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Sequence of a DNA fragment produced by sequencer.</a:t>
            </a:r>
            <a:endParaRPr lang="en-US" sz="24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Contig</a:t>
            </a:r>
            <a:endParaRPr lang="en-US" sz="2800" b="0" strike="noStrike" spc="-1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Series of overlapping DNA sequences used to make a physical map that reconstructs the original DNA sequence.</a:t>
            </a:r>
            <a:endParaRPr lang="en-US" sz="24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Scaffold</a:t>
            </a:r>
            <a:endParaRPr lang="en-US" sz="2800" b="0" strike="noStrike" spc="-1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An ordered and oriented set of contigs. A scaffold will contain gaps, but there is typically some evidence to support the contig order, orientation and gap size estimates.</a:t>
            </a:r>
            <a:endParaRPr lang="en-US" sz="24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Assembly</a:t>
            </a:r>
            <a:endParaRPr lang="en-US" sz="2800" b="0" strike="noStrike" spc="-1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Refers to aligning and merging fragments of a much longer DNA sequence in order to reconstruct the original sequence.</a:t>
            </a:r>
            <a:endParaRPr lang="en-US" sz="24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Coverage</a:t>
            </a:r>
            <a:endParaRPr lang="en-US" sz="2800" b="0" strike="noStrike" spc="-1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Sequencing coverage describes the average number of reads that align to known reference or consensus bases.</a:t>
            </a:r>
            <a:endParaRPr lang="en-US" sz="24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Consensus sequence</a:t>
            </a:r>
            <a:endParaRPr lang="en-US" sz="2800" b="0" strike="noStrike" spc="-1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A sequence pattern derived from the alignment of multiple sequences that represents the nucleotide or amino acid most likely to occur at each position in a sequence.</a:t>
            </a:r>
            <a:endParaRPr lang="en-US" sz="2400" b="0" strike="noStrike" spc="-1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latin typeface="Arial"/>
            </a:endParaRPr>
          </a:p>
        </p:txBody>
      </p:sp>
      <p:pic>
        <p:nvPicPr>
          <p:cNvPr id="205" name="Picture 12"/>
          <p:cNvPicPr/>
          <p:nvPr/>
        </p:nvPicPr>
        <p:blipFill>
          <a:blip r:embed="rId2"/>
          <a:srcRect b="27470"/>
          <a:stretch/>
        </p:blipFill>
        <p:spPr>
          <a:xfrm>
            <a:off x="4762440" y="128520"/>
            <a:ext cx="3936240" cy="180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Thresholds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628560" y="1825560"/>
            <a:ext cx="3391200" cy="212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But: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a food can be labeled with „sugar free“ if: (i) the food contains less than 0.5 g of sugars per reference amount customarily consumed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306" name="Picture 2"/>
          <p:cNvPicPr/>
          <p:nvPr/>
        </p:nvPicPr>
        <p:blipFill>
          <a:blip r:embed="rId2"/>
          <a:stretch/>
        </p:blipFill>
        <p:spPr>
          <a:xfrm>
            <a:off x="4408560" y="533520"/>
            <a:ext cx="4662720" cy="6217200"/>
          </a:xfrm>
          <a:prstGeom prst="rect">
            <a:avLst/>
          </a:prstGeom>
          <a:ln>
            <a:noFill/>
          </a:ln>
        </p:spPr>
      </p:pic>
      <p:sp>
        <p:nvSpPr>
          <p:cNvPr id="307" name="CustomShape 3"/>
          <p:cNvSpPr/>
          <p:nvPr/>
        </p:nvSpPr>
        <p:spPr>
          <a:xfrm>
            <a:off x="4020480" y="909720"/>
            <a:ext cx="2328840" cy="4726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CustomShape 4"/>
          <p:cNvSpPr/>
          <p:nvPr/>
        </p:nvSpPr>
        <p:spPr>
          <a:xfrm>
            <a:off x="4020480" y="1695240"/>
            <a:ext cx="2986920" cy="4726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CustomShape 5"/>
          <p:cNvSpPr/>
          <p:nvPr/>
        </p:nvSpPr>
        <p:spPr>
          <a:xfrm>
            <a:off x="4020480" y="2536920"/>
            <a:ext cx="3101040" cy="4726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CustomShape 6"/>
          <p:cNvSpPr/>
          <p:nvPr/>
        </p:nvSpPr>
        <p:spPr>
          <a:xfrm>
            <a:off x="923760" y="4002120"/>
            <a:ext cx="7861320" cy="25678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1.9 (calories per serving) *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		3.8 (calories per gram of sugar) *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				0.49 (grams per serving)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						= 1.862 calories.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98% sugar!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1786320" y="744840"/>
            <a:ext cx="6171480" cy="85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assembly comparison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1098360" y="1753920"/>
            <a:ext cx="6946920" cy="470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1200" tIns="30600" rIns="61200" bIns="30600"/>
          <a:lstStyle/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	nb_v29	nb_v30	nb_v32	nb_v33	nb_v34	nb_v36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---------------------------------------------------------------------------------------------------------------------------------------------------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software version	2.6	2.6	2.6	2.6	2.6	2.8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regions	38	41	43	43 + pacbio	43 + illumina	43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filtered	yes	yes	yes	yes	yes	no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aligned reads	4,414,072	5,036,898	5,448,678	5,718,208	12,218,118	10,741,831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%	94.92	95.34	95.03	85.29	93.14	86.72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aligned bases	1,087,539,147	1,270,924,686	1,348,850,087	1,534,176,008	1,956,736,699	2,421,019,090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%	97.2	97.54	97.37	73.71	94.1	87.92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scaffolds	1,706	1,788	2,029	2,373	2,126	2735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bases in scaf	55,591,291	57,640,003	59,271,692	59,716,741	57,076,814	58,636,730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largest scaf	1,904,512	2,152,949	1,869,371	1,440,675	1,199,451	2,024,115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N50 scaf	195,312	254,145	346,700	214,608	266,141	165,838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N50 scaf no	75	64	46	69	59	98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contigs in scaf	12,487	10,873	10,516	11,493	10,736	11,913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N50 con in scaf	5,691	6,172	6,129	5,252	4,951	4,847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contigs &gt; 500	27,488	25,675	25,875	33,329	27,897	23,908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bases in con	53,646,155	56,366,171	56,754,532	61,440,595	54,433,516	55,606,857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largest con	48,625	77,327	73,343	41,793	76,461	78,378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N50 con	2,820	3,394	3,410	2,650	2,832	3,722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contigs &gt; 100	55,998	53,462	54,905	82,351	79,592	41,766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						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% contigs in scaf	45.43	42.35	40.64	34.48	38.48	49.83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1" strike="noStrike" spc="-1">
                <a:solidFill>
                  <a:srgbClr val="000000"/>
                </a:solidFill>
                <a:latin typeface="Arial"/>
                <a:ea typeface="DejaVu Sans"/>
              </a:rPr>
              <a:t>coverage	19.56	22.05	22.76	25.69	34.28	41.29</a:t>
            </a:r>
            <a:endParaRPr lang="en-US" sz="109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4" name="Picture 1"/>
          <p:cNvPicPr/>
          <p:nvPr/>
        </p:nvPicPr>
        <p:blipFill>
          <a:blip r:embed="rId2"/>
          <a:stretch/>
        </p:blipFill>
        <p:spPr>
          <a:xfrm>
            <a:off x="365040" y="0"/>
            <a:ext cx="841320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456480" y="273960"/>
            <a:ext cx="822744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528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scaffold size distribution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316" name="Picture 2"/>
          <p:cNvPicPr/>
          <p:nvPr/>
        </p:nvPicPr>
        <p:blipFill>
          <a:blip r:embed="rId3"/>
          <a:stretch/>
        </p:blipFill>
        <p:spPr>
          <a:xfrm>
            <a:off x="2498400" y="1742760"/>
            <a:ext cx="4146480" cy="414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Variability (SNP and small rearrangements)</a:t>
            </a:r>
            <a:endParaRPr lang="en-US" sz="4400" b="0" strike="noStrike" spc="-1">
              <a:latin typeface="Arial"/>
            </a:endParaRPr>
          </a:p>
        </p:txBody>
      </p:sp>
      <p:graphicFrame>
        <p:nvGraphicFramePr>
          <p:cNvPr id="318" name="Table 2"/>
          <p:cNvGraphicFramePr/>
          <p:nvPr/>
        </p:nvGraphicFramePr>
        <p:xfrm>
          <a:off x="843840" y="1971360"/>
          <a:ext cx="7406640" cy="8839200"/>
        </p:xfrm>
        <a:graphic>
          <a:graphicData uri="http://schemas.openxmlformats.org/drawingml/2006/table">
            <a:tbl>
              <a:tblPr/>
              <a:tblGrid>
                <a:gridCol w="1497600"/>
                <a:gridCol w="881640"/>
                <a:gridCol w="948600"/>
                <a:gridCol w="902520"/>
                <a:gridCol w="1057680"/>
                <a:gridCol w="1057680"/>
                <a:gridCol w="1060920"/>
              </a:tblGrid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Reference     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Start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End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Ref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Var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Depth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Freq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948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948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37%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961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961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969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969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44%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973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973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44%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992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992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1003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1003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1841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1841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1863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1863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1868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1868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1878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1878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3229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3229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3236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3236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36%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3253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3253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3265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3265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3271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3271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3276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3276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3352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3352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3363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3363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3392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3392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3442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3442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3508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3508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3556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3556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72%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3593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3593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CC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62%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3597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3597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3610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3611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GG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CT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42%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3612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3612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42%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3670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3670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46%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&gt;m41_s00001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3690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3690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Assembly statistics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320" name="Picture 6"/>
          <p:cNvPicPr/>
          <p:nvPr/>
        </p:nvPicPr>
        <p:blipFill>
          <a:blip r:embed="rId2"/>
          <a:stretch/>
        </p:blipFill>
        <p:spPr>
          <a:xfrm>
            <a:off x="504720" y="1143000"/>
            <a:ext cx="8009640" cy="566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Data VI - 454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639000" y="1929960"/>
            <a:ext cx="7742520" cy="469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200" tIns="40320" rIns="61200" bIns="30600"/>
          <a:lstStyle/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name	type	DNA	lib	reads	bases	note	year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HJ3T9KD07	sg	4		85082	19967991		2012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HJ3T9KD08	sg	4		69350	14384935		2012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HG2CRKC07	sg	4		99805	34923602		2012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HG2CRKC08	sg	4		106855	35375917		2012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HKEKW3O02	sg	4		538957	167104660		2012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HMCYUZJ08	pe 8k	?	16?	130622	46438018		2012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HMKFOBC02	pe 8k	?	16?	569485	171291335		2012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HMY7I9M02	pe 8k	?	16?	519054	155922717		2012</a:t>
            </a:r>
            <a:endParaRPr lang="en-US" sz="109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Data VII - pacbio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295,000 long reads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739,397,551 bp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Long reads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CCS (Circular consensus reads)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Stride reads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Dataset VII - mRNA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628560" y="1825560"/>
            <a:ext cx="38854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454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3 medium/small regions of normalized mRNA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4 small regions on 454 FLX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719 556 reads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184 852 854 bp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Illumina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2 x 100 bp paired-end reads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86 605 571 pairs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327" name="CustomShape 3"/>
          <p:cNvSpPr/>
          <p:nvPr/>
        </p:nvSpPr>
        <p:spPr>
          <a:xfrm>
            <a:off x="4629240" y="1825560"/>
            <a:ext cx="38854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Transcriptome assembly v3rc1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by Trinity software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61 609 possible transcripts 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111 678 528 bp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1812.7 avg transcript size 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28 060 best candidate transcripts 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Picture 1"/>
          <p:cNvPicPr/>
          <p:nvPr/>
        </p:nvPicPr>
        <p:blipFill>
          <a:blip r:embed="rId3"/>
          <a:stretch/>
        </p:blipFill>
        <p:spPr>
          <a:xfrm>
            <a:off x="761760" y="1981800"/>
            <a:ext cx="7618320" cy="4571280"/>
          </a:xfrm>
          <a:prstGeom prst="rect">
            <a:avLst/>
          </a:prstGeom>
          <a:ln>
            <a:noFill/>
          </a:ln>
        </p:spPr>
      </p:pic>
      <p:graphicFrame>
        <p:nvGraphicFramePr>
          <p:cNvPr id="329" name="Table 1"/>
          <p:cNvGraphicFramePr/>
          <p:nvPr/>
        </p:nvGraphicFramePr>
        <p:xfrm>
          <a:off x="4292640" y="2007720"/>
          <a:ext cx="3277440" cy="2178000"/>
        </p:xfrm>
        <a:graphic>
          <a:graphicData uri="http://schemas.openxmlformats.org/drawingml/2006/table">
            <a:tbl>
              <a:tblPr/>
              <a:tblGrid>
                <a:gridCol w="1638720"/>
                <a:gridCol w="1638720"/>
              </a:tblGrid>
              <a:tr h="362880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5599"/>
                          </a:solidFill>
                          <a:latin typeface="Calibri"/>
                          <a:ea typeface="DejaVu Sans"/>
                        </a:rPr>
                        <a:t>Genes (!)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28,059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62880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5599"/>
                          </a:solidFill>
                          <a:latin typeface="Calibri"/>
                          <a:ea typeface="DejaVu Sans"/>
                        </a:rPr>
                        <a:t>Bases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46,895,960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62880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5599"/>
                          </a:solidFill>
                          <a:latin typeface="Calibri"/>
                          <a:ea typeface="DejaVu Sans"/>
                        </a:rPr>
                        <a:t>Avg Len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1,671.33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62880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5599"/>
                          </a:solidFill>
                          <a:latin typeface="Calibri"/>
                          <a:ea typeface="DejaVu Sans"/>
                        </a:rPr>
                        <a:t>N50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2,028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62880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5599"/>
                          </a:solidFill>
                          <a:latin typeface="Calibri"/>
                          <a:ea typeface="DejaVu Sans"/>
                        </a:rPr>
                        <a:t>N50 Count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7,495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63600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5599"/>
                          </a:solidFill>
                          <a:latin typeface="Calibri"/>
                          <a:ea typeface="DejaVu Sans"/>
                        </a:rPr>
                        <a:t>N50 Rank %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26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330" name="CustomShape 2"/>
          <p:cNvSpPr/>
          <p:nvPr/>
        </p:nvSpPr>
        <p:spPr>
          <a:xfrm>
            <a:off x="456480" y="273960"/>
            <a:ext cx="822744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528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mRNA </a:t>
            </a:r>
            <a:r>
              <a:rPr lang="en-US" sz="4400" b="0" i="1" strike="noStrike" spc="-1">
                <a:solidFill>
                  <a:srgbClr val="000000"/>
                </a:solidFill>
                <a:latin typeface="Calibri Light"/>
              </a:rPr>
              <a:t>de-novo </a:t>
            </a: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assembly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/>
              <a:t>Overlap</a:t>
            </a:r>
            <a:r>
              <a:rPr lang="cs-CZ" sz="3600" dirty="0" smtClean="0"/>
              <a:t> – Layout – </a:t>
            </a:r>
            <a:r>
              <a:rPr lang="cs-CZ" sz="3600" dirty="0" err="1" smtClean="0"/>
              <a:t>Consensus</a:t>
            </a:r>
            <a:r>
              <a:rPr lang="cs-CZ" sz="3600" dirty="0" smtClean="0"/>
              <a:t> (OLC)</a:t>
            </a:r>
            <a:endParaRPr lang="cs-C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2226469"/>
            <a:ext cx="3831154" cy="3263504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Find OVERLAPS by aligning the sequences of the reads</a:t>
            </a:r>
          </a:p>
          <a:p>
            <a:r>
              <a:rPr lang="en-US" sz="2400" dirty="0" smtClean="0"/>
              <a:t>LAYOUT the reads based on their alignments</a:t>
            </a:r>
          </a:p>
          <a:p>
            <a:r>
              <a:rPr lang="en-US" sz="2400" dirty="0" smtClean="0"/>
              <a:t>Calculate CONSENSUS based on overlapped sequences</a:t>
            </a:r>
          </a:p>
          <a:p>
            <a:endParaRPr lang="cs-C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3771" y="2125266"/>
            <a:ext cx="3657600" cy="2636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6517" y="5305307"/>
            <a:ext cx="318067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latin typeface="Geogrotesque Regular"/>
                <a:cs typeface="Geogrotesque Regular"/>
              </a:rPr>
              <a:t>M. </a:t>
            </a:r>
            <a:r>
              <a:rPr lang="en-US" sz="750" dirty="0" err="1">
                <a:latin typeface="Geogrotesque Regular"/>
                <a:cs typeface="Geogrotesque Regular"/>
              </a:rPr>
              <a:t>Kasahara</a:t>
            </a:r>
            <a:r>
              <a:rPr lang="en-US" sz="750" dirty="0">
                <a:latin typeface="Geogrotesque Regular"/>
                <a:cs typeface="Geogrotesque Regular"/>
              </a:rPr>
              <a:t>, Large-scale Genome Sequence, </a:t>
            </a:r>
            <a:r>
              <a:rPr lang="en-US" sz="750" dirty="0" err="1">
                <a:latin typeface="Geogrotesque Regular"/>
                <a:cs typeface="Geogrotesque Regular"/>
              </a:rPr>
              <a:t>Imperrial</a:t>
            </a:r>
            <a:r>
              <a:rPr lang="en-US" sz="750" dirty="0">
                <a:latin typeface="Geogrotesque Regular"/>
                <a:cs typeface="Geogrotesque Regular"/>
              </a:rPr>
              <a:t> Collage Press</a:t>
            </a:r>
          </a:p>
        </p:txBody>
      </p:sp>
    </p:spTree>
    <p:extLst>
      <p:ext uri="{BB962C8B-B14F-4D97-AF65-F5344CB8AC3E}">
        <p14:creationId xmlns:p14="http://schemas.microsoft.com/office/powerpoint/2010/main" val="33805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icture 1"/>
          <p:cNvPicPr/>
          <p:nvPr/>
        </p:nvPicPr>
        <p:blipFill>
          <a:blip r:embed="rId3"/>
          <a:stretch/>
        </p:blipFill>
        <p:spPr>
          <a:xfrm>
            <a:off x="4651200" y="2246760"/>
            <a:ext cx="3808080" cy="3808080"/>
          </a:xfrm>
          <a:prstGeom prst="rect">
            <a:avLst/>
          </a:prstGeom>
          <a:ln>
            <a:noFill/>
          </a:ln>
        </p:spPr>
      </p:pic>
      <p:graphicFrame>
        <p:nvGraphicFramePr>
          <p:cNvPr id="332" name="Table 1"/>
          <p:cNvGraphicFramePr/>
          <p:nvPr/>
        </p:nvGraphicFramePr>
        <p:xfrm>
          <a:off x="475200" y="2207880"/>
          <a:ext cx="3733920" cy="3785040"/>
        </p:xfrm>
        <a:graphic>
          <a:graphicData uri="http://schemas.openxmlformats.org/drawingml/2006/table">
            <a:tbl>
              <a:tblPr/>
              <a:tblGrid>
                <a:gridCol w="1867680"/>
                <a:gridCol w="1866240"/>
              </a:tblGrid>
              <a:tr h="345600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5599"/>
                          </a:solidFill>
                          <a:latin typeface="Calibri"/>
                          <a:ea typeface="DejaVu Sans"/>
                        </a:rPr>
                        <a:t>GO only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2269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45600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5599"/>
                          </a:solidFill>
                          <a:latin typeface="Calibri"/>
                          <a:ea typeface="DejaVu Sans"/>
                        </a:rPr>
                        <a:t>Domain only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6866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45600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5599"/>
                          </a:solidFill>
                          <a:latin typeface="Calibri"/>
                          <a:ea typeface="DejaVu Sans"/>
                        </a:rPr>
                        <a:t>Enzyme only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14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45600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5599"/>
                          </a:solidFill>
                          <a:latin typeface="Calibri"/>
                          <a:ea typeface="DejaVu Sans"/>
                        </a:rPr>
                        <a:t>GO &amp; Domain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9328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00480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5599"/>
                          </a:solidFill>
                          <a:latin typeface="Calibri"/>
                          <a:ea typeface="DejaVu Sans"/>
                        </a:rPr>
                        <a:t>Domain &amp; Enzyme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47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45600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5599"/>
                          </a:solidFill>
                          <a:latin typeface="Calibri"/>
                          <a:ea typeface="DejaVu Sans"/>
                        </a:rPr>
                        <a:t>GO &amp; Enzyme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65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00480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5599"/>
                          </a:solidFill>
                          <a:latin typeface="Calibri"/>
                          <a:ea typeface="DejaVu Sans"/>
                        </a:rPr>
                        <a:t>GO &amp; Domain &amp; Enzyme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1558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856080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5599"/>
                          </a:solidFill>
                          <a:latin typeface="Calibri"/>
                          <a:ea typeface="DejaVu Sans"/>
                        </a:rPr>
                        <a:t>At least one functional annotation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8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20147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 marL="42840" marR="428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sp>
        <p:nvSpPr>
          <p:cNvPr id="333" name="CustomShape 2"/>
          <p:cNvSpPr/>
          <p:nvPr/>
        </p:nvSpPr>
        <p:spPr>
          <a:xfrm>
            <a:off x="456480" y="273960"/>
            <a:ext cx="822744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528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mRNA annotation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4" name="Table 1"/>
          <p:cNvGraphicFramePr/>
          <p:nvPr/>
        </p:nvGraphicFramePr>
        <p:xfrm>
          <a:off x="1143000" y="107327880"/>
          <a:ext cx="6857640" cy="199949760"/>
        </p:xfrm>
        <a:graphic>
          <a:graphicData uri="http://schemas.openxmlformats.org/drawingml/2006/table">
            <a:tbl>
              <a:tblPr/>
              <a:tblGrid>
                <a:gridCol w="571320"/>
                <a:gridCol w="571320"/>
                <a:gridCol w="571320"/>
                <a:gridCol w="571320"/>
                <a:gridCol w="571320"/>
                <a:gridCol w="571320"/>
                <a:gridCol w="571320"/>
                <a:gridCol w="571320"/>
                <a:gridCol w="571320"/>
                <a:gridCol w="571320"/>
                <a:gridCol w="571320"/>
                <a:gridCol w="573120"/>
              </a:tblGrid>
              <a:tr h="54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Sequence Name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sequence length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best hit to nr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hit length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E-value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Bit score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GO Biological Process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GO Cellular Component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GO Molecular Function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Enzyme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Domain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annotation type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10375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m.10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4053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gi|328871118|gb|EGG19489.1| DNA recombination/repair protein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1282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3.19e-186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640.974185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GO:0006281 DNA repair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GO:0030870 Mre11 complex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GO:0004518 nuclease activity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GO:0005524 ATP binding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GO:0017111 nucleoside-triphosphatase activity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GO:0008270 zinc ion binding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pfam13476 AAA_23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pfam13558 SbcCD_C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pfam01576 Myosin_tail_1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pfam05701 DUF827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pfam00769 ERM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pfam09311 Rab5-bind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pfam07926 TPR_MLP1_2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pfam04423 Rad50_zn_hook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pfam07321 YscO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 &amp; Domain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7768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m.1000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1716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gi|281209856|gb|EFA84024.1| asparagine synthetase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539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2.36e-208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714.457857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GO:0006529 asparagine biosynthetic process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GO:0006522 alanine metabolic process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GO:0006531 aspartate metabolic process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GO:0004066 asparagine synthase (glutamine-hydrolyzing) activity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6.3.5.4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pfam00733 Asn_synthase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pfam13537 GATase_7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pfam13522 GATase_6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pfam00310 GATase_2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 &amp; Enzyme &amp; Domain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412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m.10007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2154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gi|167516774|ref|XP_001742728.1| hypothetical protein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573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3.4e-93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332.078750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GO:0055085 transmembrane transport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GO:0006821 chloride transport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GO:0016021 integral to membrane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GO:0005247 voltage-gated chloride channel activity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pfam00654 Voltage_CLC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pfam00571 CBS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 &amp; Domain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51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m.1001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951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gi|66805621|ref|XP_636532.1| palmitoyl-protein thioesterase 2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292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4.38e-60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228.673583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pfam02089 Palm_thioest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pfam05057 DUF676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Domain only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187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m.10011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1167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gi|159466062|ref|XP_001691228.1| serine/threonine protein kinase 15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294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5.3e-92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328.118552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GO:0002574 thrombocyte differentiation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GO:0006974 response to DNA damage stimulus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GO:0006355 regulation of transcription, DNA-dependent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GO:0051301 cell division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GO:0006468 protein phosphorylation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GO:0007067 mitosis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GO:0034048 negative regulation of protein phosphatase type 2A activity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GO:0000086 G2/M transition of mitotic cell cycle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GO:0000160 two-component signal transduction system (phosphorelay)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GO:0035556 intracellular signal transduction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GO:0009069 serine family amino acid metabolic process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GO:0032154 cleavage furrow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GO:0005813 centrosome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GO:0005634 nucleus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GO:0051721 protein phosphatase 2A binding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GO:0035091 phosphatidylinositol binding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GO:0000156 two-component response regulator activity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GO:0005524 ATP binding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GO:0004697 protein kinase C activity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2.7.11.1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pfam00069 Pkinase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pfam07714 Pkinase_Tyr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 &amp; Enzyme &amp; Domain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75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m.10012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2286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gi|159466062|ref|XP_001691228.1| serine/threonine protein kinase 15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310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1.66e-107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379.601125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GO:0006468 protein phosphorylation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GO:0007154 cell communication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GO:0009069 serine family amino acid metabolic process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GO:0005952 cAMP-dependent protein kinase complex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GO:0035091 phosphatidylinositol binding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GO:0005524 ATP binding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GO:0004691 cAMP-dependent protein kinase activity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2.7.11.1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pfam00069 Pkinase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pfam07714 Pkinase_Tyr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 &amp; Enzyme &amp; Domain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161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m.10015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1671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gi|330840642|ref|XP_003292321.1| hypothetical protein DICPUDRAFT_50356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2.59e-59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227.353517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GO:0006468 protein phosphorylation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GO:0007165 signal transduction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GO:0009069 serine family amino acid metabolic process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GO:0005952 cAMP-dependent protein kinase complex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GO:0035091 phosphatidylinositol binding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GO:0004697 protein kinase C activity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GO:0005524 ATP binding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GO:0000287 magnesium ion binding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GO:0004691 cAMP-dependent protein kinase activity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2.7.11.1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pfam00069 Pkinase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pfam07714 Pkinase_Tyr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 &amp; Enzyme &amp; Domain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161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m.10017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1671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gi|330840642|ref|XP_003292321.1| hypothetical protein DICPUDRAFT_50356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2.59e-59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227.353517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GO:0006468 protein phosphorylation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GO:0007165 signal transduction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GO:0009069 serine family amino acid metabolic process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GO:0005952 cAMP-dependent protein kinase complex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GO:0035091 phosphatidylinositol binding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GO:0004697 protein kinase C activity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GO:0005524 ATP binding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GO:0000287 magnesium ion binding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GO:0004691 cAMP-dependent protein kinase activity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2.7.11.1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pfam00069 Pkinase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pfam07714 Pkinase_Tyr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 &amp; Enzyme &amp; Domain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161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m.10018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2346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gi|159466062|ref|XP_001691228.1| serine/threonine protein kinase 15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327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9e-108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380.481169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GO:0006468 protein phosphorylation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GO:0007165 signal transduction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GO:0009069 serine family amino acid metabolic process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GO:0005952 cAMP-dependent protein kinase complex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GO:0035091 phosphatidylinositol binding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GO:0004697 protein kinase C activity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GO:0005524 ATP binding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GO:0000287 magnesium ion binding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GO:0004691 cAMP-dependent protein kinase activity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2.7.11.1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pfam00069 Pkinase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pfam07714 Pkinase_Tyr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 &amp; Enzyme &amp; Domain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5943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m.1002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795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gi|356504462|ref|XP_003521015.1| PREDICTED: probable isoaspartyl peptidase/L-asparaginase 4-like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1.67e-09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71.145711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GO:0016787 hydrolase activity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pfam01112 Asparaginase_2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 &amp; Domain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5" name="Table 2"/>
          <p:cNvGraphicFramePr/>
          <p:nvPr/>
        </p:nvGraphicFramePr>
        <p:xfrm>
          <a:off x="0" y="2125440"/>
          <a:ext cx="9088560" cy="4991400"/>
        </p:xfrm>
        <a:graphic>
          <a:graphicData uri="http://schemas.openxmlformats.org/drawingml/2006/table">
            <a:tbl>
              <a:tblPr/>
              <a:tblGrid>
                <a:gridCol w="436320"/>
                <a:gridCol w="445680"/>
                <a:gridCol w="675360"/>
                <a:gridCol w="514440"/>
                <a:gridCol w="686160"/>
                <a:gridCol w="653040"/>
                <a:gridCol w="1231200"/>
                <a:gridCol w="770400"/>
                <a:gridCol w="1151280"/>
                <a:gridCol w="432000"/>
                <a:gridCol w="1311120"/>
                <a:gridCol w="781560"/>
              </a:tblGrid>
              <a:tr h="42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Sequence Name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sequence length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best hit to nr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hit length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E-value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Bit score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GO Biological Process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GO Cellular Component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GO Molecular Function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Enzyme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Domain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1" strike="noStrike" spc="-1">
                          <a:solidFill>
                            <a:srgbClr val="005599"/>
                          </a:solidFill>
                          <a:latin typeface="Calibri"/>
                        </a:rPr>
                        <a:t>annotation type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1497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m.10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4053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gi|328871118|gb|EGG19489.1| DNA recombination/repair protein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1282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3.19e-186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640.974185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GO:0006281 DNA repair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GO:0030870 Mre11 complex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GO:0004518 nuclease activity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GO:0005524 ATP binding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GO:0017111 nucleoside-triphosphatase activity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GO:0008270 zinc ion binding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pfam13476 AAA_23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pfam13558 SbcCD_C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pfam01576 Myosin_tail_1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pfam05701 DUF827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pfam00769 ERM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pfam09311 Rab5-bind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pfam07926 TPR_MLP1_2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pfam04423 Rad50_zn_hook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pfam07321 YscO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 &amp; Domain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02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m.1000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1716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gi|281209856|gb|EFA84024.1| asparagine synthetase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539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2.36e-208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714.457857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GO:0006529 asparagine biosynthetic process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GO:0006522 alanine metabolic process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GO:0006531 aspartate metabolic process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GO:0004066 asparagine synthase (glutamine-hydrolyzing) activity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6.3.5.4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pfam00733 Asn_synthase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pfam13537 GATase_7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pfam13522 GATase_6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pfam00310 GATase_2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 &amp; Enzyme &amp; Domain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903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m.10007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2154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gi|167516774|ref|XP_001742728.1| hypothetical protein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573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3.4e-93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332.078750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GO:0055085 transmembrane transport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GO:0006821 chloride transport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GO:0016021 integral to membrane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GO:0005247 voltage-gated chloride channel activity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pfam00654 Voltage_CLC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pfam00571 CBS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 &amp; Domain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14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m.1001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951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gi|66805621|ref|XP_636532.1| palmitoyl-protein thioesterase 2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292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4.38e-60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228.673583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pfam02089 Palm_thioest </a:t>
                      </a:r>
                      <a:r>
                        <a:t/>
                      </a:r>
                      <a:br/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pfam05057 DUF676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Domain only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icture 1"/>
          <p:cNvPicPr/>
          <p:nvPr/>
        </p:nvPicPr>
        <p:blipFill>
          <a:blip r:embed="rId3"/>
          <a:stretch/>
        </p:blipFill>
        <p:spPr>
          <a:xfrm>
            <a:off x="130680" y="1714680"/>
            <a:ext cx="6582600" cy="5142960"/>
          </a:xfrm>
          <a:prstGeom prst="rect">
            <a:avLst/>
          </a:prstGeom>
          <a:ln>
            <a:noFill/>
          </a:ln>
        </p:spPr>
      </p:pic>
      <p:pic>
        <p:nvPicPr>
          <p:cNvPr id="337" name="Picture 1"/>
          <p:cNvPicPr/>
          <p:nvPr/>
        </p:nvPicPr>
        <p:blipFill>
          <a:blip r:embed="rId4"/>
          <a:stretch/>
        </p:blipFill>
        <p:spPr>
          <a:xfrm>
            <a:off x="2368080" y="3331440"/>
            <a:ext cx="6582600" cy="5142960"/>
          </a:xfrm>
          <a:prstGeom prst="rect">
            <a:avLst/>
          </a:prstGeom>
          <a:ln>
            <a:noFill/>
          </a:ln>
        </p:spPr>
      </p:pic>
      <p:sp>
        <p:nvSpPr>
          <p:cNvPr id="338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Usefullness of databases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1"/>
          <p:cNvPicPr/>
          <p:nvPr/>
        </p:nvPicPr>
        <p:blipFill>
          <a:blip r:embed="rId3"/>
          <a:stretch/>
        </p:blipFill>
        <p:spPr>
          <a:xfrm>
            <a:off x="1443240" y="1816560"/>
            <a:ext cx="6256800" cy="3225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1" name="Picture 1"/>
          <p:cNvPicPr/>
          <p:nvPr/>
        </p:nvPicPr>
        <p:blipFill>
          <a:blip r:embed="rId2"/>
          <a:stretch/>
        </p:blipFill>
        <p:spPr>
          <a:xfrm>
            <a:off x="182880" y="0"/>
            <a:ext cx="877752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Gene models in PASA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343" name="Picture 4"/>
          <p:cNvPicPr/>
          <p:nvPr/>
        </p:nvPicPr>
        <p:blipFill>
          <a:blip r:embed="rId2"/>
          <a:stretch/>
        </p:blipFill>
        <p:spPr>
          <a:xfrm>
            <a:off x="1165680" y="1690560"/>
            <a:ext cx="7143120" cy="1485360"/>
          </a:xfrm>
          <a:prstGeom prst="rect">
            <a:avLst/>
          </a:prstGeom>
          <a:ln>
            <a:noFill/>
          </a:ln>
        </p:spPr>
      </p:pic>
      <p:pic>
        <p:nvPicPr>
          <p:cNvPr id="344" name="Picture 5"/>
          <p:cNvPicPr/>
          <p:nvPr/>
        </p:nvPicPr>
        <p:blipFill>
          <a:blip r:embed="rId3"/>
          <a:stretch/>
        </p:blipFill>
        <p:spPr>
          <a:xfrm>
            <a:off x="1165680" y="3286080"/>
            <a:ext cx="7143120" cy="342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Protein sizes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346" name="Picture 1"/>
          <p:cNvPicPr/>
          <p:nvPr/>
        </p:nvPicPr>
        <p:blipFill>
          <a:blip r:embed="rId2"/>
          <a:stretch/>
        </p:blipFill>
        <p:spPr>
          <a:xfrm>
            <a:off x="182880" y="2569680"/>
            <a:ext cx="8777520" cy="342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TextShape 2"/>
          <p:cNvSpPr txBox="1"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Results</a:t>
            </a:r>
          </a:p>
        </p:txBody>
      </p:sp>
      <p:sp>
        <p:nvSpPr>
          <p:cNvPr id="349" name="TextShape 3"/>
          <p:cNvSpPr txBox="1"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47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latin typeface="Arial"/>
              </a:rPr>
              <a:t>Project started 2009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 err="1">
                <a:latin typeface="Arial"/>
              </a:rPr>
              <a:t>Nývltová</a:t>
            </a:r>
            <a:r>
              <a:rPr lang="en-US" sz="3200" b="0" strike="noStrike" spc="-1" dirty="0">
                <a:latin typeface="Arial"/>
              </a:rPr>
              <a:t> E, </a:t>
            </a:r>
            <a:r>
              <a:rPr lang="en-US" sz="3200" b="0" strike="noStrike" spc="-1" dirty="0" err="1">
                <a:latin typeface="Arial"/>
              </a:rPr>
              <a:t>Šuták</a:t>
            </a:r>
            <a:r>
              <a:rPr lang="en-US" sz="3200" b="0" strike="noStrike" spc="-1" dirty="0">
                <a:latin typeface="Arial"/>
              </a:rPr>
              <a:t> R, </a:t>
            </a:r>
            <a:r>
              <a:rPr lang="en-US" sz="3200" b="0" strike="noStrike" spc="-1" dirty="0" err="1">
                <a:latin typeface="Arial"/>
              </a:rPr>
              <a:t>Harant</a:t>
            </a:r>
            <a:r>
              <a:rPr lang="en-US" sz="3200" b="0" strike="noStrike" spc="-1" dirty="0">
                <a:latin typeface="Arial"/>
              </a:rPr>
              <a:t> K, </a:t>
            </a:r>
            <a:r>
              <a:rPr lang="en-US" sz="3200" b="0" strike="noStrike" spc="-1" dirty="0" err="1">
                <a:latin typeface="Arial"/>
              </a:rPr>
              <a:t>Šedinová</a:t>
            </a:r>
            <a:r>
              <a:rPr lang="en-US" sz="3200" b="0" strike="noStrike" spc="-1" dirty="0">
                <a:latin typeface="Arial"/>
              </a:rPr>
              <a:t> M, </a:t>
            </a:r>
            <a:r>
              <a:rPr lang="en-US" sz="3200" b="0" strike="noStrike" spc="-1" dirty="0" err="1">
                <a:latin typeface="Arial"/>
              </a:rPr>
              <a:t>Hrdy</a:t>
            </a:r>
            <a:r>
              <a:rPr lang="en-US" sz="3200" b="0" strike="noStrike" spc="-1" dirty="0">
                <a:latin typeface="Arial"/>
              </a:rPr>
              <a:t> I, Paces J, </a:t>
            </a:r>
            <a:r>
              <a:rPr lang="en-US" sz="3200" b="0" strike="noStrike" spc="-1" dirty="0" err="1">
                <a:latin typeface="Arial"/>
              </a:rPr>
              <a:t>Vlček</a:t>
            </a:r>
            <a:r>
              <a:rPr lang="en-US" sz="3200" b="0" strike="noStrike" spc="-1" dirty="0">
                <a:latin typeface="Arial"/>
              </a:rPr>
              <a:t> Č, </a:t>
            </a:r>
            <a:r>
              <a:rPr lang="en-US" sz="3200" b="0" strike="noStrike" spc="-1" dirty="0" err="1">
                <a:latin typeface="Arial"/>
              </a:rPr>
              <a:t>Tachezy</a:t>
            </a:r>
            <a:r>
              <a:rPr lang="en-US" sz="3200" b="0" strike="noStrike" spc="-1" dirty="0">
                <a:latin typeface="Arial"/>
              </a:rPr>
              <a:t> J. NIF-type iron-sulfur cluster assembly system is duplicated and distributed in the mitochondria and cytosol of </a:t>
            </a:r>
            <a:r>
              <a:rPr lang="en-US" sz="3200" b="0" strike="noStrike" spc="-1" dirty="0" err="1">
                <a:latin typeface="Arial"/>
              </a:rPr>
              <a:t>Mastigamoeba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balamuthi</a:t>
            </a:r>
            <a:r>
              <a:rPr lang="en-US" sz="3200" b="0" strike="noStrike" spc="-1" dirty="0">
                <a:latin typeface="Arial"/>
              </a:rPr>
              <a:t>. Proc Natl </a:t>
            </a:r>
            <a:r>
              <a:rPr lang="en-US" sz="3200" b="0" strike="noStrike" spc="-1" dirty="0" err="1">
                <a:latin typeface="Arial"/>
              </a:rPr>
              <a:t>Acad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Sci</a:t>
            </a:r>
            <a:r>
              <a:rPr lang="en-US" sz="3200" b="0" strike="noStrike" spc="-1" dirty="0">
                <a:latin typeface="Arial"/>
              </a:rPr>
              <a:t> U S A. 2013 Apr 30;110(18):7371-6. </a:t>
            </a:r>
            <a:r>
              <a:rPr lang="en-US" sz="3200" b="0" strike="noStrike" spc="-1" dirty="0" err="1">
                <a:latin typeface="Arial"/>
              </a:rPr>
              <a:t>doi</a:t>
            </a:r>
            <a:r>
              <a:rPr lang="en-US" sz="3200" b="0" strike="noStrike" spc="-1" dirty="0">
                <a:latin typeface="Arial"/>
              </a:rPr>
              <a:t>: 10.1073/pnas.1219590110. </a:t>
            </a:r>
            <a:r>
              <a:rPr lang="en-US" sz="3200" b="0" strike="noStrike" spc="-1" dirty="0" err="1">
                <a:latin typeface="Arial"/>
              </a:rPr>
              <a:t>Epub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1" strike="noStrike" spc="-1" dirty="0">
                <a:latin typeface="Arial"/>
              </a:rPr>
              <a:t>2013</a:t>
            </a:r>
            <a:r>
              <a:rPr lang="en-US" sz="3200" b="0" strike="noStrike" spc="-1" dirty="0">
                <a:latin typeface="Arial"/>
              </a:rPr>
              <a:t> Apr 15. PubMed PMID: 23589868; PubMed Central PMCID: PMC3645556.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 err="1">
                <a:latin typeface="Arial"/>
              </a:rPr>
              <a:t>Nývltová</a:t>
            </a:r>
            <a:r>
              <a:rPr lang="en-US" sz="3200" b="0" strike="noStrike" spc="-1" dirty="0">
                <a:latin typeface="Arial"/>
              </a:rPr>
              <a:t> E, Stairs CW, </a:t>
            </a:r>
            <a:r>
              <a:rPr lang="en-US" sz="3200" b="0" strike="noStrike" spc="-1" dirty="0" err="1">
                <a:latin typeface="Arial"/>
              </a:rPr>
              <a:t>Hrdý</a:t>
            </a:r>
            <a:r>
              <a:rPr lang="en-US" sz="3200" b="0" strike="noStrike" spc="-1" dirty="0">
                <a:latin typeface="Arial"/>
              </a:rPr>
              <a:t> I, </a:t>
            </a:r>
            <a:r>
              <a:rPr lang="en-US" sz="3200" b="0" strike="noStrike" spc="-1" dirty="0" err="1">
                <a:latin typeface="Arial"/>
              </a:rPr>
              <a:t>Rídl</a:t>
            </a:r>
            <a:r>
              <a:rPr lang="en-US" sz="3200" b="0" strike="noStrike" spc="-1" dirty="0">
                <a:latin typeface="Arial"/>
              </a:rPr>
              <a:t> J, Mach J, </a:t>
            </a:r>
            <a:r>
              <a:rPr lang="en-US" sz="3200" b="0" strike="noStrike" spc="-1" dirty="0" err="1">
                <a:latin typeface="Arial"/>
              </a:rPr>
              <a:t>Pačes</a:t>
            </a:r>
            <a:r>
              <a:rPr lang="en-US" sz="3200" b="0" strike="noStrike" spc="-1" dirty="0">
                <a:latin typeface="Arial"/>
              </a:rPr>
              <a:t> J, Roger AJ, </a:t>
            </a:r>
            <a:r>
              <a:rPr lang="en-US" sz="3200" b="0" strike="noStrike" spc="-1" dirty="0" err="1">
                <a:latin typeface="Arial"/>
              </a:rPr>
              <a:t>Tachezy</a:t>
            </a:r>
            <a:r>
              <a:rPr lang="en-US" sz="3200" b="0" strike="noStrike" spc="-1" dirty="0">
                <a:latin typeface="Arial"/>
              </a:rPr>
              <a:t> J. Lateral gene transfer and gene duplication played a key role in the evolution of </a:t>
            </a:r>
            <a:r>
              <a:rPr lang="en-US" sz="3200" b="0" strike="noStrike" spc="-1" dirty="0" err="1">
                <a:latin typeface="Arial"/>
              </a:rPr>
              <a:t>Mastigamoeba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balamuthi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hydrogenosomes</a:t>
            </a:r>
            <a:r>
              <a:rPr lang="en-US" sz="3200" b="0" strike="noStrike" spc="-1" dirty="0">
                <a:latin typeface="Arial"/>
              </a:rPr>
              <a:t>. </a:t>
            </a:r>
            <a:r>
              <a:rPr lang="en-US" sz="3200" b="0" strike="noStrike" spc="-1" dirty="0" err="1">
                <a:latin typeface="Arial"/>
              </a:rPr>
              <a:t>Mol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Biol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Evol</a:t>
            </a:r>
            <a:r>
              <a:rPr lang="en-US" sz="3200" b="0" strike="noStrike" spc="-1" dirty="0">
                <a:latin typeface="Arial"/>
              </a:rPr>
              <a:t>. </a:t>
            </a:r>
            <a:r>
              <a:rPr lang="en-US" sz="3200" b="1" strike="noStrike" spc="-1" dirty="0">
                <a:latin typeface="Arial"/>
              </a:rPr>
              <a:t>2015</a:t>
            </a:r>
            <a:r>
              <a:rPr lang="en-US" sz="3200" b="0" strike="noStrike" spc="-1" dirty="0">
                <a:latin typeface="Arial"/>
              </a:rPr>
              <a:t> Apr;32(4):1039-55. </a:t>
            </a:r>
            <a:r>
              <a:rPr lang="en-US" sz="3200" b="0" strike="noStrike" spc="-1" dirty="0" err="1">
                <a:latin typeface="Arial"/>
              </a:rPr>
              <a:t>doi</a:t>
            </a:r>
            <a:r>
              <a:rPr lang="en-US" sz="3200" b="0" strike="noStrike" spc="-1" dirty="0">
                <a:latin typeface="Arial"/>
              </a:rPr>
              <a:t>: 10.1093/</a:t>
            </a:r>
            <a:r>
              <a:rPr lang="en-US" sz="3200" b="0" strike="noStrike" spc="-1" dirty="0" err="1">
                <a:latin typeface="Arial"/>
              </a:rPr>
              <a:t>molbev</a:t>
            </a:r>
            <a:r>
              <a:rPr lang="en-US" sz="3200" b="0" strike="noStrike" spc="-1" dirty="0">
                <a:latin typeface="Arial"/>
              </a:rPr>
              <a:t>/msu408. </a:t>
            </a:r>
            <a:r>
              <a:rPr lang="en-US" sz="3200" b="0" strike="noStrike" spc="-1" dirty="0" err="1">
                <a:latin typeface="Arial"/>
              </a:rPr>
              <a:t>Epub</a:t>
            </a:r>
            <a:r>
              <a:rPr lang="en-US" sz="3200" b="0" strike="noStrike" spc="-1" dirty="0">
                <a:latin typeface="Arial"/>
              </a:rPr>
              <a:t> 2015 Jan 7. PubMed PMID: 25573905; PubMed Central PMCID: PMC4379409.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 err="1">
                <a:latin typeface="Arial"/>
              </a:rPr>
              <a:t>Žárský</a:t>
            </a:r>
            <a:r>
              <a:rPr lang="en-US" sz="3200" b="0" strike="noStrike" spc="-1" dirty="0">
                <a:latin typeface="Arial"/>
              </a:rPr>
              <a:t> V, </a:t>
            </a:r>
            <a:r>
              <a:rPr lang="en-US" sz="3200" b="0" strike="noStrike" spc="-1" dirty="0" err="1">
                <a:latin typeface="Arial"/>
              </a:rPr>
              <a:t>Klimeš</a:t>
            </a:r>
            <a:r>
              <a:rPr lang="en-US" sz="3200" b="0" strike="noStrike" spc="-1" dirty="0">
                <a:latin typeface="Arial"/>
              </a:rPr>
              <a:t> V, </a:t>
            </a:r>
            <a:r>
              <a:rPr lang="en-US" sz="3200" b="0" strike="noStrike" spc="-1" dirty="0" err="1">
                <a:latin typeface="Arial"/>
              </a:rPr>
              <a:t>Pačes</a:t>
            </a:r>
            <a:r>
              <a:rPr lang="en-US" sz="3200" b="0" strike="noStrike" spc="-1" dirty="0">
                <a:latin typeface="Arial"/>
              </a:rPr>
              <a:t> J, </a:t>
            </a:r>
            <a:r>
              <a:rPr lang="en-US" sz="3200" b="0" strike="noStrike" spc="-1" dirty="0" err="1">
                <a:latin typeface="Arial"/>
              </a:rPr>
              <a:t>Vlček</a:t>
            </a:r>
            <a:r>
              <a:rPr lang="en-US" sz="3200" b="0" strike="noStrike" spc="-1" dirty="0">
                <a:latin typeface="Arial"/>
              </a:rPr>
              <a:t> Č, </a:t>
            </a:r>
            <a:r>
              <a:rPr lang="en-US" sz="3200" b="0" strike="noStrike" spc="-1" dirty="0" err="1">
                <a:latin typeface="Arial"/>
              </a:rPr>
              <a:t>Hradilová</a:t>
            </a:r>
            <a:r>
              <a:rPr lang="en-US" sz="3200" b="0" strike="noStrike" spc="-1" dirty="0">
                <a:latin typeface="Arial"/>
              </a:rPr>
              <a:t> M, </a:t>
            </a:r>
            <a:r>
              <a:rPr lang="en-US" sz="3200" b="0" strike="noStrike" spc="-1" dirty="0" err="1">
                <a:latin typeface="Arial"/>
              </a:rPr>
              <a:t>Beneš</a:t>
            </a:r>
            <a:r>
              <a:rPr lang="en-US" sz="3200" b="0" strike="noStrike" spc="-1" dirty="0">
                <a:latin typeface="Arial"/>
              </a:rPr>
              <a:t> V, </a:t>
            </a:r>
            <a:r>
              <a:rPr lang="en-US" sz="3200" b="0" strike="noStrike" spc="-1" dirty="0" err="1">
                <a:latin typeface="Arial"/>
              </a:rPr>
              <a:t>Nývltová</a:t>
            </a:r>
            <a:r>
              <a:rPr lang="en-US" sz="3200" b="0" strike="noStrike" spc="-1" dirty="0">
                <a:latin typeface="Arial"/>
              </a:rPr>
              <a:t> E, </a:t>
            </a:r>
            <a:r>
              <a:rPr lang="en-US" sz="3200" b="0" strike="noStrike" spc="-1" dirty="0" err="1">
                <a:latin typeface="Arial"/>
              </a:rPr>
              <a:t>Hrdý</a:t>
            </a:r>
            <a:r>
              <a:rPr lang="en-US" sz="3200" b="0" strike="noStrike" spc="-1" dirty="0">
                <a:latin typeface="Arial"/>
              </a:rPr>
              <a:t> I, </a:t>
            </a:r>
            <a:r>
              <a:rPr lang="en-US" sz="3200" b="0" strike="noStrike" spc="-1" dirty="0" err="1">
                <a:latin typeface="Arial"/>
              </a:rPr>
              <a:t>Pyrih</a:t>
            </a:r>
            <a:r>
              <a:rPr lang="en-US" sz="3200" b="0" strike="noStrike" spc="-1" dirty="0">
                <a:latin typeface="Arial"/>
              </a:rPr>
              <a:t> J, Mach J, Barlow L, Stairs CW, </a:t>
            </a:r>
            <a:r>
              <a:rPr lang="en-US" sz="3200" b="0" strike="noStrike" spc="-1" dirty="0" err="1">
                <a:latin typeface="Arial"/>
              </a:rPr>
              <a:t>Eme</a:t>
            </a:r>
            <a:r>
              <a:rPr lang="en-US" sz="3200" b="0" strike="noStrike" spc="-1" dirty="0">
                <a:latin typeface="Arial"/>
              </a:rPr>
              <a:t> L, Hall N, </a:t>
            </a:r>
            <a:r>
              <a:rPr lang="en-US" sz="3200" b="0" strike="noStrike" spc="-1" dirty="0" err="1">
                <a:latin typeface="Arial"/>
              </a:rPr>
              <a:t>Eliáš</a:t>
            </a:r>
            <a:r>
              <a:rPr lang="en-US" sz="3200" b="0" strike="noStrike" spc="-1" dirty="0">
                <a:latin typeface="Arial"/>
              </a:rPr>
              <a:t> M, </a:t>
            </a:r>
            <a:r>
              <a:rPr lang="en-US" sz="3200" b="0" strike="noStrike" spc="-1" dirty="0" err="1">
                <a:latin typeface="Arial"/>
              </a:rPr>
              <a:t>Dacks</a:t>
            </a:r>
            <a:r>
              <a:rPr lang="en-US" sz="3200" b="0" strike="noStrike" spc="-1" dirty="0">
                <a:latin typeface="Arial"/>
              </a:rPr>
              <a:t> JB, Roger A, </a:t>
            </a:r>
            <a:r>
              <a:rPr lang="en-US" sz="3200" b="0" strike="noStrike" spc="-1" dirty="0" err="1">
                <a:latin typeface="Arial"/>
              </a:rPr>
              <a:t>Tachezy</a:t>
            </a:r>
            <a:r>
              <a:rPr lang="en-US" sz="3200" b="0" strike="noStrike" spc="-1" dirty="0">
                <a:latin typeface="Arial"/>
              </a:rPr>
              <a:t> J. The </a:t>
            </a:r>
            <a:r>
              <a:rPr lang="en-US" sz="3200" b="0" strike="noStrike" spc="-1" dirty="0" err="1">
                <a:latin typeface="Arial"/>
              </a:rPr>
              <a:t>Mastigamoeba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balamuthi</a:t>
            </a:r>
            <a:r>
              <a:rPr lang="en-US" sz="3200" b="0" strike="noStrike" spc="-1" dirty="0">
                <a:latin typeface="Arial"/>
              </a:rPr>
              <a:t> Genome and the Nature of the Free-Living Ancestor of Entamoeba. </a:t>
            </a:r>
            <a:r>
              <a:rPr lang="en-US" sz="3200" b="0" strike="noStrike" spc="-1" dirty="0" err="1">
                <a:latin typeface="Arial"/>
              </a:rPr>
              <a:t>Mol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Biol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Evol</a:t>
            </a:r>
            <a:r>
              <a:rPr lang="en-US" sz="3200" b="0" strike="noStrike" spc="-1" dirty="0">
                <a:latin typeface="Arial"/>
              </a:rPr>
              <a:t>. </a:t>
            </a:r>
            <a:r>
              <a:rPr lang="en-US" sz="3200" b="1" strike="noStrike" spc="-1" dirty="0">
                <a:solidFill>
                  <a:srgbClr val="C00000"/>
                </a:solidFill>
                <a:latin typeface="Arial"/>
              </a:rPr>
              <a:t>2021</a:t>
            </a:r>
            <a:r>
              <a:rPr lang="en-US" sz="3200" b="0" strike="noStrike" spc="-1" dirty="0">
                <a:latin typeface="Arial"/>
              </a:rPr>
              <a:t> May 19;38(6):2240-2259. </a:t>
            </a:r>
            <a:r>
              <a:rPr lang="en-US" sz="3200" b="0" strike="noStrike" spc="-1" dirty="0" err="1">
                <a:latin typeface="Arial"/>
              </a:rPr>
              <a:t>doi</a:t>
            </a:r>
            <a:r>
              <a:rPr lang="en-US" sz="3200" b="0" strike="noStrike" spc="-1" dirty="0">
                <a:latin typeface="Arial"/>
              </a:rPr>
              <a:t>: 10.1093/</a:t>
            </a:r>
            <a:r>
              <a:rPr lang="en-US" sz="3200" b="0" strike="noStrike" spc="-1" dirty="0" err="1">
                <a:latin typeface="Arial"/>
              </a:rPr>
              <a:t>molbev</a:t>
            </a:r>
            <a:r>
              <a:rPr lang="en-US" sz="3200" b="0" strike="noStrike" spc="-1" dirty="0">
                <a:latin typeface="Arial"/>
              </a:rPr>
              <a:t>/msab020. PubMed PMID: 33528570; PubMed Central PMCID: PMC8136499.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TextShape 2"/>
          <p:cNvSpPr txBox="1"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In article</a:t>
            </a:r>
          </a:p>
        </p:txBody>
      </p:sp>
      <p:sp>
        <p:nvSpPr>
          <p:cNvPr id="352" name="TextShape 3"/>
          <p:cNvSpPr txBox="1"/>
          <p:nvPr/>
        </p:nvSpPr>
        <p:spPr>
          <a:xfrm>
            <a:off x="457200" y="1604519"/>
            <a:ext cx="8229240" cy="51788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1100" b="1" strike="noStrike" spc="-1" dirty="0">
                <a:latin typeface="Arial"/>
              </a:rPr>
              <a:t>DNA Isolation and Sequencing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1100" b="0" strike="noStrike" spc="-1" dirty="0">
                <a:latin typeface="Arial"/>
              </a:rPr>
              <a:t>DNA from the </a:t>
            </a:r>
            <a:r>
              <a:rPr lang="en-US" sz="1100" b="0" strike="noStrike" spc="-1" dirty="0" err="1">
                <a:latin typeface="Arial"/>
              </a:rPr>
              <a:t>axenically</a:t>
            </a:r>
            <a:r>
              <a:rPr lang="en-US" sz="1100" b="0" strike="noStrike" spc="-1" dirty="0">
                <a:latin typeface="Arial"/>
              </a:rPr>
              <a:t> grown M. </a:t>
            </a:r>
            <a:r>
              <a:rPr lang="en-US" sz="1100" b="0" strike="noStrike" spc="-1" dirty="0" err="1">
                <a:latin typeface="Arial"/>
              </a:rPr>
              <a:t>balamuthi</a:t>
            </a:r>
            <a:r>
              <a:rPr lang="en-US" sz="1100" b="0" strike="noStrike" spc="-1" dirty="0">
                <a:latin typeface="Arial"/>
              </a:rPr>
              <a:t> culture was isolated using phenol–chloroform </a:t>
            </a:r>
            <a:r>
              <a:rPr lang="en-US" sz="1100" b="0" strike="noStrike" spc="-1" dirty="0" smtClean="0">
                <a:latin typeface="Arial"/>
              </a:rPr>
              <a:t>extraction.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1100" b="0" strike="noStrike" spc="-1" dirty="0" smtClean="0">
                <a:latin typeface="Arial"/>
              </a:rPr>
              <a:t>Shotgun </a:t>
            </a:r>
            <a:r>
              <a:rPr lang="en-US" sz="1100" b="0" strike="noStrike" spc="-1" dirty="0">
                <a:latin typeface="Arial"/>
              </a:rPr>
              <a:t>(500–800 </a:t>
            </a:r>
            <a:r>
              <a:rPr lang="en-US" sz="1100" b="0" strike="noStrike" spc="-1" dirty="0" err="1">
                <a:latin typeface="Arial"/>
              </a:rPr>
              <a:t>bp</a:t>
            </a:r>
            <a:r>
              <a:rPr lang="en-US" sz="1100" b="0" strike="noStrike" spc="-1" dirty="0">
                <a:latin typeface="Arial"/>
              </a:rPr>
              <a:t>) and paired-end (8–20 kb) fragment genomic libraries were prepared and sequenced on the 454 GS FLX platform with Titanium chemistry following the manufacturer’s protocol (Roche Diagnostic, </a:t>
            </a:r>
            <a:r>
              <a:rPr lang="en-US" sz="1100" b="0" strike="noStrike" spc="-1" dirty="0" err="1">
                <a:latin typeface="Arial"/>
              </a:rPr>
              <a:t>Rotkreuz</a:t>
            </a:r>
            <a:r>
              <a:rPr lang="en-US" sz="1100" b="0" strike="noStrike" spc="-1" dirty="0">
                <a:latin typeface="Arial"/>
              </a:rPr>
              <a:t>, Switzerland) to generate 76.8 million reads. A </a:t>
            </a:r>
            <a:r>
              <a:rPr lang="en-US" sz="1100" b="0" strike="noStrike" spc="-1" dirty="0" err="1">
                <a:latin typeface="Arial"/>
              </a:rPr>
              <a:t>TruSeq</a:t>
            </a:r>
            <a:r>
              <a:rPr lang="en-US" sz="1100" b="0" strike="noStrike" spc="-1" dirty="0">
                <a:latin typeface="Arial"/>
              </a:rPr>
              <a:t> DNA library was analyzed using Illumina </a:t>
            </a:r>
            <a:r>
              <a:rPr lang="en-US" sz="1100" b="0" strike="noStrike" spc="-1" dirty="0" err="1">
                <a:latin typeface="Arial"/>
              </a:rPr>
              <a:t>HiSeq</a:t>
            </a:r>
            <a:r>
              <a:rPr lang="en-US" sz="1100" b="0" strike="noStrike" spc="-1" dirty="0">
                <a:latin typeface="Arial"/>
              </a:rPr>
              <a:t> 2000 (San Diego) at EMBL (Genomics Core Facility, Heidelberg, Germany) to generate 42.9 million paired-end reads. </a:t>
            </a:r>
            <a:r>
              <a:rPr lang="en-US" sz="1100" b="0" strike="noStrike" spc="-1" dirty="0" err="1">
                <a:latin typeface="Arial"/>
              </a:rPr>
              <a:t>PacBio</a:t>
            </a:r>
            <a:r>
              <a:rPr lang="en-US" sz="1100" b="0" strike="noStrike" spc="-1" dirty="0">
                <a:latin typeface="Arial"/>
              </a:rPr>
              <a:t> RS (EA Sequencing &amp; Bioinformatics, Durham, NC) was used to generate 295,000 long reads (details are given in the supplementary Materials and Methods, Supplementary Material online).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1100" b="1" strike="noStrike" spc="-1" dirty="0" smtClean="0">
                <a:latin typeface="Arial"/>
              </a:rPr>
              <a:t>RNA </a:t>
            </a:r>
            <a:r>
              <a:rPr lang="en-US" sz="1100" b="1" strike="noStrike" spc="-1" dirty="0">
                <a:latin typeface="Arial"/>
              </a:rPr>
              <a:t>Isolation and Sequencing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1100" b="0" strike="noStrike" spc="-1" dirty="0">
                <a:latin typeface="Arial"/>
              </a:rPr>
              <a:t>Total RNA was isolated using </a:t>
            </a:r>
            <a:r>
              <a:rPr lang="en-US" sz="1100" b="0" strike="noStrike" spc="-1" dirty="0" err="1">
                <a:latin typeface="Arial"/>
              </a:rPr>
              <a:t>TRIzol</a:t>
            </a:r>
            <a:r>
              <a:rPr lang="en-US" sz="1100" b="0" strike="noStrike" spc="-1" dirty="0">
                <a:latin typeface="Arial"/>
              </a:rPr>
              <a:t> (Total RNA Isolation Reagent, </a:t>
            </a:r>
            <a:r>
              <a:rPr lang="en-US" sz="1100" b="0" strike="noStrike" spc="-1" dirty="0" err="1">
                <a:latin typeface="Arial"/>
              </a:rPr>
              <a:t>Gibco</a:t>
            </a:r>
            <a:r>
              <a:rPr lang="en-US" sz="1100" b="0" strike="noStrike" spc="-1" dirty="0">
                <a:latin typeface="Arial"/>
              </a:rPr>
              <a:t> BRL) and purified from DNA with the RNeasy </a:t>
            </a:r>
            <a:r>
              <a:rPr lang="en-US" sz="1100" b="0" strike="noStrike" spc="-1" dirty="0" err="1">
                <a:latin typeface="Arial"/>
              </a:rPr>
              <a:t>Minelute</a:t>
            </a:r>
            <a:r>
              <a:rPr lang="en-US" sz="1100" b="0" strike="noStrike" spc="-1" dirty="0">
                <a:latin typeface="Arial"/>
              </a:rPr>
              <a:t> Cleanup Kit (</a:t>
            </a:r>
            <a:r>
              <a:rPr lang="en-US" sz="1100" b="0" strike="noStrike" spc="-1" dirty="0" err="1">
                <a:latin typeface="Arial"/>
              </a:rPr>
              <a:t>Qiagen</a:t>
            </a:r>
            <a:r>
              <a:rPr lang="en-US" sz="1100" b="0" strike="noStrike" spc="-1" dirty="0">
                <a:latin typeface="Arial"/>
              </a:rPr>
              <a:t>). cDNA was prepared using the </a:t>
            </a:r>
            <a:r>
              <a:rPr lang="en-US" sz="1100" b="0" strike="noStrike" spc="-1" dirty="0" err="1">
                <a:latin typeface="Arial"/>
              </a:rPr>
              <a:t>Transcriptor</a:t>
            </a:r>
            <a:r>
              <a:rPr lang="en-US" sz="1100" b="0" strike="noStrike" spc="-1" dirty="0">
                <a:latin typeface="Arial"/>
              </a:rPr>
              <a:t> High Fidelity cDNA Synthesis Kit (Roche). The transcriptome was sequenced with Illumina </a:t>
            </a:r>
            <a:r>
              <a:rPr lang="en-US" sz="1100" b="0" strike="noStrike" spc="-1" dirty="0" err="1">
                <a:latin typeface="Arial"/>
              </a:rPr>
              <a:t>HiSeq</a:t>
            </a:r>
            <a:r>
              <a:rPr lang="en-US" sz="1100" b="0" strike="noStrike" spc="-1" dirty="0">
                <a:latin typeface="Arial"/>
              </a:rPr>
              <a:t> 2000 (San Diego) at EMBL (Genomics Core Facility, Heidelberg, Germany) using the </a:t>
            </a:r>
            <a:r>
              <a:rPr lang="en-US" sz="1100" b="0" strike="noStrike" spc="-1" dirty="0" err="1">
                <a:latin typeface="Arial"/>
              </a:rPr>
              <a:t>TruSeq</a:t>
            </a:r>
            <a:r>
              <a:rPr lang="en-US" sz="1100" b="0" strike="noStrike" spc="-1" dirty="0">
                <a:latin typeface="Arial"/>
              </a:rPr>
              <a:t> RNA library (</a:t>
            </a:r>
            <a:r>
              <a:rPr lang="en-US" sz="1100" b="0" strike="noStrike" spc="-1" dirty="0" err="1">
                <a:latin typeface="Arial"/>
              </a:rPr>
              <a:t>nonstranded</a:t>
            </a:r>
            <a:r>
              <a:rPr lang="en-US" sz="1100" b="0" strike="noStrike" spc="-1" dirty="0">
                <a:latin typeface="Arial"/>
              </a:rPr>
              <a:t>) to generate 86.6 million paired-end reads. Transcriptome assembly was obtained using Trinity with the default parameters (</a:t>
            </a:r>
            <a:r>
              <a:rPr lang="en-US" sz="1100" b="0" strike="noStrike" spc="-1" dirty="0" err="1">
                <a:latin typeface="Arial"/>
              </a:rPr>
              <a:t>Grabherr</a:t>
            </a:r>
            <a:r>
              <a:rPr lang="en-US" sz="1100" b="0" strike="noStrike" spc="-1" dirty="0">
                <a:latin typeface="Arial"/>
              </a:rPr>
              <a:t> et al. 2011).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1100" b="1" strike="noStrike" spc="-1" dirty="0" smtClean="0">
                <a:latin typeface="Arial"/>
              </a:rPr>
              <a:t>Genome </a:t>
            </a:r>
            <a:r>
              <a:rPr lang="en-US" sz="1100" b="1" strike="noStrike" spc="-1" dirty="0">
                <a:latin typeface="Arial"/>
              </a:rPr>
              <a:t>Assembly and Annotation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1100" b="0" strike="noStrike" spc="-1" dirty="0">
                <a:latin typeface="Arial"/>
              </a:rPr>
              <a:t>The genome sequence was assembled using </a:t>
            </a:r>
            <a:r>
              <a:rPr lang="en-US" sz="1100" b="0" strike="noStrike" spc="-1" dirty="0" err="1">
                <a:latin typeface="Arial"/>
              </a:rPr>
              <a:t>Newbler</a:t>
            </a:r>
            <a:r>
              <a:rPr lang="en-US" sz="1100" b="0" strike="noStrike" spc="-1" dirty="0">
                <a:latin typeface="Arial"/>
              </a:rPr>
              <a:t> (Software Release: 2.6 20110517_1502) (Margulies et al. 2005), with further refinements described in detail in the supplementary Materials and Methods and figure S18, Supplementary Material online. Gene prediction was performed using Augustus 3.0.2 (</a:t>
            </a:r>
            <a:r>
              <a:rPr lang="en-US" sz="1100" b="0" strike="noStrike" spc="-1" dirty="0" err="1">
                <a:latin typeface="Arial"/>
              </a:rPr>
              <a:t>Stanke</a:t>
            </a:r>
            <a:r>
              <a:rPr lang="en-US" sz="1100" b="0" strike="noStrike" spc="-1" dirty="0">
                <a:latin typeface="Arial"/>
              </a:rPr>
              <a:t> and Morgenstern 2005) with a set of 298 manually curated training gene models and hints from the transcriptome mapped onto the genome assembly, which yielded 14,840 protein-coding genes. Manual curation was employed for genes of interest using the interface provided by the Online Resource for Community Annotation of Eukaryotes (ORCAE) webserver (</a:t>
            </a:r>
            <a:r>
              <a:rPr lang="en-US" sz="1100" b="0" strike="noStrike" spc="-1" dirty="0" err="1">
                <a:latin typeface="Arial"/>
              </a:rPr>
              <a:t>Sterck</a:t>
            </a:r>
            <a:r>
              <a:rPr lang="en-US" sz="1100" b="0" strike="noStrike" spc="-1" dirty="0">
                <a:latin typeface="Arial"/>
              </a:rPr>
              <a:t> et al. 2012). Gene annotation was performed using </a:t>
            </a:r>
            <a:r>
              <a:rPr lang="en-US" sz="1100" b="0" strike="noStrike" spc="-1" dirty="0" err="1">
                <a:latin typeface="Arial"/>
              </a:rPr>
              <a:t>InterProScan</a:t>
            </a:r>
            <a:r>
              <a:rPr lang="en-US" sz="1100" b="0" strike="noStrike" spc="-1" dirty="0">
                <a:latin typeface="Arial"/>
              </a:rPr>
              <a:t> (Jones et al. 2014) and Blast2GO (Conesa et al. 2005). Structural RNA genes were predicted and annotated using the </a:t>
            </a:r>
            <a:r>
              <a:rPr lang="en-US" sz="1100" b="0" strike="noStrike" spc="-1" dirty="0" err="1">
                <a:latin typeface="Arial"/>
              </a:rPr>
              <a:t>Rfam</a:t>
            </a:r>
            <a:r>
              <a:rPr lang="en-US" sz="1100" b="0" strike="noStrike" spc="-1" dirty="0">
                <a:latin typeface="Arial"/>
              </a:rPr>
              <a:t> database (Griffiths-Jones et al. 2004) (supplementary table S3, Supplementary Material online). The annotated genome sequence has been deposited in the online resource for community annotation of eukaryotes (ORCAE, https://bioinformatics.psb.ugent.be/orcae/overview/Masba).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that’s it, 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Data I - 454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000" b="1" strike="noStrike" spc="-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	type</a:t>
            </a:r>
            <a:r>
              <a:rPr lang="en-US" sz="1000" b="1" strike="noStrike" spc="-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DNA	lib	reads	bases	note	year</a:t>
            </a:r>
            <a:endParaRPr lang="en-US" sz="1000" b="1" strike="noStrike" spc="-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000" b="1" strike="noStrike" spc="-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000" b="1" strike="noStrike" spc="-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FP0GO9G04	sg 	</a:t>
            </a:r>
            <a:r>
              <a:rPr lang="en-US" sz="1000" b="1" strike="noStrike" spc="-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000" b="1" strike="noStrike" spc="-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1	164505	54189206		</a:t>
            </a:r>
            <a:r>
              <a:rPr lang="en-US" sz="1000" b="1" strike="noStrike" spc="-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2009</a:t>
            </a:r>
            <a:endParaRPr lang="en-US" sz="1000" b="1" strike="noStrike" spc="-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000" b="1" strike="noStrike" spc="-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FRHL92C01	sg	</a:t>
            </a:r>
            <a:r>
              <a:rPr lang="en-US" sz="1000" b="1" strike="noStrike" spc="-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000" b="1" strike="noStrike" spc="-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1	618501	233739276		2009</a:t>
            </a:r>
            <a:endParaRPr lang="en-US" sz="1000" b="1" strike="noStrike" spc="-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000" b="1" strike="noStrike" spc="-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FRHL92C02	sg	</a:t>
            </a:r>
            <a:r>
              <a:rPr lang="en-US" sz="1000" b="1" strike="noStrike" spc="-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000" b="1" strike="noStrike" spc="-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1	656772	248344600		2009</a:t>
            </a:r>
            <a:endParaRPr lang="en-US" sz="1000" b="1" strike="noStrike" spc="-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000" b="1" strike="noStrike" spc="-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FR119VM02	sg	</a:t>
            </a:r>
            <a:r>
              <a:rPr lang="en-US" sz="1000" b="1" strike="noStrike" spc="-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000" b="1" strike="noStrike" spc="-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1	624131	208423654		2009</a:t>
            </a:r>
            <a:endParaRPr lang="en-US" sz="1000" b="1" strike="noStrike" spc="-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000" b="1" strike="noStrike" spc="-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F2JR2KZ02	pe_3k	1	2	392423	124507954		2009</a:t>
            </a:r>
            <a:endParaRPr lang="en-US" sz="1000" b="1" strike="noStrike" spc="-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000" b="1" strike="noStrike" spc="-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F3OAQ8101	pe_3k	1	2	365436	105235284		2009</a:t>
            </a:r>
            <a:endParaRPr lang="en-US" sz="1000" b="1" strike="noStrike" spc="-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000" b="1" strike="noStrike" spc="-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F3OAQ8102	pe_3k	1	2	364688	110565395		2009</a:t>
            </a:r>
            <a:endParaRPr lang="en-US" sz="1000" b="1" strike="noStrike" spc="-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000" b="1" strike="noStrike" spc="-1" dirty="0">
                <a:solidFill>
                  <a:srgbClr val="99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F4U1LOO02	pe_8k	1	3	3168 	1101377	abort	2009</a:t>
            </a:r>
            <a:endParaRPr lang="en-US" sz="1000" b="1" strike="noStrike" spc="-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000" b="1" strike="noStrike" spc="-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F7K632R02	pe_8k	2	4	510306	179373522		2009</a:t>
            </a:r>
            <a:endParaRPr lang="en-US" sz="1000" b="1" strike="noStrike" spc="-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Solexa, illumina, pacbio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Solexa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19,168,368 2 x 36 bp mate pairs;  690,061,248 bp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31,338,464 2x 36 bp paired-end reads; 1,128,184,704 bp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15,346,572 2 x 76 bp paired-end reads; 1,166,339,472 bp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Illumina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42,976,523 2 x 100 bp paired-end reads;  8,595,304,600 bp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PacBio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295,000 long reads; 739,397,551 bp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Picture 1"/>
          <p:cNvPicPr/>
          <p:nvPr/>
        </p:nvPicPr>
        <p:blipFill>
          <a:blip r:embed="rId3"/>
          <a:stretch/>
        </p:blipFill>
        <p:spPr>
          <a:xfrm>
            <a:off x="208440" y="-330840"/>
            <a:ext cx="6582600" cy="514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Picture 1"/>
          <p:cNvPicPr/>
          <p:nvPr/>
        </p:nvPicPr>
        <p:blipFill>
          <a:blip r:embed="rId3"/>
          <a:stretch/>
        </p:blipFill>
        <p:spPr>
          <a:xfrm>
            <a:off x="1306800" y="877680"/>
            <a:ext cx="6582600" cy="514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1268280" y="894240"/>
            <a:ext cx="6582240" cy="56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200" tIns="37080" rIns="61200" bIns="30600"/>
          <a:lstStyle/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name	type	DNA	lib	reads	bases	note	year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FP0GO9G04	sg	1	1	164505	54189206		2009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FRHL92C01	sg	1	1	618501	233739276		2009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FRHL92C02	sg	1	1	656772	248344600		2009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FR119VM02	sg	1	1	624131	208423654		2009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F2JR2KZ02	pe 3k	1	2	392423	124507954		2009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F3OAQ8101	pe 3k	1	2	365436	105235284		2009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F3OAQ8102	pe 3k	1	2	364688	110565395		2009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F4U1LOO02	pe 8k	1	3	3168	1101377	abort	2009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F7K632R02	pe 8k	2	4	510306	179373522		2009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GBQ5BNU02	pe 20k	2	5 (4)	484776	158464705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GCXV62S01	pe 8k	2	4	709651	257758280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GCXV62S02	pe 8k	2	4	697166	254307731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GFY1YLG07	pe 20k	3	5	89706	33402994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GFY1YLG08	pe 20k	3	6 (5)	114440	43505801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GGDR4Y001	pe 20k	3	5	146212	47361486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GGDR4Y002	pe 20k	3	5	153430	50516840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GGDR4Y003	pe 20k	3	5	152015	50195006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GGDR4Y004	pe 20k	3	5	155637	51862054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GN5IB9S01	pe 12k	3	7	94568	24518736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GN5IB9S02	pe 15k	3	8	104244	26576268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GOA1T9Q04	pe 8k	3	9	106424	25089201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GOA1T9Q05	pe 8k	3	9	108911	25542480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GOA1T9Q06	pe 15k	3	8	66666	18277137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GOA1T9Q07	pe 15k	3	10	93970	21606969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GOA1T9Q08	pe 15k	3	10	126056	31753493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GPYRH5H03	pe 20k	3	11	79105	22351483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GPYRH5H04	pe 20k	3	11	71237	18956594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GPYRH5H05	pe 6k	3	12	100900	33419522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GPYRH5H06	pe 12k	3	13	70037	20871623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GPYRH5H07	pe 20k	3	11	86345	24830049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GPYRH5H08	pe 20k	3	11	63893	17359467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GRD9W6Y04	pe 7k	3	14	60539	434025	abort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GRD9W6Y05	pe 10k	3	15	57185	23428209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GRD9W6Y06	pe 10k	3	15	53831	7814231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GRD9W6Y07	pe 12k	3	7	50478	1464337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GRD9W6Y08	pe 12k	3	13	47124	2789844		2010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HJ3T9KD07	sg	4		85082	19967991		2012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HJ3T9KD08	sg	4		69350	14384935		2012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HG2CRKC07	sg	4		99805	34923602		2012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HG2CRKC08	sg	4		106855	35375917		2012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HKEKW3O02	sg	4		538957	167104660		2012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HMCYUZJ08	pe 8k	?	16?	130622	46438018		2012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HMKFOBC02	pe 8k	?	16?	569485	171291335		2012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HMY7I9M02	pe 8k	?	16?	519054	155922717		2012</a:t>
            </a:r>
            <a:endParaRPr lang="en-US" sz="75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2128680" y="1930320"/>
            <a:ext cx="5054040" cy="390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1200" tIns="30600" rIns="61200" bIns="30600"/>
          <a:lstStyle/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name	type	DNA	lib	reads	bases	note	year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FP0GO9G04	sg	1	1	164505	54189206		2009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FRHL92C01	sg	1	1	618501	233739276		2009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FRHL92C02	sg	1	1	656772	248344600		2009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FR119VM02	sg	1	1	624131	208423654		2009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F2JR2KZ02	pe 3k	1	2	392423	124507954		2009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F3OAQ8101	pe 3k	1	2	365436	105235284		2009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F3OAQ8102	pe 3k	1	2	364688	110565395		2009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9999FF"/>
                </a:solidFill>
                <a:latin typeface="Arial"/>
                <a:ea typeface="DejaVu Sans"/>
              </a:rPr>
              <a:t>F4U1LOO02	pe 8k	1	3	3168	1101377	abort	2009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F7K632R02	pe 8k	2	4	510306	179373522		2009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GBQ5BNU02	pe 20k	2	5 (4)	484776	158464705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GCXV62S01	pe 8k	2	4	709651	257758280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GCXV62S02	pe 8k	2	4	697166	254307731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GFY1YLG07	pe 20k	3	5	89706	33402994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GFY1YLG08	pe 20k	3	6 (5)	114440	43505801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GGDR4Y001	pe 20k	3	5	146212	47361486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GGDR4Y002	pe 20k	3	5	153430	50516840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GGDR4Y003	pe 20k	3	5	152015	50195006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GGDR4Y004	pe 20k	3	5	155637	51862054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GN5IB9S01	pe 12k	3	7	94568	24518736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GN5IB9S02	pe 15k	3	8	104244	26576268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GOA1T9Q04	pe 8k	3	9	106424	25089201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GOA1T9Q05	pe 8k	3	9	108911	25542480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…....</a:t>
            </a:r>
            <a:endParaRPr lang="en-US" sz="1090" b="0" strike="noStrike" spc="-1"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data 454 I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2128680" y="1930320"/>
            <a:ext cx="5054040" cy="390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1200" tIns="30600" rIns="61200" bIns="30600"/>
          <a:lstStyle/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name	type	DNA	lib	reads	bases	note	year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…..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GOA1T9Q06	pe 15k	3	8	66666	18277137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GOA1T9Q07	pe 15k	3	10	93970	21606969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GOA1T9Q08	pe 15k	3	10	126056	31753493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GPYRH5H03	pe 20k	3	11	79105	22351483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GPYRH5H04	pe 20k	3	11	71237	18956594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GPYRH5H05	pe 6k	3	12	100900	33419522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GPYRH5H06	pe 12k	3	13	70037	20871623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GPYRH5H07	pe 20k	3	11	86345	24830049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GPYRH5H08	pe 20k	3	11	63893	17359467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9999FF"/>
                </a:solidFill>
                <a:latin typeface="Arial"/>
                <a:ea typeface="DejaVu Sans"/>
              </a:rPr>
              <a:t>GRD9W6Y04	pe 7k	3	14	60539	434025	abort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GRD9W6Y05	pe 10k	3	15	57185	23428209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GRD9W6Y06	pe 10k	3	15	53831	7814231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GRD9W6Y07	pe 12k	3	7	50478	1464337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GRD9W6Y08	pe 12k	3	13	47124	2789844		2010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HJ3T9KD07	sg	4		85082	19967991		2012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HJ3T9KD08	sg	4		69350	14384935		2012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HG2CRKC07	sg	4		99805	34923602		2012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HG2CRKC08	sg	4		106855	35375917		2012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HKEKW3O02	sg	4		538957	167104660		2012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HMCYUZJ08	pe 8k	?	16?	130622	46438018		2012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HMKFOBC02	pe 8k	?	16?	569485	171291335		2012</a:t>
            </a:r>
            <a:endParaRPr lang="en-US" sz="10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90" b="0" strike="noStrike" spc="-1">
                <a:solidFill>
                  <a:srgbClr val="000000"/>
                </a:solidFill>
                <a:latin typeface="Arial"/>
                <a:ea typeface="DejaVu Sans"/>
              </a:rPr>
              <a:t>HMY7I9M02	pe 8k	?	16?	519054	155922717		2012</a:t>
            </a:r>
            <a:endParaRPr lang="en-US" sz="1090" b="0" strike="noStrike" spc="-1">
              <a:latin typeface="Arial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data 454 II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data Illumina, PacBio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64" name="CustomShape 2"/>
          <p:cNvSpPr/>
          <p:nvPr/>
        </p:nvSpPr>
        <p:spPr>
          <a:xfrm>
            <a:off x="1112040" y="2165400"/>
            <a:ext cx="5811840" cy="39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1200" tIns="30600" rIns="61200" bIns="30600"/>
          <a:lstStyle/>
          <a:p>
            <a:pPr>
              <a:lnSpc>
                <a:spcPct val="100000"/>
              </a:lnSpc>
            </a:pPr>
            <a:r>
              <a:rPr lang="en-US" sz="1230" b="1" strike="noStrike" spc="-1">
                <a:solidFill>
                  <a:srgbClr val="000000"/>
                </a:solidFill>
                <a:latin typeface="Arial"/>
                <a:ea typeface="DejaVu Sans"/>
              </a:rPr>
              <a:t>Solexa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19,168,368 2 x 36 bp mate pairs 2.4 kbp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690,061,248 bp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31,338,464 2x 36 bp paired-end reads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1,128,184,704 bp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15,346,572 2 x 76 bp paired-end reads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1,166,339,472 bp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1" strike="noStrike" spc="-1">
                <a:solidFill>
                  <a:srgbClr val="000000"/>
                </a:solidFill>
                <a:latin typeface="Arial"/>
                <a:ea typeface="DejaVu Sans"/>
              </a:rPr>
              <a:t>Illumina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42,976,523 2 x 100 bp paired-end reads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8,595,304,600 bp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1" strike="noStrike" spc="-1">
                <a:solidFill>
                  <a:srgbClr val="000000"/>
                </a:solidFill>
                <a:latin typeface="Arial"/>
                <a:ea typeface="DejaVu Sans"/>
              </a:rPr>
              <a:t>PacBio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295,000 long reads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739,397,551 bp</a:t>
            </a:r>
            <a:endParaRPr lang="en-US" sz="123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1764720" y="2190240"/>
            <a:ext cx="5100840" cy="33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1200" tIns="30600" rIns="61200" bIns="30600"/>
          <a:lstStyle/>
          <a:p>
            <a:pPr>
              <a:lnSpc>
                <a:spcPct val="100000"/>
              </a:lnSpc>
            </a:pPr>
            <a:r>
              <a:rPr lang="en-US" sz="1230" b="1" strike="noStrike" spc="-1">
                <a:solidFill>
                  <a:srgbClr val="000000"/>
                </a:solidFill>
                <a:latin typeface="Arial"/>
                <a:ea typeface="DejaVu Sans"/>
              </a:rPr>
              <a:t>454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3 medium/small regions of normalized mRNA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4 small regions on 454 FLX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719,556 reads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184,852,854 bp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1" strike="noStrike" spc="-1">
                <a:solidFill>
                  <a:srgbClr val="000000"/>
                </a:solidFill>
                <a:latin typeface="Arial"/>
                <a:ea typeface="DejaVu Sans"/>
              </a:rPr>
              <a:t>Illumina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86,605,571 2 x 100 bp paired-end reads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1" strike="noStrike" spc="-1">
                <a:solidFill>
                  <a:srgbClr val="000000"/>
                </a:solidFill>
                <a:latin typeface="Arial"/>
                <a:ea typeface="DejaVu Sans"/>
              </a:rPr>
              <a:t>Transcriptome assembly v3rc1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by Trinity software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61609 possible transcripts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111678528 bp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1812.7 avg transcript size</a:t>
            </a:r>
            <a:endParaRPr lang="en-US" sz="12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30" b="0" strike="noStrike" spc="-1">
                <a:solidFill>
                  <a:srgbClr val="000000"/>
                </a:solidFill>
                <a:latin typeface="Arial"/>
                <a:ea typeface="DejaVu Sans"/>
              </a:rPr>
              <a:t>28060 best candidate transcripts</a:t>
            </a:r>
            <a:endParaRPr lang="en-US" sz="1230" b="0" strike="noStrike" spc="-1"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mRNA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829440" y="1777320"/>
            <a:ext cx="6800400" cy="449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55080" rIns="81720" bIns="40680"/>
          <a:lstStyle/>
          <a:p>
            <a:pPr>
              <a:lnSpc>
                <a:spcPct val="100000"/>
              </a:lnSpc>
            </a:pPr>
            <a:r>
              <a:rPr lang="en-US" sz="1640" b="1" strike="noStrike" spc="-1">
                <a:solidFill>
                  <a:srgbClr val="000000"/>
                </a:solidFill>
                <a:latin typeface="Arial"/>
                <a:ea typeface="DejaVu Sans"/>
              </a:rPr>
              <a:t>454</a:t>
            </a:r>
            <a:endParaRPr lang="en-US" sz="164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4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latin typeface="Arial"/>
                <a:ea typeface="DejaVu Sans"/>
              </a:rPr>
              <a:t>3 medium/small regions of normalized mRNA</a:t>
            </a:r>
            <a:endParaRPr lang="en-US" sz="164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latin typeface="Arial"/>
                <a:ea typeface="DejaVu Sans"/>
              </a:rPr>
              <a:t>4 small regions on 454 FLX</a:t>
            </a:r>
            <a:endParaRPr lang="en-US" sz="164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4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latin typeface="Arial"/>
                <a:ea typeface="DejaVu Sans"/>
              </a:rPr>
              <a:t>719,556 reads</a:t>
            </a:r>
            <a:endParaRPr lang="en-US" sz="164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latin typeface="Arial"/>
                <a:ea typeface="DejaVu Sans"/>
              </a:rPr>
              <a:t>184,852,854 bp</a:t>
            </a:r>
            <a:endParaRPr lang="en-US" sz="164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4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40" b="1" strike="noStrike" spc="-1">
                <a:solidFill>
                  <a:srgbClr val="000000"/>
                </a:solidFill>
                <a:latin typeface="Arial"/>
                <a:ea typeface="DejaVu Sans"/>
              </a:rPr>
              <a:t>Illumina</a:t>
            </a:r>
            <a:endParaRPr lang="en-US" sz="164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4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latin typeface="Arial"/>
                <a:ea typeface="DejaVu Sans"/>
              </a:rPr>
              <a:t>86,605,571 2 x 100 bp paired-end reads</a:t>
            </a:r>
            <a:endParaRPr lang="en-US" sz="164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4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40" b="1" strike="noStrike" spc="-1">
                <a:solidFill>
                  <a:srgbClr val="000000"/>
                </a:solidFill>
                <a:latin typeface="Arial"/>
                <a:ea typeface="DejaVu Sans"/>
              </a:rPr>
              <a:t>Transcriptome assembly v3rc1</a:t>
            </a:r>
            <a:endParaRPr lang="en-US" sz="164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4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latin typeface="Arial"/>
                <a:ea typeface="DejaVu Sans"/>
              </a:rPr>
              <a:t>by Trinity software</a:t>
            </a:r>
            <a:endParaRPr lang="en-US" sz="164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latin typeface="Arial"/>
                <a:ea typeface="DejaVu Sans"/>
              </a:rPr>
              <a:t>61609 possible transcripts </a:t>
            </a:r>
            <a:endParaRPr lang="en-US" sz="164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latin typeface="Arial"/>
                <a:ea typeface="DejaVu Sans"/>
              </a:rPr>
              <a:t>111678528 bp</a:t>
            </a:r>
            <a:endParaRPr lang="en-US" sz="164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latin typeface="Arial"/>
                <a:ea typeface="DejaVu Sans"/>
              </a:rPr>
              <a:t>1812.7 avg transcript size </a:t>
            </a:r>
            <a:endParaRPr lang="en-US" sz="164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40" b="0" strike="noStrike" spc="-1">
                <a:solidFill>
                  <a:srgbClr val="000000"/>
                </a:solidFill>
                <a:latin typeface="Arial"/>
                <a:ea typeface="DejaVu Sans"/>
              </a:rPr>
              <a:t>28060 best candidate transcripts </a:t>
            </a:r>
            <a:endParaRPr lang="en-US" sz="1640" b="0" strike="noStrike" spc="-1"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456480" y="273960"/>
            <a:ext cx="822744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528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mRNA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1389600" y="165960"/>
            <a:ext cx="5991120" cy="657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9680" rIns="81720" bIns="4068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name	type	DNA	lib	reads	bases	note	year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FP0GO9G04	sg	1	1	164505	54189206		2009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FRHL92C01	sg	1	1	618501	233739276		2009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FRHL92C02	sg	1	1	656772	248344600		2009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FR119VM02	sg	1	1	624131	208423654		2009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F2JR2KZ02	pe 3k	1	2	392423	124507954		2009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F3OAQ8101	pe 3k	1	2	365436	105235284		2009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F3OAQ8102	pe 3k	1	2	364688	110565395		2009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F4U1LOO02	pe 8k	1	3	3168	1101377	abort	2009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F7K632R02	pe 8k	2	4	510306	179373522		2009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GBQ5BNU02	pe 20k	2	5 (4)	484776	158464705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GCXV62S01	pe 8k	2	4	709651	257758280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GCXV62S02	pe 8k	2	4	697166	254307731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GFY1YLG07	pe 20k	3	5	89706	33402994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GFY1YLG08	pe 20k	3	6 (5)	114440	43505801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GGDR4Y001	pe 20k	3	5	146212	47361486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GGDR4Y002	pe 20k	3	5	153430	50516840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GGDR4Y003	pe 20k	3	5	152015	50195006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GGDR4Y004	pe 20k	3	5	155637	51862054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GN5IB9S01	pe 12k	3	7	94568	24518736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GN5IB9S02	pe 15k	3	8	104244	26576268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GOA1T9Q04	pe 8k	3	9	106424	25089201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GOA1T9Q05	pe 8k	3	9	108911	25542480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GOA1T9Q06	pe 15k	3	8	66666	18277137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GOA1T9Q07	pe 15k	3	10	93970	21606969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GOA1T9Q08	pe 15k	3	10	126056	31753493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GPYRH5H03	pe 20k	3	11	79105	22351483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GPYRH5H04	pe 20k	3	11	71237	18956594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GPYRH5H05	pe 6k	3	12	100900	33419522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GPYRH5H06	pe 12k	3	13	70037	20871623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GPYRH5H07	pe 20k	3	11	86345	24830049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GPYRH5H08	pe 20k	3	11	63893	17359467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GRD9W6Y04	pe 7k	3	14	60539	434025	abort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GRD9W6Y05	pe 10k	3	15	57185	23428209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GRD9W6Y06	pe 10k	3	15	53831	7814231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GRD9W6Y07	pe 12k	3	7	50478	1464337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GRD9W6Y08	pe 12k	3	13	47124	2789844		2010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HJ3T9KD07	sg	4		85082	19967991		2012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HJ3T9KD08	sg	4		69350	14384935		2012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HG2CRKC07	sg	4		99805	34923602		2012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HG2CRKC08	sg	4		106855	35375917		2012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HKEKW3O02	sg	4		538957	167104660		2012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HMCYUZJ08	pe 8k	?	16?	130622	46438018		2012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HMKFOBC02	pe 8k	?	16?	569485	171291335		2012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HMY7I9M02	pe 8k	?	16?	519054	155922717		2012</a:t>
            </a:r>
            <a:endParaRPr lang="en-US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Preliminary assembly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1 353 996 reads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501 474 699  bases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90% reads aligned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23 638 large contigs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30 631 852 bases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i="1" strike="noStrike" spc="-1">
                <a:solidFill>
                  <a:srgbClr val="000000"/>
                </a:solidFill>
                <a:latin typeface="Calibri"/>
              </a:rPr>
              <a:t>(47 778  all contigs)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i="1" strike="noStrike" spc="-1">
                <a:solidFill>
                  <a:srgbClr val="000000"/>
                </a:solidFill>
                <a:latin typeface="Calibri"/>
              </a:rPr>
              <a:t>(37 685 976 bases) 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1"/>
          <p:cNvPicPr/>
          <p:nvPr/>
        </p:nvPicPr>
        <p:blipFill>
          <a:blip r:embed="rId3"/>
          <a:stretch/>
        </p:blipFill>
        <p:spPr>
          <a:xfrm>
            <a:off x="2574000" y="1168200"/>
            <a:ext cx="3995280" cy="4520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Contigs length evaluation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372" name="Picture 2"/>
          <p:cNvPicPr/>
          <p:nvPr/>
        </p:nvPicPr>
        <p:blipFill>
          <a:blip r:embed="rId2"/>
          <a:stretch/>
        </p:blipFill>
        <p:spPr>
          <a:xfrm>
            <a:off x="566640" y="1289880"/>
            <a:ext cx="8009640" cy="566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Contigs length evaluation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374" name="Picture 4"/>
          <p:cNvPicPr/>
          <p:nvPr/>
        </p:nvPicPr>
        <p:blipFill>
          <a:blip r:embed="rId2"/>
          <a:stretch/>
        </p:blipFill>
        <p:spPr>
          <a:xfrm>
            <a:off x="628560" y="1190520"/>
            <a:ext cx="8009640" cy="566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6" name="Picture 1"/>
          <p:cNvPicPr/>
          <p:nvPr/>
        </p:nvPicPr>
        <p:blipFill>
          <a:blip r:embed="rId2"/>
          <a:stretch/>
        </p:blipFill>
        <p:spPr>
          <a:xfrm>
            <a:off x="566640" y="595440"/>
            <a:ext cx="8009640" cy="5666760"/>
          </a:xfrm>
          <a:prstGeom prst="rect">
            <a:avLst/>
          </a:prstGeom>
          <a:ln>
            <a:noFill/>
          </a:ln>
        </p:spPr>
      </p:pic>
      <p:pic>
        <p:nvPicPr>
          <p:cNvPr id="377" name="Picture 2"/>
          <p:cNvPicPr/>
          <p:nvPr/>
        </p:nvPicPr>
        <p:blipFill>
          <a:blip r:embed="rId3"/>
          <a:stretch/>
        </p:blipFill>
        <p:spPr>
          <a:xfrm>
            <a:off x="716760" y="745200"/>
            <a:ext cx="8009640" cy="5666760"/>
          </a:xfrm>
          <a:prstGeom prst="rect">
            <a:avLst/>
          </a:prstGeom>
          <a:ln>
            <a:noFill/>
          </a:ln>
        </p:spPr>
      </p:pic>
      <p:pic>
        <p:nvPicPr>
          <p:cNvPr id="378" name="Picture 4"/>
          <p:cNvPicPr/>
          <p:nvPr/>
        </p:nvPicPr>
        <p:blipFill>
          <a:blip r:embed="rId4"/>
          <a:stretch/>
        </p:blipFill>
        <p:spPr>
          <a:xfrm>
            <a:off x="1335600" y="968760"/>
            <a:ext cx="8009640" cy="5666760"/>
          </a:xfrm>
          <a:prstGeom prst="rect">
            <a:avLst/>
          </a:prstGeom>
          <a:ln>
            <a:noFill/>
          </a:ln>
        </p:spPr>
      </p:pic>
      <p:pic>
        <p:nvPicPr>
          <p:cNvPr id="379" name="Picture 5"/>
          <p:cNvPicPr/>
          <p:nvPr/>
        </p:nvPicPr>
        <p:blipFill>
          <a:blip r:embed="rId5"/>
          <a:stretch/>
        </p:blipFill>
        <p:spPr>
          <a:xfrm>
            <a:off x="804960" y="2421360"/>
            <a:ext cx="8009640" cy="566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1" name="Picture 1"/>
          <p:cNvPicPr/>
          <p:nvPr/>
        </p:nvPicPr>
        <p:blipFill>
          <a:blip r:embed="rId2"/>
          <a:stretch/>
        </p:blipFill>
        <p:spPr>
          <a:xfrm>
            <a:off x="709200" y="1064160"/>
            <a:ext cx="8009640" cy="566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3" name="Picture 1"/>
          <p:cNvPicPr/>
          <p:nvPr/>
        </p:nvPicPr>
        <p:blipFill>
          <a:blip r:embed="rId2"/>
          <a:stretch/>
        </p:blipFill>
        <p:spPr>
          <a:xfrm>
            <a:off x="566640" y="595440"/>
            <a:ext cx="8009640" cy="5666760"/>
          </a:xfrm>
          <a:prstGeom prst="rect">
            <a:avLst/>
          </a:prstGeom>
          <a:ln>
            <a:noFill/>
          </a:ln>
        </p:spPr>
      </p:pic>
      <p:pic>
        <p:nvPicPr>
          <p:cNvPr id="384" name="Picture 2"/>
          <p:cNvPicPr/>
          <p:nvPr/>
        </p:nvPicPr>
        <p:blipFill>
          <a:blip r:embed="rId3"/>
          <a:stretch/>
        </p:blipFill>
        <p:spPr>
          <a:xfrm>
            <a:off x="716760" y="745200"/>
            <a:ext cx="8009640" cy="5666760"/>
          </a:xfrm>
          <a:prstGeom prst="rect">
            <a:avLst/>
          </a:prstGeom>
          <a:ln>
            <a:noFill/>
          </a:ln>
        </p:spPr>
      </p:pic>
      <p:pic>
        <p:nvPicPr>
          <p:cNvPr id="385" name="Picture 4"/>
          <p:cNvPicPr/>
          <p:nvPr/>
        </p:nvPicPr>
        <p:blipFill>
          <a:blip r:embed="rId4"/>
          <a:stretch/>
        </p:blipFill>
        <p:spPr>
          <a:xfrm>
            <a:off x="866880" y="895320"/>
            <a:ext cx="8009640" cy="5666760"/>
          </a:xfrm>
          <a:prstGeom prst="rect">
            <a:avLst/>
          </a:prstGeom>
          <a:ln>
            <a:noFill/>
          </a:ln>
        </p:spPr>
      </p:pic>
      <p:pic>
        <p:nvPicPr>
          <p:cNvPr id="386" name="Picture 5"/>
          <p:cNvPicPr/>
          <p:nvPr/>
        </p:nvPicPr>
        <p:blipFill>
          <a:blip r:embed="rId5"/>
          <a:stretch/>
        </p:blipFill>
        <p:spPr>
          <a:xfrm>
            <a:off x="1016640" y="1045440"/>
            <a:ext cx="8009640" cy="5666760"/>
          </a:xfrm>
          <a:prstGeom prst="rect">
            <a:avLst/>
          </a:prstGeom>
          <a:ln>
            <a:noFill/>
          </a:ln>
        </p:spPr>
      </p:pic>
      <p:pic>
        <p:nvPicPr>
          <p:cNvPr id="387" name="Picture 6"/>
          <p:cNvPicPr/>
          <p:nvPr/>
        </p:nvPicPr>
        <p:blipFill>
          <a:blip r:embed="rId6"/>
          <a:stretch/>
        </p:blipFill>
        <p:spPr>
          <a:xfrm>
            <a:off x="504720" y="895320"/>
            <a:ext cx="8009640" cy="566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Initial sequencing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89" name="CustomShape 2"/>
          <p:cNvSpPr/>
          <p:nvPr/>
        </p:nvSpPr>
        <p:spPr>
          <a:xfrm>
            <a:off x="1485000" y="2387160"/>
            <a:ext cx="6171120" cy="38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93760" indent="-219600">
              <a:lnSpc>
                <a:spcPct val="90000"/>
              </a:lnSpc>
              <a:spcBef>
                <a:spcPts val="1001"/>
              </a:spcBef>
              <a:spcAft>
                <a:spcPts val="969"/>
              </a:spcAft>
              <a:buClr>
                <a:srgbClr val="000000"/>
              </a:buClr>
              <a:buFont typeface="Wingdings" charset="2"/>
              <a:buChar char=""/>
            </a:pPr>
            <a:r>
              <a:rPr lang="en-US" sz="1640" b="0" strike="noStrike" spc="-1">
                <a:solidFill>
                  <a:srgbClr val="000000"/>
                </a:solidFill>
                <a:latin typeface="Calibri"/>
                <a:ea typeface="DejaVu Sans"/>
              </a:rPr>
              <a:t>Sequencing data:</a:t>
            </a:r>
            <a:endParaRPr lang="en-US" sz="1640" b="0" strike="noStrike" spc="-1">
              <a:latin typeface="Arial"/>
            </a:endParaRPr>
          </a:p>
        </p:txBody>
      </p:sp>
      <p:sp>
        <p:nvSpPr>
          <p:cNvPr id="390" name="CustomShape 3"/>
          <p:cNvSpPr/>
          <p:nvPr/>
        </p:nvSpPr>
        <p:spPr>
          <a:xfrm>
            <a:off x="1486080" y="4175640"/>
            <a:ext cx="6171120" cy="38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1640" indent="-323280">
              <a:lnSpc>
                <a:spcPct val="100000"/>
              </a:lnSpc>
              <a:spcAft>
                <a:spcPts val="969"/>
              </a:spcAft>
              <a:buClr>
                <a:srgbClr val="000000"/>
              </a:buClr>
              <a:buFont typeface="Wingdings" charset="2"/>
              <a:buChar char=""/>
            </a:pPr>
            <a:r>
              <a:rPr lang="en-US" sz="1640" b="0" strike="noStrike" spc="-1">
                <a:solidFill>
                  <a:srgbClr val="000000"/>
                </a:solidFill>
                <a:latin typeface="Arial"/>
                <a:ea typeface="DejaVu Sans"/>
              </a:rPr>
              <a:t>Abort seq:</a:t>
            </a:r>
            <a:endParaRPr lang="en-US" sz="1640" b="0" strike="noStrike" spc="-1">
              <a:latin typeface="Arial"/>
            </a:endParaRPr>
          </a:p>
        </p:txBody>
      </p:sp>
      <p:sp>
        <p:nvSpPr>
          <p:cNvPr id="391" name="CustomShape 4"/>
          <p:cNvSpPr/>
          <p:nvPr/>
        </p:nvSpPr>
        <p:spPr>
          <a:xfrm>
            <a:off x="1486080" y="5155200"/>
            <a:ext cx="6171120" cy="38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1640" indent="-323280">
              <a:lnSpc>
                <a:spcPct val="100000"/>
              </a:lnSpc>
              <a:spcAft>
                <a:spcPts val="969"/>
              </a:spcAft>
              <a:buClr>
                <a:srgbClr val="000000"/>
              </a:buClr>
              <a:buFont typeface="Wingdings" charset="2"/>
              <a:buChar char=""/>
            </a:pPr>
            <a:r>
              <a:rPr lang="en-US" sz="1640" b="0" strike="noStrike" spc="-1">
                <a:solidFill>
                  <a:srgbClr val="000000"/>
                </a:solidFill>
                <a:latin typeface="Arial"/>
                <a:ea typeface="DejaVu Sans"/>
              </a:rPr>
              <a:t>Library preps:</a:t>
            </a:r>
            <a:endParaRPr lang="en-US" sz="1640" b="0" strike="noStrike" spc="-1">
              <a:latin typeface="Arial"/>
            </a:endParaRPr>
          </a:p>
        </p:txBody>
      </p:sp>
      <p:sp>
        <p:nvSpPr>
          <p:cNvPr id="392" name="CustomShape 5"/>
          <p:cNvSpPr/>
          <p:nvPr/>
        </p:nvSpPr>
        <p:spPr>
          <a:xfrm>
            <a:off x="1485000" y="2010600"/>
            <a:ext cx="6171120" cy="38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93760" indent="-219600">
              <a:lnSpc>
                <a:spcPct val="90000"/>
              </a:lnSpc>
              <a:spcBef>
                <a:spcPts val="1001"/>
              </a:spcBef>
              <a:spcAft>
                <a:spcPts val="969"/>
              </a:spcAft>
              <a:buClr>
                <a:srgbClr val="000000"/>
              </a:buClr>
              <a:buFont typeface="Wingdings" charset="2"/>
              <a:buChar char=""/>
            </a:pPr>
            <a:r>
              <a:rPr lang="en-US" sz="1640" b="0" strike="noStrike" spc="-1">
                <a:solidFill>
                  <a:srgbClr val="000000"/>
                </a:solidFill>
                <a:latin typeface="Calibri"/>
                <a:ea typeface="DejaVu Sans"/>
              </a:rPr>
              <a:t>Estimated size: 50Mb</a:t>
            </a:r>
            <a:endParaRPr lang="en-US" sz="1640" b="0" strike="noStrike" spc="-1">
              <a:latin typeface="Arial"/>
            </a:endParaRPr>
          </a:p>
        </p:txBody>
      </p:sp>
      <p:pic>
        <p:nvPicPr>
          <p:cNvPr id="393" name="Picture 392"/>
          <p:cNvPicPr/>
          <p:nvPr/>
        </p:nvPicPr>
        <p:blipFill>
          <a:blip r:embed="rId2"/>
          <a:stretch/>
        </p:blipFill>
        <p:spPr>
          <a:xfrm>
            <a:off x="1473120" y="2717640"/>
            <a:ext cx="6362280" cy="1371240"/>
          </a:xfrm>
          <a:prstGeom prst="rect">
            <a:avLst/>
          </a:prstGeom>
          <a:ln>
            <a:noFill/>
          </a:ln>
        </p:spPr>
      </p:pic>
      <p:pic>
        <p:nvPicPr>
          <p:cNvPr id="394" name="Picture 393"/>
          <p:cNvPicPr/>
          <p:nvPr/>
        </p:nvPicPr>
        <p:blipFill>
          <a:blip r:embed="rId3"/>
          <a:stretch/>
        </p:blipFill>
        <p:spPr>
          <a:xfrm>
            <a:off x="2781360" y="4533840"/>
            <a:ext cx="3428640" cy="355320"/>
          </a:xfrm>
          <a:prstGeom prst="rect">
            <a:avLst/>
          </a:prstGeom>
          <a:ln>
            <a:noFill/>
          </a:ln>
        </p:spPr>
      </p:pic>
      <p:pic>
        <p:nvPicPr>
          <p:cNvPr id="395" name="Picture 394"/>
          <p:cNvPicPr/>
          <p:nvPr/>
        </p:nvPicPr>
        <p:blipFill>
          <a:blip r:embed="rId4"/>
          <a:stretch/>
        </p:blipFill>
        <p:spPr>
          <a:xfrm>
            <a:off x="3022560" y="5435640"/>
            <a:ext cx="2958840" cy="97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Assembly statistics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211" name="Picture 1"/>
          <p:cNvPicPr/>
          <p:nvPr/>
        </p:nvPicPr>
        <p:blipFill>
          <a:blip r:embed="rId2"/>
          <a:stretch/>
        </p:blipFill>
        <p:spPr>
          <a:xfrm>
            <a:off x="566640" y="1190520"/>
            <a:ext cx="8009640" cy="566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Assembly statistics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213" name="Picture 6"/>
          <p:cNvPicPr/>
          <p:nvPr/>
        </p:nvPicPr>
        <p:blipFill>
          <a:blip r:embed="rId2"/>
          <a:stretch/>
        </p:blipFill>
        <p:spPr>
          <a:xfrm>
            <a:off x="504720" y="1143000"/>
            <a:ext cx="8009640" cy="566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How to measure quality of assembly</a:t>
            </a:r>
            <a:endParaRPr lang="en-US" sz="4400" b="0" strike="noStrike" spc="-1">
              <a:latin typeface="Arial"/>
            </a:endParaRPr>
          </a:p>
        </p:txBody>
      </p:sp>
      <p:grpSp>
        <p:nvGrpSpPr>
          <p:cNvPr id="215" name="Group 2"/>
          <p:cNvGrpSpPr/>
          <p:nvPr/>
        </p:nvGrpSpPr>
        <p:grpSpPr>
          <a:xfrm>
            <a:off x="882000" y="3381120"/>
            <a:ext cx="7379640" cy="159840"/>
            <a:chOff x="882000" y="3381120"/>
            <a:chExt cx="7379640" cy="159840"/>
          </a:xfrm>
        </p:grpSpPr>
        <p:sp>
          <p:nvSpPr>
            <p:cNvPr id="216" name="Line 3"/>
            <p:cNvSpPr/>
            <p:nvPr/>
          </p:nvSpPr>
          <p:spPr>
            <a:xfrm>
              <a:off x="882000" y="3457080"/>
              <a:ext cx="7379640" cy="36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" name="Line 4"/>
            <p:cNvSpPr/>
            <p:nvPr/>
          </p:nvSpPr>
          <p:spPr>
            <a:xfrm flipH="1" flipV="1">
              <a:off x="89568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" name="Line 5"/>
            <p:cNvSpPr/>
            <p:nvPr/>
          </p:nvSpPr>
          <p:spPr>
            <a:xfrm flipH="1" flipV="1">
              <a:off x="257220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" name="Line 6"/>
            <p:cNvSpPr/>
            <p:nvPr/>
          </p:nvSpPr>
          <p:spPr>
            <a:xfrm flipH="1" flipV="1">
              <a:off x="394380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0" name="Line 7"/>
            <p:cNvSpPr/>
            <p:nvPr/>
          </p:nvSpPr>
          <p:spPr>
            <a:xfrm flipH="1" flipV="1">
              <a:off x="474228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1" name="Line 8"/>
            <p:cNvSpPr/>
            <p:nvPr/>
          </p:nvSpPr>
          <p:spPr>
            <a:xfrm flipH="1" flipV="1">
              <a:off x="535176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" name="Line 9"/>
            <p:cNvSpPr/>
            <p:nvPr/>
          </p:nvSpPr>
          <p:spPr>
            <a:xfrm flipH="1" flipV="1">
              <a:off x="580896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3" name="Line 10"/>
            <p:cNvSpPr/>
            <p:nvPr/>
          </p:nvSpPr>
          <p:spPr>
            <a:xfrm flipH="1" flipV="1">
              <a:off x="608292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4" name="Line 11"/>
            <p:cNvSpPr/>
            <p:nvPr/>
          </p:nvSpPr>
          <p:spPr>
            <a:xfrm flipH="1" flipV="1">
              <a:off x="629496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" name="Line 12"/>
            <p:cNvSpPr/>
            <p:nvPr/>
          </p:nvSpPr>
          <p:spPr>
            <a:xfrm flipH="1" flipV="1">
              <a:off x="648396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6" name="Line 13"/>
            <p:cNvSpPr/>
            <p:nvPr/>
          </p:nvSpPr>
          <p:spPr>
            <a:xfrm flipH="1" flipV="1">
              <a:off x="664092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7" name="Line 14"/>
            <p:cNvSpPr/>
            <p:nvPr/>
          </p:nvSpPr>
          <p:spPr>
            <a:xfrm flipH="1" flipV="1">
              <a:off x="6779880" y="3381120"/>
              <a:ext cx="504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8" name="Line 15"/>
            <p:cNvSpPr/>
            <p:nvPr/>
          </p:nvSpPr>
          <p:spPr>
            <a:xfrm flipH="1" flipV="1">
              <a:off x="689076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" name="Line 16"/>
            <p:cNvSpPr/>
            <p:nvPr/>
          </p:nvSpPr>
          <p:spPr>
            <a:xfrm flipH="1" flipV="1">
              <a:off x="699732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" name="Line 17"/>
            <p:cNvSpPr/>
            <p:nvPr/>
          </p:nvSpPr>
          <p:spPr>
            <a:xfrm flipH="1" flipV="1">
              <a:off x="711144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" name="Line 18"/>
            <p:cNvSpPr/>
            <p:nvPr/>
          </p:nvSpPr>
          <p:spPr>
            <a:xfrm flipH="1" flipV="1">
              <a:off x="726372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" name="Line 19"/>
            <p:cNvSpPr/>
            <p:nvPr/>
          </p:nvSpPr>
          <p:spPr>
            <a:xfrm flipH="1" flipV="1">
              <a:off x="741600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" name="Line 20"/>
            <p:cNvSpPr/>
            <p:nvPr/>
          </p:nvSpPr>
          <p:spPr>
            <a:xfrm flipH="1" flipV="1">
              <a:off x="756864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4" name="Line 21"/>
            <p:cNvSpPr/>
            <p:nvPr/>
          </p:nvSpPr>
          <p:spPr>
            <a:xfrm flipH="1" flipV="1">
              <a:off x="772092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5" name="Line 22"/>
            <p:cNvSpPr/>
            <p:nvPr/>
          </p:nvSpPr>
          <p:spPr>
            <a:xfrm flipH="1" flipV="1">
              <a:off x="787320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" name="Line 23"/>
            <p:cNvSpPr/>
            <p:nvPr/>
          </p:nvSpPr>
          <p:spPr>
            <a:xfrm flipH="1" flipV="1">
              <a:off x="802584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7" name="Line 24"/>
            <p:cNvSpPr/>
            <p:nvPr/>
          </p:nvSpPr>
          <p:spPr>
            <a:xfrm flipH="1" flipV="1">
              <a:off x="817812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8" name="Line 25"/>
            <p:cNvSpPr/>
            <p:nvPr/>
          </p:nvSpPr>
          <p:spPr>
            <a:xfrm flipH="1" flipV="1">
              <a:off x="718416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9" name="Line 26"/>
            <p:cNvSpPr/>
            <p:nvPr/>
          </p:nvSpPr>
          <p:spPr>
            <a:xfrm flipH="1" flipV="1">
              <a:off x="733644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0" name="Line 27"/>
            <p:cNvSpPr/>
            <p:nvPr/>
          </p:nvSpPr>
          <p:spPr>
            <a:xfrm flipH="1" flipV="1">
              <a:off x="748872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1" name="Line 28"/>
            <p:cNvSpPr/>
            <p:nvPr/>
          </p:nvSpPr>
          <p:spPr>
            <a:xfrm flipH="1" flipV="1">
              <a:off x="764136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2" name="Line 29"/>
            <p:cNvSpPr/>
            <p:nvPr/>
          </p:nvSpPr>
          <p:spPr>
            <a:xfrm flipH="1" flipV="1">
              <a:off x="779364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" name="Line 30"/>
            <p:cNvSpPr/>
            <p:nvPr/>
          </p:nvSpPr>
          <p:spPr>
            <a:xfrm flipH="1" flipV="1">
              <a:off x="794592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" name="Line 31"/>
            <p:cNvSpPr/>
            <p:nvPr/>
          </p:nvSpPr>
          <p:spPr>
            <a:xfrm flipH="1" flipV="1">
              <a:off x="809856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5" name="Line 32"/>
            <p:cNvSpPr/>
            <p:nvPr/>
          </p:nvSpPr>
          <p:spPr>
            <a:xfrm flipH="1" flipV="1">
              <a:off x="8250840" y="338112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6" name="Line 33"/>
            <p:cNvSpPr/>
            <p:nvPr/>
          </p:nvSpPr>
          <p:spPr>
            <a:xfrm flipH="1" flipV="1">
              <a:off x="7670880" y="338868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7" name="Line 34"/>
            <p:cNvSpPr/>
            <p:nvPr/>
          </p:nvSpPr>
          <p:spPr>
            <a:xfrm flipH="1" flipV="1">
              <a:off x="7823160" y="338868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" name="Line 35"/>
            <p:cNvSpPr/>
            <p:nvPr/>
          </p:nvSpPr>
          <p:spPr>
            <a:xfrm flipH="1" flipV="1">
              <a:off x="7975440" y="338868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9" name="Line 36"/>
            <p:cNvSpPr/>
            <p:nvPr/>
          </p:nvSpPr>
          <p:spPr>
            <a:xfrm flipH="1" flipV="1">
              <a:off x="8128080" y="338868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0" name="Line 37"/>
            <p:cNvSpPr/>
            <p:nvPr/>
          </p:nvSpPr>
          <p:spPr>
            <a:xfrm flipH="1" flipV="1">
              <a:off x="7743600" y="338868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1" name="Line 38"/>
            <p:cNvSpPr/>
            <p:nvPr/>
          </p:nvSpPr>
          <p:spPr>
            <a:xfrm flipH="1" flipV="1">
              <a:off x="7895880" y="338868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2" name="Line 39"/>
            <p:cNvSpPr/>
            <p:nvPr/>
          </p:nvSpPr>
          <p:spPr>
            <a:xfrm flipH="1" flipV="1">
              <a:off x="8048160" y="338868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3" name="Line 40"/>
            <p:cNvSpPr/>
            <p:nvPr/>
          </p:nvSpPr>
          <p:spPr>
            <a:xfrm flipH="1" flipV="1">
              <a:off x="8200800" y="3388680"/>
              <a:ext cx="5400" cy="152280"/>
            </a:xfrm>
            <a:prstGeom prst="line">
              <a:avLst/>
            </a:prstGeom>
            <a:ln w="50760">
              <a:solidFill>
                <a:srgbClr val="5597D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54" name="CustomShape 41"/>
          <p:cNvSpPr/>
          <p:nvPr/>
        </p:nvSpPr>
        <p:spPr>
          <a:xfrm>
            <a:off x="4445640" y="2579040"/>
            <a:ext cx="252000" cy="6105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CustomShape 42"/>
          <p:cNvSpPr/>
          <p:nvPr/>
        </p:nvSpPr>
        <p:spPr>
          <a:xfrm>
            <a:off x="4010760" y="2200680"/>
            <a:ext cx="112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N50 = 3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1185</TotalTime>
  <Words>2070</Words>
  <Application>Microsoft Office PowerPoint</Application>
  <PresentationFormat>On-screen Show (4:3)</PresentationFormat>
  <Paragraphs>1095</Paragraphs>
  <Slides>66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66</vt:i4>
      </vt:variant>
    </vt:vector>
  </HeadingPairs>
  <TitlesOfParts>
    <vt:vector size="80" baseType="lpstr">
      <vt:lpstr>Arial</vt:lpstr>
      <vt:lpstr>Calibri</vt:lpstr>
      <vt:lpstr>Calibri Light</vt:lpstr>
      <vt:lpstr>Courier New</vt:lpstr>
      <vt:lpstr>DejaVu Sans</vt:lpstr>
      <vt:lpstr>Geogrotesque Regular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Overlap – Layout – Consensus (OLC)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hpaces@img.cas.cz</dc:creator>
  <dc:description/>
  <cp:lastModifiedBy>jan paces</cp:lastModifiedBy>
  <cp:revision>46</cp:revision>
  <dcterms:created xsi:type="dcterms:W3CDTF">2016-09-21T12:45:00Z</dcterms:created>
  <dcterms:modified xsi:type="dcterms:W3CDTF">2023-09-18T07:38:50Z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2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63</vt:i4>
  </property>
</Properties>
</file>