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03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3" r:id="rId41"/>
    <p:sldId id="297" r:id="rId42"/>
    <p:sldId id="299" r:id="rId43"/>
    <p:sldId id="300" r:id="rId44"/>
    <p:sldId id="298" r:id="rId45"/>
    <p:sldId id="301" r:id="rId46"/>
    <p:sldId id="302" r:id="rId47"/>
    <p:sldId id="259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09FE0-1B65-7095-35DD-52DBED7CB5B8}" v="3679" dt="2023-10-09T11:52:12.775"/>
    <p1510:client id="{F910F416-E54D-4C59-B6C2-DE687D4D51F0}" v="368" dt="2023-10-08T15:17:22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Enzyme inhibitor design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An </a:t>
            </a:r>
            <a:r>
              <a:rPr lang="cs-CZ" dirty="0" err="1">
                <a:ea typeface="Calibri"/>
                <a:cs typeface="Calibri"/>
              </a:rPr>
              <a:t>extended</a:t>
            </a:r>
            <a:r>
              <a:rPr lang="cs-CZ" dirty="0">
                <a:ea typeface="Calibri"/>
                <a:cs typeface="Calibri"/>
              </a:rPr>
              <a:t> case study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06248-7BFC-37FF-3030-16DB33DF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mapa, Grafika, umění&#10;&#10;Popis se vygeneroval automaticky.">
            <a:extLst>
              <a:ext uri="{FF2B5EF4-FFF2-40B4-BE49-F238E27FC236}">
                <a16:creationId xmlns:a16="http://schemas.microsoft.com/office/drawing/2014/main" id="{FFD49752-02C9-2584-B680-725C2DACA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13" y="319986"/>
            <a:ext cx="9662174" cy="6417000"/>
          </a:xfrm>
        </p:spPr>
      </p:pic>
    </p:spTree>
    <p:extLst>
      <p:ext uri="{BB962C8B-B14F-4D97-AF65-F5344CB8AC3E}">
        <p14:creationId xmlns:p14="http://schemas.microsoft.com/office/powerpoint/2010/main" val="252604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02618-9E04-9911-57E0-DFE98BE3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Known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inhibitors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E7152C-CEB3-3EE2-E22E-5E4B6D93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 err="1">
                <a:ea typeface="Calibri"/>
                <a:cs typeface="Calibri"/>
              </a:rPr>
              <a:t>None</a:t>
            </a:r>
            <a:r>
              <a:rPr lang="cs-CZ" dirty="0">
                <a:ea typeface="Calibri"/>
                <a:cs typeface="Calibri"/>
              </a:rPr>
              <a:t> in </a:t>
            </a:r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clinic</a:t>
            </a:r>
          </a:p>
          <a:p>
            <a:r>
              <a:rPr lang="cs-CZ" dirty="0" err="1">
                <a:ea typeface="Calibri"/>
                <a:cs typeface="Calibri"/>
              </a:rPr>
              <a:t>Covalent</a:t>
            </a:r>
            <a:r>
              <a:rPr lang="cs-CZ" dirty="0">
                <a:ea typeface="Calibri"/>
                <a:cs typeface="Calibri"/>
              </a:rPr>
              <a:t> vs Non-</a:t>
            </a:r>
            <a:r>
              <a:rPr lang="cs-CZ" dirty="0" err="1">
                <a:ea typeface="Calibri"/>
                <a:cs typeface="Calibri"/>
              </a:rPr>
              <a:t>covalent</a:t>
            </a:r>
            <a:endParaRPr lang="cs-CZ">
              <a:ea typeface="Calibri"/>
              <a:cs typeface="Calibri"/>
            </a:endParaRPr>
          </a:p>
          <a:p>
            <a:r>
              <a:rPr lang="cs-CZ" dirty="0">
                <a:ea typeface="Calibri"/>
                <a:cs typeface="Calibri"/>
              </a:rPr>
              <a:t>Pfizer </a:t>
            </a:r>
            <a:r>
              <a:rPr lang="cs-CZ" err="1">
                <a:ea typeface="Calibri"/>
                <a:cs typeface="Calibri"/>
              </a:rPr>
              <a:t>series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 dirty="0">
                <a:ea typeface="+mn-lt"/>
                <a:cs typeface="+mn-lt"/>
              </a:rPr>
              <a:t>PF-04859989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 err="1">
                <a:ea typeface="Calibri"/>
                <a:cs typeface="Calibri"/>
              </a:rPr>
              <a:t>Covalent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Others</a:t>
            </a:r>
            <a:r>
              <a:rPr lang="cs-CZ" dirty="0">
                <a:ea typeface="Calibri"/>
                <a:cs typeface="Calibri"/>
              </a:rPr>
              <a:t>: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Weak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Various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issues</a:t>
            </a:r>
            <a:r>
              <a:rPr lang="cs-CZ" dirty="0">
                <a:ea typeface="Calibri"/>
                <a:cs typeface="Calibri"/>
              </a:rPr>
              <a:t>:</a:t>
            </a:r>
          </a:p>
          <a:p>
            <a:pPr lvl="1"/>
            <a:r>
              <a:rPr lang="cs-CZ" dirty="0">
                <a:ea typeface="Calibri"/>
                <a:cs typeface="Calibri"/>
              </a:rPr>
              <a:t>CNS </a:t>
            </a:r>
            <a:r>
              <a:rPr lang="cs-CZ" dirty="0" err="1">
                <a:ea typeface="Calibri"/>
                <a:cs typeface="Calibri"/>
              </a:rPr>
              <a:t>penetration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Synthesizability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Potency</a:t>
            </a:r>
          </a:p>
          <a:p>
            <a:pPr lvl="1"/>
            <a:r>
              <a:rPr lang="cs-CZ" dirty="0">
                <a:ea typeface="Calibri"/>
                <a:cs typeface="Calibri"/>
              </a:rPr>
              <a:t>ADME </a:t>
            </a:r>
            <a:r>
              <a:rPr lang="cs-CZ" dirty="0" err="1">
                <a:ea typeface="Calibri"/>
                <a:cs typeface="Calibri"/>
              </a:rPr>
              <a:t>liabilities</a:t>
            </a:r>
          </a:p>
          <a:p>
            <a:endParaRPr lang="cs-CZ" dirty="0">
              <a:ea typeface="Calibri"/>
              <a:cs typeface="Calibri"/>
            </a:endParaRPr>
          </a:p>
          <a:p>
            <a:pPr lvl="1"/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95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kica, kresba, diagram&#10;&#10;Popis se vygeneroval automaticky.">
            <a:extLst>
              <a:ext uri="{FF2B5EF4-FFF2-40B4-BE49-F238E27FC236}">
                <a16:creationId xmlns:a16="http://schemas.microsoft.com/office/drawing/2014/main" id="{57A54C8B-4258-B47C-4BF7-5BE0A6E3F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3" y="572058"/>
            <a:ext cx="11235368" cy="2518993"/>
          </a:xfrm>
          <a:prstGeom prst="rect">
            <a:avLst/>
          </a:prstGeom>
        </p:spPr>
      </p:pic>
      <p:pic>
        <p:nvPicPr>
          <p:cNvPr id="5" name="Obrázek 4" descr="Obsah obrázku skica, kresba, diagram, bílé&#10;&#10;Popis se vygeneroval automaticky.">
            <a:extLst>
              <a:ext uri="{FF2B5EF4-FFF2-40B4-BE49-F238E27FC236}">
                <a16:creationId xmlns:a16="http://schemas.microsoft.com/office/drawing/2014/main" id="{873F94E8-981F-72F3-76C6-D45B8AE86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8" y="3539921"/>
            <a:ext cx="11868838" cy="235794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3A8AA5-3365-9B8A-EB71-F1B63A7B51F3}"/>
              </a:ext>
            </a:extLst>
          </p:cNvPr>
          <p:cNvSpPr txBox="1"/>
          <p:nvPr/>
        </p:nvSpPr>
        <p:spPr>
          <a:xfrm>
            <a:off x="4996149" y="5961961"/>
            <a:ext cx="7146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>
                <a:ea typeface="Calibri"/>
                <a:cs typeface="Calibri"/>
              </a:rPr>
              <a:t>Reversible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inhibitors</a:t>
            </a:r>
            <a:endParaRPr lang="cs-CZ" dirty="0" err="1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637561-8B35-1252-ADBA-55169953A005}"/>
              </a:ext>
            </a:extLst>
          </p:cNvPr>
          <p:cNvSpPr txBox="1"/>
          <p:nvPr/>
        </p:nvSpPr>
        <p:spPr>
          <a:xfrm>
            <a:off x="4996148" y="3097575"/>
            <a:ext cx="7146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>
                <a:ea typeface="Calibri"/>
                <a:cs typeface="Calibri"/>
              </a:rPr>
              <a:t>Irreversible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inhibitors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203932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09326-3A98-C658-E796-6DAFD1E8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The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problem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at</a:t>
            </a:r>
            <a:r>
              <a:rPr lang="cs-CZ" dirty="0">
                <a:ea typeface="Calibri Light"/>
                <a:cs typeface="Calibri Light"/>
              </a:rPr>
              <a:t> hand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B2F299-1170-868B-C525-FE951A85C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ea typeface="Calibri"/>
                <a:cs typeface="Calibri"/>
              </a:rPr>
              <a:t>Find</a:t>
            </a:r>
            <a:r>
              <a:rPr lang="cs-CZ" dirty="0">
                <a:ea typeface="Calibri"/>
                <a:cs typeface="Calibri"/>
              </a:rPr>
              <a:t> a </a:t>
            </a:r>
            <a:r>
              <a:rPr lang="cs-CZ" err="1">
                <a:ea typeface="Calibri"/>
                <a:cs typeface="Calibri"/>
              </a:rPr>
              <a:t>series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chemically</a:t>
            </a:r>
            <a:r>
              <a:rPr lang="cs-CZ" dirty="0">
                <a:ea typeface="Calibri"/>
                <a:cs typeface="Calibri"/>
              </a:rPr>
              <a:t> novel KAT </a:t>
            </a:r>
            <a:r>
              <a:rPr lang="cs-CZ" err="1">
                <a:ea typeface="Calibri"/>
                <a:cs typeface="Calibri"/>
              </a:rPr>
              <a:t>inhibitors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with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advantageous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properties</a:t>
            </a:r>
            <a:endParaRPr lang="cs-CZ" dirty="0" err="1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Must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be</a:t>
            </a:r>
            <a:r>
              <a:rPr lang="cs-CZ" dirty="0">
                <a:ea typeface="Calibri"/>
                <a:cs typeface="Calibri"/>
              </a:rPr>
              <a:t>: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Realistic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dirty="0" err="1">
                <a:ea typeface="Calibri"/>
                <a:cs typeface="Calibri"/>
              </a:rPr>
              <a:t>synthesize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 err="1">
                <a:ea typeface="Calibri"/>
                <a:cs typeface="Calibri"/>
              </a:rPr>
              <a:t>Covalent</a:t>
            </a:r>
            <a:r>
              <a:rPr lang="cs-CZ" dirty="0">
                <a:ea typeface="Calibri"/>
                <a:cs typeface="Calibri"/>
              </a:rPr>
              <a:t> (</a:t>
            </a:r>
            <a:r>
              <a:rPr lang="cs-CZ" dirty="0" err="1">
                <a:ea typeface="Calibri"/>
                <a:cs typeface="Calibri"/>
              </a:rPr>
              <a:t>technical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reason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due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dirty="0" err="1">
                <a:ea typeface="Calibri"/>
                <a:cs typeface="Calibri"/>
              </a:rPr>
              <a:t>assay</a:t>
            </a:r>
            <a:r>
              <a:rPr lang="cs-CZ" dirty="0">
                <a:ea typeface="Calibri"/>
                <a:cs typeface="Calibri"/>
              </a:rPr>
              <a:t>)</a:t>
            </a:r>
          </a:p>
          <a:p>
            <a:pPr lvl="1"/>
            <a:r>
              <a:rPr lang="cs-CZ" dirty="0">
                <a:ea typeface="Calibri"/>
                <a:cs typeface="Calibri"/>
              </a:rPr>
              <a:t>CNS </a:t>
            </a:r>
            <a:r>
              <a:rPr lang="cs-CZ" dirty="0" err="1">
                <a:ea typeface="Calibri"/>
                <a:cs typeface="Calibri"/>
              </a:rPr>
              <a:t>penetrant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Potent</a:t>
            </a:r>
          </a:p>
          <a:p>
            <a:pPr lvl="1"/>
            <a:r>
              <a:rPr lang="cs-CZ" dirty="0">
                <a:ea typeface="Calibri"/>
                <a:cs typeface="Calibri"/>
              </a:rPr>
              <a:t>Novel, </a:t>
            </a:r>
            <a:r>
              <a:rPr lang="cs-CZ" dirty="0" err="1">
                <a:ea typeface="Calibri"/>
                <a:cs typeface="Calibri"/>
              </a:rPr>
              <a:t>structurally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distinct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chemotypes</a:t>
            </a:r>
            <a:r>
              <a:rPr lang="cs-CZ" dirty="0">
                <a:ea typeface="Calibri"/>
                <a:cs typeface="Calibri"/>
              </a:rPr>
              <a:t> (IP)</a:t>
            </a:r>
          </a:p>
        </p:txBody>
      </p:sp>
    </p:spTree>
    <p:extLst>
      <p:ext uri="{BB962C8B-B14F-4D97-AF65-F5344CB8AC3E}">
        <p14:creationId xmlns:p14="http://schemas.microsoft.com/office/powerpoint/2010/main" val="406235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00CE24-F996-DA4D-678A-760C7BE7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The approach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FA8659-6205-2715-5836-4BFCB9995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Scaffold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hopping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dirty="0" err="1">
                <a:ea typeface="Calibri"/>
                <a:cs typeface="Calibri"/>
              </a:rPr>
              <a:t>create</a:t>
            </a:r>
            <a:r>
              <a:rPr lang="cs-CZ" dirty="0">
                <a:ea typeface="Calibri"/>
                <a:cs typeface="Calibri"/>
              </a:rPr>
              <a:t> novel </a:t>
            </a:r>
            <a:r>
              <a:rPr lang="cs-CZ" dirty="0" err="1">
                <a:ea typeface="Calibri"/>
                <a:cs typeface="Calibri"/>
              </a:rPr>
              <a:t>chemotypes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Manual</a:t>
            </a:r>
            <a:r>
              <a:rPr lang="cs-CZ" dirty="0">
                <a:ea typeface="Calibri"/>
                <a:cs typeface="Calibri"/>
              </a:rPr>
              <a:t>!</a:t>
            </a:r>
          </a:p>
          <a:p>
            <a:r>
              <a:rPr lang="cs-CZ" dirty="0" err="1">
                <a:ea typeface="Calibri"/>
                <a:cs typeface="Calibri"/>
              </a:rPr>
              <a:t>Pharmacophore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analysis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known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binders</a:t>
            </a:r>
            <a:r>
              <a:rPr lang="cs-CZ" dirty="0">
                <a:ea typeface="Calibri"/>
                <a:cs typeface="Calibri"/>
              </a:rPr>
              <a:t> and </a:t>
            </a:r>
            <a:r>
              <a:rPr lang="cs-CZ" dirty="0" err="1">
                <a:ea typeface="Calibri"/>
                <a:cs typeface="Calibri"/>
              </a:rPr>
              <a:t>their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Xray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structures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Manual</a:t>
            </a:r>
            <a:r>
              <a:rPr lang="cs-CZ" dirty="0">
                <a:ea typeface="Calibri"/>
                <a:cs typeface="Calibri"/>
              </a:rPr>
              <a:t>!</a:t>
            </a:r>
          </a:p>
          <a:p>
            <a:r>
              <a:rPr lang="cs-CZ" dirty="0" err="1">
                <a:ea typeface="Calibri"/>
                <a:cs typeface="Calibri"/>
              </a:rPr>
              <a:t>Molecular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docking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dirty="0" err="1">
                <a:ea typeface="Calibri"/>
                <a:cs typeface="Calibri"/>
              </a:rPr>
              <a:t>validate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binding</a:t>
            </a:r>
          </a:p>
          <a:p>
            <a:r>
              <a:rPr lang="cs-CZ" dirty="0" err="1">
                <a:ea typeface="Calibri"/>
                <a:cs typeface="Calibri"/>
              </a:rPr>
              <a:t>Synthesizability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assessment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Manual</a:t>
            </a:r>
            <a:r>
              <a:rPr lang="cs-CZ" dirty="0">
                <a:ea typeface="Calibri"/>
                <a:cs typeface="Calibri"/>
              </a:rPr>
              <a:t>!</a:t>
            </a:r>
          </a:p>
          <a:p>
            <a:r>
              <a:rPr lang="cs-CZ" dirty="0">
                <a:ea typeface="Calibri"/>
                <a:cs typeface="Calibri"/>
              </a:rPr>
              <a:t>Re-</a:t>
            </a:r>
            <a:r>
              <a:rPr lang="cs-CZ" dirty="0" err="1">
                <a:ea typeface="Calibri"/>
                <a:cs typeface="Calibri"/>
              </a:rPr>
              <a:t>iterate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until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successful</a:t>
            </a:r>
          </a:p>
        </p:txBody>
      </p:sp>
    </p:spTree>
    <p:extLst>
      <p:ext uri="{BB962C8B-B14F-4D97-AF65-F5344CB8AC3E}">
        <p14:creationId xmlns:p14="http://schemas.microsoft.com/office/powerpoint/2010/main" val="191016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5DF36-3A79-10A5-26E3-59ECF31B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Molecular</a:t>
            </a:r>
            <a:r>
              <a:rPr lang="cs-CZ" dirty="0">
                <a:ea typeface="Calibri Light"/>
                <a:cs typeface="Calibri Light"/>
              </a:rPr>
              <a:t> design </a:t>
            </a:r>
            <a:r>
              <a:rPr lang="cs-CZ" dirty="0" err="1">
                <a:ea typeface="Calibri Light"/>
                <a:cs typeface="Calibri Light"/>
              </a:rPr>
              <a:t>logic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86A88B-E0FF-0F0C-2D9B-923A9570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Pfizer PF-004859949 </a:t>
            </a:r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most </a:t>
            </a:r>
            <a:r>
              <a:rPr lang="cs-CZ" dirty="0" err="1">
                <a:ea typeface="Calibri"/>
                <a:cs typeface="Calibri"/>
              </a:rPr>
              <a:t>potent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compound</a:t>
            </a:r>
            <a:r>
              <a:rPr lang="cs-CZ" dirty="0">
                <a:ea typeface="Calibri"/>
                <a:cs typeface="Calibri"/>
              </a:rPr>
              <a:t> but </a:t>
            </a:r>
            <a:r>
              <a:rPr lang="cs-CZ" dirty="0" err="1">
                <a:ea typeface="Calibri"/>
                <a:cs typeface="Calibri"/>
              </a:rPr>
              <a:t>hydroxamate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problem</a:t>
            </a:r>
          </a:p>
          <a:p>
            <a:r>
              <a:rPr lang="cs-CZ" dirty="0">
                <a:ea typeface="Calibri"/>
                <a:cs typeface="Calibri"/>
              </a:rPr>
              <a:t>Amine </a:t>
            </a:r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covalent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attachment</a:t>
            </a:r>
            <a:r>
              <a:rPr lang="cs-CZ" dirty="0">
                <a:ea typeface="Calibri"/>
                <a:cs typeface="Calibri"/>
              </a:rPr>
              <a:t> point to pyridoxal </a:t>
            </a:r>
            <a:r>
              <a:rPr lang="cs-CZ" dirty="0" err="1">
                <a:ea typeface="Calibri"/>
                <a:cs typeface="Calibri"/>
              </a:rPr>
              <a:t>cofactor</a:t>
            </a:r>
          </a:p>
          <a:p>
            <a:pPr lvl="1"/>
            <a:r>
              <a:rPr lang="cs-CZ" err="1">
                <a:ea typeface="Calibri"/>
                <a:cs typeface="Calibri"/>
              </a:rPr>
              <a:t>Must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be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nucleophilic</a:t>
            </a:r>
            <a:r>
              <a:rPr lang="cs-CZ" dirty="0">
                <a:ea typeface="Calibri"/>
                <a:cs typeface="Calibri"/>
              </a:rPr>
              <a:t>/</a:t>
            </a:r>
            <a:r>
              <a:rPr lang="cs-CZ" err="1">
                <a:ea typeface="Calibri"/>
                <a:cs typeface="Calibri"/>
              </a:rPr>
              <a:t>able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err="1">
                <a:ea typeface="Calibri"/>
                <a:cs typeface="Calibri"/>
              </a:rPr>
              <a:t>form</a:t>
            </a:r>
            <a:r>
              <a:rPr lang="cs-CZ" dirty="0">
                <a:ea typeface="Calibri"/>
                <a:cs typeface="Calibri"/>
              </a:rPr>
              <a:t> imine</a:t>
            </a:r>
          </a:p>
          <a:p>
            <a:r>
              <a:rPr lang="cs-CZ" dirty="0">
                <a:ea typeface="Calibri"/>
                <a:cs typeface="Calibri"/>
              </a:rPr>
              <a:t>Hydrogen </a:t>
            </a:r>
            <a:r>
              <a:rPr lang="cs-CZ" dirty="0" err="1">
                <a:ea typeface="Calibri"/>
                <a:cs typeface="Calibri"/>
              </a:rPr>
              <a:t>bonding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pattern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around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sidechain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kynurenine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major </a:t>
            </a:r>
            <a:r>
              <a:rPr lang="cs-CZ" dirty="0" err="1">
                <a:ea typeface="Calibri"/>
                <a:cs typeface="Calibri"/>
              </a:rPr>
              <a:t>recognition</a:t>
            </a:r>
            <a:r>
              <a:rPr lang="cs-CZ" dirty="0">
                <a:ea typeface="Calibri"/>
                <a:cs typeface="Calibri"/>
              </a:rPr>
              <a:t> point</a:t>
            </a:r>
          </a:p>
          <a:p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85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39E47-2DBB-83BD-1CDC-00636A58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Molecular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recognition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of</a:t>
            </a:r>
            <a:r>
              <a:rPr lang="cs-CZ" dirty="0">
                <a:ea typeface="Calibri Light"/>
                <a:cs typeface="Calibri Light"/>
              </a:rPr>
              <a:t> PF004859949</a:t>
            </a:r>
            <a:r>
              <a:rPr lang="cs-CZ" sz="2800" dirty="0">
                <a:ea typeface="+mj-lt"/>
                <a:cs typeface="+mj-lt"/>
              </a:rPr>
              <a:t> </a:t>
            </a:r>
            <a:endParaRPr lang="cs-CZ" dirty="0"/>
          </a:p>
        </p:txBody>
      </p:sp>
      <p:pic>
        <p:nvPicPr>
          <p:cNvPr id="4" name="Zástupný obsah 3" descr="Obsah obrázku skica, diagram, kresba, kruh&#10;&#10;Popis se vygeneroval automaticky.">
            <a:extLst>
              <a:ext uri="{FF2B5EF4-FFF2-40B4-BE49-F238E27FC236}">
                <a16:creationId xmlns:a16="http://schemas.microsoft.com/office/drawing/2014/main" id="{76C2CE85-9D07-FFCE-E026-77209024A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477" y="1813585"/>
            <a:ext cx="5787986" cy="4338694"/>
          </a:xfrm>
        </p:spPr>
      </p:pic>
    </p:spTree>
    <p:extLst>
      <p:ext uri="{BB962C8B-B14F-4D97-AF65-F5344CB8AC3E}">
        <p14:creationId xmlns:p14="http://schemas.microsoft.com/office/powerpoint/2010/main" val="15885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59A5C3-B234-2320-2235-A0F3BF79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Initial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ideas</a:t>
            </a:r>
            <a:r>
              <a:rPr lang="cs-CZ" dirty="0">
                <a:ea typeface="Calibri Light"/>
                <a:cs typeface="Calibri Light"/>
              </a:rPr>
              <a:t>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F87AE8-9429-760F-5E90-9A592C8DF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Heterocyclic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isostere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PF</a:t>
            </a:r>
          </a:p>
        </p:txBody>
      </p:sp>
      <p:pic>
        <p:nvPicPr>
          <p:cNvPr id="4" name="Obrázek 3" descr="Obsah obrázku diagram, skica, kresba, design&#10;&#10;Popis se vygeneroval automaticky.">
            <a:extLst>
              <a:ext uri="{FF2B5EF4-FFF2-40B4-BE49-F238E27FC236}">
                <a16:creationId xmlns:a16="http://schemas.microsoft.com/office/drawing/2014/main" id="{28131FF3-639F-FB32-444A-9962F3103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71" y="2388049"/>
            <a:ext cx="6461392" cy="3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7F8F9-2DBB-AD3A-AF4C-3F73B501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Initial</a:t>
            </a:r>
            <a:r>
              <a:rPr lang="cs-CZ" dirty="0">
                <a:ea typeface="Calibri Light"/>
                <a:cs typeface="Calibri Light"/>
              </a:rPr>
              <a:t> idea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143FDD-13EA-75C5-5D20-990D844D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Flawed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for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several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reasons</a:t>
            </a:r>
            <a:r>
              <a:rPr lang="cs-CZ" dirty="0">
                <a:ea typeface="Calibri"/>
                <a:cs typeface="Calibri"/>
              </a:rPr>
              <a:t>:</a:t>
            </a:r>
          </a:p>
          <a:p>
            <a:pPr lvl="1"/>
            <a:r>
              <a:rPr lang="cs-CZ" dirty="0">
                <a:ea typeface="Calibri"/>
                <a:cs typeface="Calibri"/>
              </a:rPr>
              <a:t>F </a:t>
            </a:r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very </a:t>
            </a:r>
            <a:r>
              <a:rPr lang="cs-CZ" dirty="0" err="1">
                <a:ea typeface="Calibri"/>
                <a:cs typeface="Calibri"/>
              </a:rPr>
              <a:t>weak</a:t>
            </a:r>
            <a:r>
              <a:rPr lang="cs-CZ" dirty="0">
                <a:ea typeface="Calibri"/>
                <a:cs typeface="Calibri"/>
              </a:rPr>
              <a:t> HBA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Hybridization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furan </a:t>
            </a:r>
            <a:r>
              <a:rPr lang="cs-CZ" dirty="0" err="1">
                <a:ea typeface="Calibri"/>
                <a:cs typeface="Calibri"/>
              </a:rPr>
              <a:t>removes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one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lone</a:t>
            </a:r>
            <a:r>
              <a:rPr lang="cs-CZ" dirty="0">
                <a:ea typeface="Calibri"/>
                <a:cs typeface="Calibri"/>
              </a:rPr>
              <a:t> pair!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Synthetically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challenging</a:t>
            </a:r>
          </a:p>
        </p:txBody>
      </p:sp>
    </p:spTree>
    <p:extLst>
      <p:ext uri="{BB962C8B-B14F-4D97-AF65-F5344CB8AC3E}">
        <p14:creationId xmlns:p14="http://schemas.microsoft.com/office/powerpoint/2010/main" val="131796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9DEBD-FF79-13CE-6DA1-8347BC2A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7CBF94BA-383A-0C2D-7D8C-ED423E79D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574" y="2486637"/>
            <a:ext cx="4489622" cy="435133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ED7AB20-9F57-6CD0-19EC-44C59BBC20CC}"/>
              </a:ext>
            </a:extLst>
          </p:cNvPr>
          <p:cNvSpPr txBox="1"/>
          <p:nvPr/>
        </p:nvSpPr>
        <p:spPr>
          <a:xfrm>
            <a:off x="6444867" y="1876540"/>
            <a:ext cx="47739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molecule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was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never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reached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despite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several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attempts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210992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169AB2-7FD9-457A-BEB7-32AC3E98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Overview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9D9CD5-CC99-6662-26D5-67ACDAB55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Introduction</a:t>
            </a:r>
            <a:r>
              <a:rPr lang="cs-CZ" dirty="0">
                <a:ea typeface="Calibri"/>
                <a:cs typeface="Calibri"/>
              </a:rPr>
              <a:t>: </a:t>
            </a:r>
            <a:r>
              <a:rPr lang="cs-CZ" dirty="0" err="1">
                <a:ea typeface="Calibri"/>
                <a:cs typeface="Calibri"/>
              </a:rPr>
              <a:t>Kynurenine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Aminotransferase</a:t>
            </a:r>
            <a:endParaRPr lang="cs-CZ" dirty="0" err="1"/>
          </a:p>
          <a:p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problem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at</a:t>
            </a:r>
            <a:r>
              <a:rPr lang="cs-CZ" dirty="0">
                <a:ea typeface="Calibri"/>
                <a:cs typeface="Calibri"/>
              </a:rPr>
              <a:t> hand</a:t>
            </a:r>
          </a:p>
          <a:p>
            <a:r>
              <a:rPr lang="cs-CZ" dirty="0" err="1">
                <a:ea typeface="Calibri"/>
                <a:cs typeface="Calibri"/>
              </a:rPr>
              <a:t>Molecular</a:t>
            </a:r>
            <a:r>
              <a:rPr lang="cs-CZ" dirty="0">
                <a:ea typeface="Calibri"/>
                <a:cs typeface="Calibri"/>
              </a:rPr>
              <a:t> Design </a:t>
            </a:r>
            <a:r>
              <a:rPr lang="cs-CZ" dirty="0" err="1">
                <a:ea typeface="Calibri"/>
                <a:cs typeface="Calibri"/>
              </a:rPr>
              <a:t>Logic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Structure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based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validation</a:t>
            </a:r>
            <a:r>
              <a:rPr lang="cs-CZ" dirty="0">
                <a:ea typeface="Calibri"/>
                <a:cs typeface="Calibri"/>
              </a:rPr>
              <a:t>: </a:t>
            </a:r>
            <a:r>
              <a:rPr lang="cs-CZ" dirty="0" err="1">
                <a:ea typeface="Calibri"/>
                <a:cs typeface="Calibri"/>
              </a:rPr>
              <a:t>Pharmacophores</a:t>
            </a:r>
            <a:r>
              <a:rPr lang="cs-CZ" dirty="0">
                <a:ea typeface="Calibri"/>
                <a:cs typeface="Calibri"/>
              </a:rPr>
              <a:t> and </a:t>
            </a:r>
            <a:r>
              <a:rPr lang="cs-CZ" dirty="0" err="1">
                <a:ea typeface="Calibri"/>
                <a:cs typeface="Calibri"/>
              </a:rPr>
              <a:t>Docking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Biological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validation</a:t>
            </a:r>
            <a:r>
              <a:rPr lang="cs-CZ" dirty="0">
                <a:ea typeface="Calibri"/>
                <a:cs typeface="Calibri"/>
              </a:rPr>
              <a:t>: a </a:t>
            </a:r>
            <a:r>
              <a:rPr lang="cs-CZ" dirty="0" err="1">
                <a:ea typeface="Calibri"/>
                <a:cs typeface="Calibri"/>
              </a:rPr>
              <a:t>minefield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Wrapping</a:t>
            </a:r>
            <a:r>
              <a:rPr lang="cs-CZ" dirty="0">
                <a:ea typeface="Calibri"/>
                <a:cs typeface="Calibri"/>
              </a:rPr>
              <a:t> up </a:t>
            </a:r>
            <a:r>
              <a:rPr lang="cs-CZ" dirty="0" err="1">
                <a:ea typeface="Calibri"/>
                <a:cs typeface="Calibri"/>
              </a:rPr>
              <a:t>loose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threads</a:t>
            </a:r>
          </a:p>
          <a:p>
            <a:r>
              <a:rPr lang="cs-CZ" dirty="0" err="1">
                <a:ea typeface="Calibri"/>
                <a:cs typeface="Calibri"/>
              </a:rPr>
              <a:t>Conclusion</a:t>
            </a:r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027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0930B-8B1B-52DC-F635-402CBDA3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New idea: "</a:t>
            </a:r>
            <a:r>
              <a:rPr lang="cs-CZ" dirty="0" err="1">
                <a:ea typeface="Calibri Light"/>
                <a:cs typeface="Calibri Light"/>
              </a:rPr>
              <a:t>Bulk</a:t>
            </a:r>
            <a:r>
              <a:rPr lang="cs-CZ" dirty="0">
                <a:ea typeface="Calibri Light"/>
                <a:cs typeface="Calibri Light"/>
              </a:rPr>
              <a:t>" </a:t>
            </a:r>
            <a:r>
              <a:rPr lang="cs-CZ" dirty="0" err="1">
                <a:ea typeface="Calibri Light"/>
                <a:cs typeface="Calibri Light"/>
              </a:rPr>
              <a:t>virtual</a:t>
            </a:r>
            <a:r>
              <a:rPr lang="cs-CZ" dirty="0">
                <a:ea typeface="Calibri Light"/>
                <a:cs typeface="Calibri Light"/>
              </a:rPr>
              <a:t> screening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6B42B-882C-AB57-5ECA-904BC357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ea typeface="Calibri"/>
                <a:cs typeface="Calibri"/>
              </a:rPr>
              <a:t>Filter</a:t>
            </a:r>
            <a:r>
              <a:rPr lang="cs-CZ">
                <a:ea typeface="Calibri"/>
                <a:cs typeface="Calibri"/>
              </a:rPr>
              <a:t> ZINC commercially available compounds </a:t>
            </a:r>
            <a:r>
              <a:rPr lang="cs-CZ" err="1">
                <a:ea typeface="Calibri"/>
                <a:cs typeface="Calibri"/>
              </a:rPr>
              <a:t>using</a:t>
            </a:r>
            <a:r>
              <a:rPr lang="cs-CZ">
                <a:ea typeface="Calibri"/>
                <a:cs typeface="Calibri"/>
              </a:rPr>
              <a:t> a "pharmacophore" (see previous slide)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Pharmit</a:t>
            </a:r>
          </a:p>
          <a:p>
            <a:r>
              <a:rPr lang="cs-CZ" dirty="0">
                <a:ea typeface="Calibri"/>
                <a:cs typeface="Calibri"/>
              </a:rPr>
              <a:t>3300 </a:t>
            </a:r>
            <a:r>
              <a:rPr lang="cs-CZ" dirty="0" err="1">
                <a:ea typeface="Calibri"/>
                <a:cs typeface="Calibri"/>
              </a:rPr>
              <a:t>molecules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remain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>
                <a:ea typeface="Calibri"/>
                <a:cs typeface="Calibri"/>
              </a:rPr>
              <a:t>RMSD </a:t>
            </a:r>
            <a:r>
              <a:rPr lang="cs-CZ" dirty="0" err="1">
                <a:ea typeface="Calibri"/>
                <a:cs typeface="Calibri"/>
              </a:rPr>
              <a:t>cutoff</a:t>
            </a:r>
            <a:r>
              <a:rPr lang="cs-CZ" dirty="0">
                <a:ea typeface="Calibri"/>
                <a:cs typeface="Calibri"/>
              </a:rPr>
              <a:t> 662 </a:t>
            </a:r>
            <a:r>
              <a:rPr lang="cs-CZ" dirty="0" err="1">
                <a:ea typeface="Calibri"/>
                <a:cs typeface="Calibri"/>
              </a:rPr>
              <a:t>remain</a:t>
            </a:r>
            <a:r>
              <a:rPr lang="cs-CZ" dirty="0">
                <a:ea typeface="Calibri"/>
                <a:cs typeface="Calibri"/>
              </a:rPr>
              <a:t> (234 BM </a:t>
            </a:r>
            <a:r>
              <a:rPr lang="cs-CZ" dirty="0" err="1">
                <a:ea typeface="Calibri"/>
                <a:cs typeface="Calibri"/>
              </a:rPr>
              <a:t>scaffolds</a:t>
            </a:r>
            <a:r>
              <a:rPr lang="cs-CZ" dirty="0">
                <a:ea typeface="Calibri"/>
                <a:cs typeface="Calibri"/>
              </a:rPr>
              <a:t>)</a:t>
            </a:r>
          </a:p>
          <a:p>
            <a:pPr lvl="1"/>
            <a:r>
              <a:rPr lang="cs-CZ" dirty="0">
                <a:ea typeface="Calibri"/>
                <a:cs typeface="Calibri"/>
              </a:rPr>
              <a:t>I </a:t>
            </a:r>
            <a:r>
              <a:rPr lang="cs-CZ" dirty="0" err="1">
                <a:ea typeface="Calibri"/>
                <a:cs typeface="Calibri"/>
              </a:rPr>
              <a:t>would</a:t>
            </a:r>
            <a:r>
              <a:rPr lang="cs-CZ" dirty="0">
                <a:ea typeface="Calibri"/>
                <a:cs typeface="Calibri"/>
              </a:rPr>
              <a:t> not </a:t>
            </a:r>
            <a:r>
              <a:rPr lang="cs-CZ" dirty="0" err="1">
                <a:ea typeface="Calibri"/>
                <a:cs typeface="Calibri"/>
              </a:rPr>
              <a:t>apply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filter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today</a:t>
            </a:r>
          </a:p>
          <a:p>
            <a:r>
              <a:rPr lang="cs-CZ" dirty="0" err="1">
                <a:ea typeface="Calibri"/>
                <a:cs typeface="Calibri"/>
              </a:rPr>
              <a:t>Scoring</a:t>
            </a:r>
            <a:r>
              <a:rPr lang="cs-CZ" dirty="0">
                <a:ea typeface="Calibri"/>
                <a:cs typeface="Calibri"/>
              </a:rPr>
              <a:t> by </a:t>
            </a:r>
            <a:r>
              <a:rPr lang="cs-CZ" dirty="0" err="1">
                <a:ea typeface="Calibri"/>
                <a:cs typeface="Calibri"/>
              </a:rPr>
              <a:t>docking</a:t>
            </a:r>
            <a:r>
              <a:rPr lang="cs-CZ" dirty="0">
                <a:ea typeface="Calibri"/>
                <a:cs typeface="Calibri"/>
              </a:rPr>
              <a:t> (</a:t>
            </a:r>
            <a:r>
              <a:rPr lang="cs-CZ" dirty="0" err="1">
                <a:ea typeface="Calibri"/>
                <a:cs typeface="Calibri"/>
              </a:rPr>
              <a:t>see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later</a:t>
            </a:r>
            <a:r>
              <a:rPr lang="cs-CZ" dirty="0">
                <a:ea typeface="Calibri"/>
                <a:cs typeface="Calibri"/>
              </a:rPr>
              <a:t>)</a:t>
            </a:r>
          </a:p>
          <a:p>
            <a:r>
              <a:rPr lang="cs-CZ" dirty="0" err="1">
                <a:ea typeface="Calibri"/>
                <a:cs typeface="Calibri"/>
              </a:rPr>
              <a:t>Compounds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were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never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purchased</a:t>
            </a:r>
            <a:r>
              <a:rPr lang="cs-CZ" dirty="0">
                <a:ea typeface="Calibri"/>
                <a:cs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517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E21A1-D26F-15FC-A24F-608007B2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kresba, skica, vzor&#10;&#10;Popis se vygeneroval automaticky.">
            <a:extLst>
              <a:ext uri="{FF2B5EF4-FFF2-40B4-BE49-F238E27FC236}">
                <a16:creationId xmlns:a16="http://schemas.microsoft.com/office/drawing/2014/main" id="{C40E4296-2AE9-78DE-A692-C61239A0B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073" y="200637"/>
            <a:ext cx="7326480" cy="6527169"/>
          </a:xfrm>
        </p:spPr>
      </p:pic>
    </p:spTree>
    <p:extLst>
      <p:ext uri="{BB962C8B-B14F-4D97-AF65-F5344CB8AC3E}">
        <p14:creationId xmlns:p14="http://schemas.microsoft.com/office/powerpoint/2010/main" val="102857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C8D4E-AF73-6138-6BBE-A27B91EA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A </a:t>
            </a:r>
            <a:r>
              <a:rPr lang="cs-CZ" dirty="0" err="1">
                <a:ea typeface="Calibri Light"/>
                <a:cs typeface="Calibri Light"/>
              </a:rPr>
              <a:t>new</a:t>
            </a:r>
            <a:r>
              <a:rPr lang="cs-CZ" dirty="0">
                <a:ea typeface="Calibri Light"/>
                <a:cs typeface="Calibri Light"/>
              </a:rPr>
              <a:t> design </a:t>
            </a:r>
            <a:r>
              <a:rPr lang="cs-CZ" dirty="0" err="1">
                <a:ea typeface="Calibri Light"/>
                <a:cs typeface="Calibri Light"/>
              </a:rPr>
              <a:t>iteration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39C40A-CBD0-3EAD-DA2A-93C263DD6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Compounds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need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dirty="0" err="1">
                <a:ea typeface="Calibri"/>
                <a:cs typeface="Calibri"/>
              </a:rPr>
              <a:t>be</a:t>
            </a:r>
            <a:r>
              <a:rPr lang="cs-CZ" dirty="0">
                <a:ea typeface="Calibri"/>
                <a:cs typeface="Calibri"/>
              </a:rPr>
              <a:t> much </a:t>
            </a:r>
            <a:r>
              <a:rPr lang="cs-CZ" dirty="0" err="1">
                <a:ea typeface="Calibri"/>
                <a:cs typeface="Calibri"/>
              </a:rPr>
              <a:t>easier</a:t>
            </a:r>
            <a:r>
              <a:rPr lang="cs-CZ" dirty="0">
                <a:ea typeface="Calibri"/>
                <a:cs typeface="Calibri"/>
              </a:rPr>
              <a:t> to make</a:t>
            </a:r>
          </a:p>
          <a:p>
            <a:r>
              <a:rPr lang="cs-CZ" dirty="0">
                <a:ea typeface="Calibri"/>
                <a:cs typeface="Calibri"/>
              </a:rPr>
              <a:t>MM </a:t>
            </a:r>
            <a:r>
              <a:rPr lang="cs-CZ" dirty="0" err="1">
                <a:ea typeface="Calibri"/>
                <a:cs typeface="Calibri"/>
              </a:rPr>
              <a:t>used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Cathinone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chemistry</a:t>
            </a:r>
            <a:r>
              <a:rPr lang="cs-CZ" dirty="0">
                <a:ea typeface="Calibri"/>
                <a:cs typeface="Calibri"/>
              </a:rPr>
              <a:t>!</a:t>
            </a:r>
          </a:p>
        </p:txBody>
      </p:sp>
      <p:pic>
        <p:nvPicPr>
          <p:cNvPr id="4" name="Obrázek 3" descr="Obsah obrázku skica, diagram, kresba, design&#10;&#10;Popis se vygeneroval automaticky.">
            <a:extLst>
              <a:ext uri="{FF2B5EF4-FFF2-40B4-BE49-F238E27FC236}">
                <a16:creationId xmlns:a16="http://schemas.microsoft.com/office/drawing/2014/main" id="{7A0DC4BD-53C3-A6B9-1F8A-151ABF26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906" y="2979847"/>
            <a:ext cx="4882308" cy="3487270"/>
          </a:xfrm>
          <a:prstGeom prst="rect">
            <a:avLst/>
          </a:prstGeom>
        </p:spPr>
      </p:pic>
      <p:pic>
        <p:nvPicPr>
          <p:cNvPr id="5" name="Obrázek 4" descr="Obsah obrázku text, snímek obrazovky, Písmo, dokument&#10;&#10;Popis se vygeneroval automaticky.">
            <a:extLst>
              <a:ext uri="{FF2B5EF4-FFF2-40B4-BE49-F238E27FC236}">
                <a16:creationId xmlns:a16="http://schemas.microsoft.com/office/drawing/2014/main" id="{8A146684-0FD4-9A7F-5AA7-E84EE041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79" y="3844652"/>
            <a:ext cx="4882308" cy="27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25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71668-4114-956E-13AA-BD776E0D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Cathinones</a:t>
            </a:r>
            <a:r>
              <a:rPr lang="cs-CZ" dirty="0">
                <a:ea typeface="Calibri Light"/>
                <a:cs typeface="Calibri Light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B41E81-9025-A731-B2E3-DE7C93D9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Drugs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abuse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forensic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interest</a:t>
            </a:r>
          </a:p>
          <a:p>
            <a:r>
              <a:rPr lang="cs-CZ" dirty="0">
                <a:ea typeface="Calibri"/>
                <a:cs typeface="Calibri"/>
              </a:rPr>
              <a:t>BAFA </a:t>
            </a:r>
            <a:r>
              <a:rPr lang="cs-CZ" dirty="0" err="1">
                <a:ea typeface="Calibri"/>
                <a:cs typeface="Calibri"/>
              </a:rPr>
              <a:t>group</a:t>
            </a:r>
            <a:r>
              <a:rPr lang="cs-CZ" dirty="0">
                <a:ea typeface="Calibri"/>
                <a:cs typeface="Calibri"/>
              </a:rPr>
              <a:t> has a lot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knowhow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with</a:t>
            </a:r>
            <a:r>
              <a:rPr lang="cs-CZ" dirty="0">
                <a:ea typeface="Calibri"/>
                <a:cs typeface="Calibri"/>
              </a:rPr>
              <a:t> these </a:t>
            </a:r>
            <a:r>
              <a:rPr lang="cs-CZ" dirty="0" err="1">
                <a:ea typeface="Calibri"/>
                <a:cs typeface="Calibri"/>
              </a:rPr>
              <a:t>molecules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because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they</a:t>
            </a:r>
            <a:r>
              <a:rPr lang="cs-CZ" dirty="0">
                <a:ea typeface="Calibri"/>
                <a:cs typeface="Calibri"/>
              </a:rPr>
              <a:t> are sold as MDMA type </a:t>
            </a:r>
            <a:r>
              <a:rPr lang="cs-CZ" dirty="0" err="1">
                <a:ea typeface="Calibri"/>
                <a:cs typeface="Calibri"/>
              </a:rPr>
              <a:t>drugs</a:t>
            </a:r>
          </a:p>
        </p:txBody>
      </p:sp>
      <p:pic>
        <p:nvPicPr>
          <p:cNvPr id="4" name="Obrázek 3" descr="Synthetic cathinones drug profile | www.emcdda.europa.eu">
            <a:extLst>
              <a:ext uri="{FF2B5EF4-FFF2-40B4-BE49-F238E27FC236}">
                <a16:creationId xmlns:a16="http://schemas.microsoft.com/office/drawing/2014/main" id="{06827391-51D7-ABB5-24C1-8A7EBABD9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92" y="4115668"/>
            <a:ext cx="2743200" cy="1674664"/>
          </a:xfrm>
          <a:prstGeom prst="rect">
            <a:avLst/>
          </a:prstGeom>
        </p:spPr>
      </p:pic>
      <p:pic>
        <p:nvPicPr>
          <p:cNvPr id="5" name="Obrázek 4" descr="Khat: History, Chemistry and Moral Panic | Nature's Poisons">
            <a:extLst>
              <a:ext uri="{FF2B5EF4-FFF2-40B4-BE49-F238E27FC236}">
                <a16:creationId xmlns:a16="http://schemas.microsoft.com/office/drawing/2014/main" id="{E2AAB4D9-A867-5BD6-73F6-A5B45E78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966" y="3664884"/>
            <a:ext cx="2743199" cy="27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1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33223-54AA-ABD3-1E53-3B0D7A47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Ring-</a:t>
            </a:r>
            <a:r>
              <a:rPr lang="cs-CZ" dirty="0" err="1">
                <a:ea typeface="Calibri Light"/>
                <a:cs typeface="Calibri Light"/>
              </a:rPr>
              <a:t>opened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cathinones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D4DE10-FE2F-E687-C932-9A5F28F83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Even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closer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dirty="0" err="1">
                <a:ea typeface="Calibri"/>
                <a:cs typeface="Calibri"/>
              </a:rPr>
              <a:t>cathinones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would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be</a:t>
            </a:r>
            <a:r>
              <a:rPr lang="cs-CZ" dirty="0">
                <a:ea typeface="Calibri"/>
                <a:cs typeface="Calibri"/>
              </a:rPr>
              <a:t> ring </a:t>
            </a:r>
            <a:r>
              <a:rPr lang="cs-CZ" dirty="0" err="1">
                <a:ea typeface="Calibri"/>
                <a:cs typeface="Calibri"/>
              </a:rPr>
              <a:t>opened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derivates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Enthalpic</a:t>
            </a:r>
            <a:r>
              <a:rPr lang="cs-CZ" dirty="0">
                <a:ea typeface="Calibri"/>
                <a:cs typeface="Calibri"/>
              </a:rPr>
              <a:t> bonus </a:t>
            </a:r>
            <a:r>
              <a:rPr lang="cs-CZ" dirty="0" err="1">
                <a:ea typeface="Calibri"/>
                <a:cs typeface="Calibri"/>
              </a:rPr>
              <a:t>due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dirty="0" err="1">
                <a:ea typeface="Calibri"/>
                <a:cs typeface="Calibri"/>
              </a:rPr>
              <a:t>better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alignment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amine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Entropic</a:t>
            </a:r>
            <a:r>
              <a:rPr lang="cs-CZ" dirty="0">
                <a:ea typeface="Calibri"/>
                <a:cs typeface="Calibri"/>
              </a:rPr>
              <a:t> penalty </a:t>
            </a:r>
            <a:r>
              <a:rPr lang="cs-CZ" dirty="0" err="1">
                <a:ea typeface="Calibri"/>
                <a:cs typeface="Calibri"/>
              </a:rPr>
              <a:t>because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extra </a:t>
            </a:r>
            <a:r>
              <a:rPr lang="cs-CZ" dirty="0" err="1">
                <a:ea typeface="Calibri"/>
                <a:cs typeface="Calibri"/>
              </a:rPr>
              <a:t>degrees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freedom</a:t>
            </a:r>
          </a:p>
          <a:p>
            <a:r>
              <a:rPr lang="cs-CZ" dirty="0">
                <a:ea typeface="Calibri"/>
                <a:cs typeface="Calibri"/>
              </a:rPr>
              <a:t>Major </a:t>
            </a:r>
            <a:r>
              <a:rPr lang="cs-CZ" dirty="0" err="1">
                <a:ea typeface="Calibri"/>
                <a:cs typeface="Calibri"/>
              </a:rPr>
              <a:t>synthetic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simplification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allowing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large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scale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synthesis</a:t>
            </a:r>
          </a:p>
        </p:txBody>
      </p:sp>
      <p:pic>
        <p:nvPicPr>
          <p:cNvPr id="4" name="Obrázek 3" descr="Obsah obrázku diagram, skica, kresba, řada/pruh&#10;&#10;Popis se vygeneroval automaticky.">
            <a:extLst>
              <a:ext uri="{FF2B5EF4-FFF2-40B4-BE49-F238E27FC236}">
                <a16:creationId xmlns:a16="http://schemas.microsoft.com/office/drawing/2014/main" id="{16FAD96B-BA30-B374-2A8A-8C0CDE63D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40" y="3691559"/>
            <a:ext cx="8086380" cy="30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9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44D5E-2E0F-949F-86FA-2B41F1CD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Building</a:t>
            </a:r>
            <a:r>
              <a:rPr lang="cs-CZ" dirty="0">
                <a:ea typeface="Calibri Light"/>
                <a:cs typeface="Calibri Light"/>
              </a:rPr>
              <a:t> a </a:t>
            </a:r>
            <a:r>
              <a:rPr lang="cs-CZ" dirty="0" err="1">
                <a:ea typeface="Calibri Light"/>
                <a:cs typeface="Calibri Light"/>
              </a:rPr>
              <a:t>pharmacophore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55609-6CC9-66CF-D0EC-A6EDCC40B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At </a:t>
            </a:r>
            <a:r>
              <a:rPr lang="cs-CZ" dirty="0" err="1">
                <a:ea typeface="Calibri"/>
                <a:cs typeface="Calibri"/>
              </a:rPr>
              <a:t>that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time</a:t>
            </a:r>
            <a:r>
              <a:rPr lang="cs-CZ" dirty="0">
                <a:ea typeface="Calibri"/>
                <a:cs typeface="Calibri"/>
              </a:rPr>
              <a:t>, </a:t>
            </a:r>
            <a:r>
              <a:rPr lang="cs-CZ" dirty="0" err="1">
                <a:ea typeface="Calibri"/>
                <a:cs typeface="Calibri"/>
              </a:rPr>
              <a:t>there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were</a:t>
            </a:r>
            <a:r>
              <a:rPr lang="cs-CZ" dirty="0">
                <a:ea typeface="Calibri"/>
                <a:cs typeface="Calibri"/>
              </a:rPr>
              <a:t> 7 </a:t>
            </a:r>
            <a:r>
              <a:rPr lang="cs-CZ" dirty="0" err="1">
                <a:ea typeface="Calibri"/>
                <a:cs typeface="Calibri"/>
              </a:rPr>
              <a:t>pdb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structures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Inhibitors</a:t>
            </a:r>
            <a:r>
              <a:rPr lang="cs-CZ" dirty="0">
                <a:ea typeface="Calibri"/>
                <a:cs typeface="Calibri"/>
              </a:rPr>
              <a:t> in </a:t>
            </a:r>
            <a:r>
              <a:rPr lang="cs-CZ" dirty="0" err="1">
                <a:ea typeface="Calibri"/>
                <a:cs typeface="Calibri"/>
              </a:rPr>
              <a:t>covalent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complex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with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cofactor</a:t>
            </a:r>
          </a:p>
          <a:p>
            <a:r>
              <a:rPr lang="cs-CZ" dirty="0" err="1">
                <a:ea typeface="Calibri"/>
                <a:cs typeface="Calibri"/>
              </a:rPr>
              <a:t>This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guided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design </a:t>
            </a:r>
            <a:r>
              <a:rPr lang="cs-CZ" dirty="0" err="1">
                <a:ea typeface="Calibri"/>
                <a:cs typeface="Calibri"/>
              </a:rPr>
              <a:t>strictly</a:t>
            </a:r>
            <a:r>
              <a:rPr lang="cs-CZ" dirty="0">
                <a:ea typeface="Calibri"/>
                <a:cs typeface="Calibri"/>
              </a:rPr>
              <a:t> (</a:t>
            </a:r>
            <a:r>
              <a:rPr lang="cs-CZ" dirty="0" err="1">
                <a:ea typeface="Calibri"/>
                <a:cs typeface="Calibri"/>
              </a:rPr>
              <a:t>compounds</a:t>
            </a:r>
            <a:r>
              <a:rPr lang="cs-CZ" dirty="0">
                <a:ea typeface="Calibri"/>
                <a:cs typeface="Calibri"/>
              </a:rPr>
              <a:t> MUST </a:t>
            </a:r>
            <a:r>
              <a:rPr lang="cs-CZ" dirty="0" err="1">
                <a:ea typeface="Calibri"/>
                <a:cs typeface="Calibri"/>
              </a:rPr>
              <a:t>pass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ph4)</a:t>
            </a:r>
          </a:p>
          <a:p>
            <a:pPr>
              <a:lnSpc>
                <a:spcPct val="120000"/>
              </a:lnSpc>
            </a:pPr>
            <a:r>
              <a:rPr lang="cs-CZ" dirty="0" err="1">
                <a:ea typeface="Calibri"/>
                <a:cs typeface="Calibri"/>
              </a:rPr>
              <a:t>Built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manually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based</a:t>
            </a:r>
            <a:r>
              <a:rPr lang="cs-CZ" dirty="0">
                <a:ea typeface="Calibri"/>
                <a:cs typeface="Calibri"/>
              </a:rPr>
              <a:t> on </a:t>
            </a:r>
            <a:r>
              <a:rPr lang="cs-CZ" dirty="0" err="1">
                <a:ea typeface="Calibri"/>
                <a:cs typeface="Calibri"/>
              </a:rPr>
              <a:t>overlay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using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latin typeface="Arial"/>
                <a:ea typeface="Calibri"/>
                <a:cs typeface="Arial"/>
              </a:rPr>
              <a:t>Molecular</a:t>
            </a:r>
            <a:r>
              <a:rPr lang="cs-CZ" dirty="0">
                <a:latin typeface="Arial"/>
                <a:ea typeface="Calibri"/>
                <a:cs typeface="Arial"/>
              </a:rPr>
              <a:t> </a:t>
            </a:r>
            <a:r>
              <a:rPr lang="cs-CZ" dirty="0" err="1">
                <a:latin typeface="Arial"/>
                <a:ea typeface="Calibri"/>
                <a:cs typeface="Arial"/>
              </a:rPr>
              <a:t>operating</a:t>
            </a:r>
            <a:r>
              <a:rPr lang="cs-CZ" dirty="0">
                <a:latin typeface="Arial"/>
                <a:ea typeface="Calibri"/>
                <a:cs typeface="Arial"/>
              </a:rPr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4141212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kreslené, snímek obrazovky, grafický design, Animace&#10;&#10;Popis se vygeneroval automaticky.">
            <a:extLst>
              <a:ext uri="{FF2B5EF4-FFF2-40B4-BE49-F238E27FC236}">
                <a16:creationId xmlns:a16="http://schemas.microsoft.com/office/drawing/2014/main" id="{AF29BCA0-728D-7B06-527F-1AD34DEA0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61" y="0"/>
            <a:ext cx="109893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DBBCD-0603-1E43-FFC8-C24E6AF7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Pharmacophore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including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cofactor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EB23C8-85DC-DD89-FA65-ECB4DD0B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Cofactor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should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included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because</a:t>
            </a:r>
            <a:br>
              <a:rPr lang="en-US" dirty="0"/>
            </a:br>
            <a:r>
              <a:rPr lang="cs-CZ" dirty="0" err="1">
                <a:ea typeface="Calibri"/>
                <a:cs typeface="Calibri"/>
              </a:rPr>
              <a:t>covalent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complex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may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change</a:t>
            </a:r>
            <a:r>
              <a:rPr lang="cs-CZ" dirty="0">
                <a:ea typeface="Calibri"/>
                <a:cs typeface="Calibri"/>
              </a:rPr>
              <a:t> geometry</a:t>
            </a:r>
          </a:p>
          <a:p>
            <a:r>
              <a:rPr lang="cs-CZ" dirty="0" err="1">
                <a:ea typeface="Calibri"/>
                <a:cs typeface="Calibri"/>
              </a:rPr>
              <a:t>Placement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anchor</a:t>
            </a:r>
          </a:p>
          <a:p>
            <a:r>
              <a:rPr lang="cs-CZ" dirty="0" err="1">
                <a:ea typeface="Calibri"/>
                <a:cs typeface="Calibri"/>
              </a:rPr>
              <a:t>Required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for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molecular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docking</a:t>
            </a:r>
            <a:br>
              <a:rPr lang="cs-CZ" dirty="0">
                <a:ea typeface="Calibri"/>
                <a:cs typeface="Calibri"/>
              </a:rPr>
            </a:br>
            <a:r>
              <a:rPr lang="cs-CZ" dirty="0" err="1">
                <a:ea typeface="Calibri"/>
                <a:cs typeface="Calibri"/>
              </a:rPr>
              <a:t>comparison</a:t>
            </a:r>
            <a:r>
              <a:rPr lang="cs-CZ" dirty="0">
                <a:ea typeface="Calibri"/>
                <a:cs typeface="Calibri"/>
              </a:rPr>
              <a:t> to </a:t>
            </a:r>
            <a:r>
              <a:rPr lang="cs-CZ" dirty="0" err="1">
                <a:ea typeface="Calibri"/>
                <a:cs typeface="Calibri"/>
              </a:rPr>
              <a:t>known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complexes</a:t>
            </a:r>
            <a:r>
              <a:rPr lang="cs-CZ" dirty="0">
                <a:ea typeface="Calibri"/>
                <a:cs typeface="Calibri"/>
              </a:rPr>
              <a:t>!</a:t>
            </a:r>
          </a:p>
        </p:txBody>
      </p:sp>
      <p:pic>
        <p:nvPicPr>
          <p:cNvPr id="5" name="Obrázek 4" descr="Obsah obrázku umění, kreslené, kresba, kreativita&#10;&#10;Popis se vygeneroval automaticky.">
            <a:extLst>
              <a:ext uri="{FF2B5EF4-FFF2-40B4-BE49-F238E27FC236}">
                <a16:creationId xmlns:a16="http://schemas.microsoft.com/office/drawing/2014/main" id="{9953C5C1-1F9D-7F55-84F6-C5307696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641" y="1920766"/>
            <a:ext cx="5240356" cy="37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54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1E28E-A163-D179-7C00-A1DF5D35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Molecular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docking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065593-18BC-9CD9-6E27-D8700834D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>
                <a:ea typeface="Calibri"/>
                <a:cs typeface="Calibri"/>
              </a:rPr>
              <a:t>Software: </a:t>
            </a:r>
            <a:r>
              <a:rPr lang="cs-CZ" dirty="0" err="1">
                <a:ea typeface="Calibri"/>
                <a:cs typeface="Calibri"/>
              </a:rPr>
              <a:t>Molecular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operating</a:t>
            </a:r>
            <a:r>
              <a:rPr lang="cs-CZ" dirty="0">
                <a:ea typeface="Calibri"/>
                <a:cs typeface="Calibri"/>
              </a:rPr>
              <a:t> environment</a:t>
            </a:r>
          </a:p>
          <a:p>
            <a:pPr>
              <a:lnSpc>
                <a:spcPct val="120000"/>
              </a:lnSpc>
            </a:pPr>
            <a:r>
              <a:rPr lang="cs-CZ" dirty="0" err="1">
                <a:ea typeface="Calibri"/>
                <a:cs typeface="Calibri"/>
              </a:rPr>
              <a:t>Cofactor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covalent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complex</a:t>
            </a:r>
          </a:p>
          <a:p>
            <a:pPr lvl="1">
              <a:lnSpc>
                <a:spcPct val="120000"/>
              </a:lnSpc>
            </a:pPr>
            <a:r>
              <a:rPr lang="cs-CZ" dirty="0" err="1">
                <a:ea typeface="Calibri"/>
                <a:cs typeface="Calibri"/>
              </a:rPr>
              <a:t>Created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manually</a:t>
            </a:r>
            <a:r>
              <a:rPr lang="cs-CZ" dirty="0">
                <a:ea typeface="Calibri"/>
                <a:cs typeface="Calibri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cs-CZ" dirty="0">
                <a:ea typeface="Calibri"/>
                <a:cs typeface="Calibri"/>
              </a:rPr>
              <a:t>Standard </a:t>
            </a:r>
            <a:r>
              <a:rPr lang="cs-CZ" dirty="0" err="1">
                <a:ea typeface="Calibri"/>
                <a:cs typeface="Calibri"/>
              </a:rPr>
              <a:t>conditions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were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used</a:t>
            </a:r>
            <a:r>
              <a:rPr lang="cs-CZ" dirty="0">
                <a:ea typeface="Calibri"/>
                <a:cs typeface="Calibri"/>
              </a:rPr>
              <a:t>: </a:t>
            </a:r>
            <a:r>
              <a:rPr lang="cs-CZ" sz="2000" dirty="0" err="1">
                <a:latin typeface="Arial"/>
                <a:ea typeface="Calibri"/>
                <a:cs typeface="Arial"/>
              </a:rPr>
              <a:t>Induced</a:t>
            </a:r>
            <a:r>
              <a:rPr lang="cs-CZ" sz="2000" dirty="0">
                <a:latin typeface="Arial"/>
                <a:ea typeface="Calibri"/>
                <a:cs typeface="Arial"/>
              </a:rPr>
              <a:t> fit mode, MMFF94x, Triangle </a:t>
            </a:r>
            <a:r>
              <a:rPr lang="cs-CZ" sz="2000" dirty="0" err="1">
                <a:latin typeface="Arial"/>
                <a:ea typeface="Calibri"/>
                <a:cs typeface="Arial"/>
              </a:rPr>
              <a:t>matcher</a:t>
            </a:r>
            <a:r>
              <a:rPr lang="cs-CZ" sz="2000" dirty="0">
                <a:latin typeface="Arial"/>
                <a:ea typeface="Calibri"/>
                <a:cs typeface="Arial"/>
              </a:rPr>
              <a:t> </a:t>
            </a:r>
            <a:r>
              <a:rPr lang="cs-CZ" sz="2000" dirty="0" err="1">
                <a:latin typeface="Arial"/>
                <a:ea typeface="Calibri"/>
                <a:cs typeface="Arial"/>
              </a:rPr>
              <a:t>placement</a:t>
            </a:r>
            <a:r>
              <a:rPr lang="cs-CZ" sz="2000" dirty="0">
                <a:latin typeface="Arial"/>
                <a:ea typeface="Calibri"/>
                <a:cs typeface="Arial"/>
              </a:rPr>
              <a:t>, London </a:t>
            </a:r>
            <a:r>
              <a:rPr lang="cs-CZ" sz="2000" dirty="0" err="1">
                <a:latin typeface="Arial"/>
                <a:ea typeface="Calibri"/>
                <a:cs typeface="Arial"/>
              </a:rPr>
              <a:t>dG</a:t>
            </a:r>
            <a:r>
              <a:rPr lang="cs-CZ" sz="2000" dirty="0">
                <a:latin typeface="Arial"/>
                <a:ea typeface="Calibri"/>
                <a:cs typeface="Arial"/>
              </a:rPr>
              <a:t> </a:t>
            </a:r>
            <a:r>
              <a:rPr lang="cs-CZ" sz="2000" dirty="0" err="1">
                <a:latin typeface="Arial"/>
                <a:ea typeface="Calibri"/>
                <a:cs typeface="Arial"/>
              </a:rPr>
              <a:t>initial</a:t>
            </a:r>
            <a:r>
              <a:rPr lang="cs-CZ" sz="2000" dirty="0">
                <a:latin typeface="Arial"/>
                <a:ea typeface="Calibri"/>
                <a:cs typeface="Arial"/>
              </a:rPr>
              <a:t> </a:t>
            </a:r>
            <a:r>
              <a:rPr lang="cs-CZ" sz="2000" dirty="0" err="1">
                <a:latin typeface="Arial"/>
                <a:ea typeface="Calibri"/>
                <a:cs typeface="Arial"/>
              </a:rPr>
              <a:t>scoring</a:t>
            </a:r>
            <a:r>
              <a:rPr lang="cs-CZ" sz="2000" dirty="0">
                <a:latin typeface="Arial"/>
                <a:ea typeface="Calibri"/>
                <a:cs typeface="Arial"/>
              </a:rPr>
              <a:t>, GBVI/WSA </a:t>
            </a:r>
            <a:r>
              <a:rPr lang="cs-CZ" sz="2000" dirty="0" err="1">
                <a:latin typeface="Arial"/>
                <a:ea typeface="Calibri"/>
                <a:cs typeface="Arial"/>
              </a:rPr>
              <a:t>dG</a:t>
            </a:r>
            <a:r>
              <a:rPr lang="cs-CZ" sz="2000" dirty="0">
                <a:latin typeface="Arial"/>
                <a:ea typeface="Calibri"/>
                <a:cs typeface="Arial"/>
              </a:rPr>
              <a:t> </a:t>
            </a:r>
            <a:r>
              <a:rPr lang="cs-CZ" sz="2000" dirty="0" err="1">
                <a:latin typeface="Arial"/>
                <a:ea typeface="Calibri"/>
                <a:cs typeface="Arial"/>
              </a:rPr>
              <a:t>refinement</a:t>
            </a:r>
            <a:endParaRPr lang="cs-CZ" sz="2000" dirty="0">
              <a:latin typeface="Arial"/>
              <a:ea typeface="Calibri"/>
              <a:cs typeface="Arial"/>
            </a:endParaRPr>
          </a:p>
          <a:p>
            <a:endParaRPr lang="cs-CZ" dirty="0">
              <a:ea typeface="Calibri"/>
              <a:cs typeface="Calibri"/>
            </a:endParaRPr>
          </a:p>
        </p:txBody>
      </p:sp>
      <p:pic>
        <p:nvPicPr>
          <p:cNvPr id="4" name="Obrázek 3" descr="Obsah obrázku text&#10;&#10;Popis se vygeneroval automaticky.">
            <a:extLst>
              <a:ext uri="{FF2B5EF4-FFF2-40B4-BE49-F238E27FC236}">
                <a16:creationId xmlns:a16="http://schemas.microsoft.com/office/drawing/2014/main" id="{04082BA5-6F99-D796-AF7D-281C6DC57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58" y="4494537"/>
            <a:ext cx="10506075" cy="1466850"/>
          </a:xfrm>
          <a:prstGeom prst="rect">
            <a:avLst/>
          </a:prstGeom>
        </p:spPr>
      </p:pic>
      <p:pic>
        <p:nvPicPr>
          <p:cNvPr id="5" name="Obrázek 4" descr="Obsah obrázku text, Písmo, bílé, řada/pruh&#10;&#10;Popis se vygeneroval automaticky.">
            <a:extLst>
              <a:ext uri="{FF2B5EF4-FFF2-40B4-BE49-F238E27FC236}">
                <a16:creationId xmlns:a16="http://schemas.microsoft.com/office/drawing/2014/main" id="{8DD88925-B322-3B50-A65B-CA25331B9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87" y="5684014"/>
            <a:ext cx="101631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9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7A4FD-42DA-ABA8-453F-97DB105A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Molecular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docking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7CC718-C698-6D07-87B8-F0A0C2FF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Goal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validation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pharmacophore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based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designs</a:t>
            </a:r>
            <a:r>
              <a:rPr lang="cs-CZ" dirty="0">
                <a:ea typeface="Calibri"/>
                <a:cs typeface="Calibri"/>
              </a:rPr>
              <a:t>, not </a:t>
            </a:r>
            <a:r>
              <a:rPr lang="cs-CZ" dirty="0" err="1">
                <a:ea typeface="Calibri"/>
                <a:cs typeface="Calibri"/>
              </a:rPr>
              <a:t>ranking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Bulk docking turned out to be useless</a:t>
            </a:r>
            <a:endParaRPr lang="cs-CZ" dirty="0">
              <a:ea typeface="Calibri"/>
              <a:cs typeface="Calibri"/>
            </a:endParaRPr>
          </a:p>
          <a:p>
            <a:r>
              <a:rPr lang="cs-CZ" err="1">
                <a:ea typeface="Calibri"/>
                <a:cs typeface="Calibri"/>
              </a:rPr>
              <a:t>Later</a:t>
            </a:r>
            <a:r>
              <a:rPr lang="cs-CZ" dirty="0">
                <a:ea typeface="Calibri"/>
                <a:cs typeface="Calibri"/>
              </a:rPr>
              <a:t> on, </a:t>
            </a:r>
            <a:r>
              <a:rPr lang="cs-CZ" err="1">
                <a:ea typeface="Calibri"/>
                <a:cs typeface="Calibri"/>
              </a:rPr>
              <a:t>there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a </a:t>
            </a:r>
            <a:r>
              <a:rPr lang="cs-CZ" err="1">
                <a:ea typeface="Calibri"/>
                <a:cs typeface="Calibri"/>
              </a:rPr>
              <a:t>complete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ranking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>
                <a:ea typeface="Calibri"/>
                <a:cs typeface="Calibri"/>
              </a:rPr>
              <a:t>failure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Docking confirms these molecules fit the pharmacophore well</a:t>
            </a:r>
          </a:p>
          <a:p>
            <a:r>
              <a:rPr lang="cs-CZ">
                <a:ea typeface="Calibri"/>
                <a:cs typeface="Calibri"/>
              </a:rPr>
              <a:t>Docking is also a way to simply visualize our design hypothesis !</a:t>
            </a: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67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D655F-878F-2083-6B34-15037589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Wim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Dehaen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AE693-2DCB-BED0-C543-624032420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dirty="0" err="1">
                <a:ea typeface="Calibri"/>
                <a:cs typeface="Calibri"/>
              </a:rPr>
              <a:t>Researcher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at</a:t>
            </a:r>
            <a:r>
              <a:rPr lang="cs-CZ" dirty="0">
                <a:ea typeface="Calibri"/>
                <a:cs typeface="Calibri"/>
              </a:rPr>
              <a:t> UCT Prague</a:t>
            </a:r>
          </a:p>
          <a:p>
            <a:pPr lvl="1"/>
            <a:r>
              <a:rPr lang="cs-CZ" err="1">
                <a:ea typeface="Calibri"/>
                <a:cs typeface="Calibri"/>
              </a:rPr>
              <a:t>Currently</a:t>
            </a:r>
            <a:r>
              <a:rPr lang="cs-CZ" dirty="0">
                <a:ea typeface="Calibri"/>
                <a:cs typeface="Calibri"/>
              </a:rPr>
              <a:t>: SBDD in </a:t>
            </a:r>
            <a:r>
              <a:rPr lang="cs-CZ" err="1">
                <a:ea typeface="Calibri"/>
                <a:cs typeface="Calibri"/>
              </a:rPr>
              <a:t>P.Perlikova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group</a:t>
            </a:r>
            <a:r>
              <a:rPr lang="cs-CZ" dirty="0">
                <a:ea typeface="Calibri"/>
                <a:cs typeface="Calibri"/>
              </a:rPr>
              <a:t> (</a:t>
            </a:r>
            <a:r>
              <a:rPr lang="cs-CZ" err="1">
                <a:ea typeface="Calibri"/>
                <a:cs typeface="Calibri"/>
              </a:rPr>
              <a:t>Medicinal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chemistry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natural </a:t>
            </a:r>
            <a:r>
              <a:rPr lang="cs-CZ" err="1">
                <a:ea typeface="Calibri"/>
                <a:cs typeface="Calibri"/>
              </a:rPr>
              <a:t>compound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inspired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scaffolds</a:t>
            </a:r>
            <a:r>
              <a:rPr lang="cs-CZ" dirty="0">
                <a:ea typeface="Calibri"/>
                <a:cs typeface="Calibri"/>
              </a:rPr>
              <a:t>) + </a:t>
            </a:r>
            <a:r>
              <a:rPr lang="cs-CZ" err="1">
                <a:ea typeface="Calibri"/>
                <a:cs typeface="Calibri"/>
              </a:rPr>
              <a:t>Cheminformatics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at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D.Svozil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group</a:t>
            </a:r>
            <a:r>
              <a:rPr lang="cs-CZ" dirty="0">
                <a:ea typeface="Calibri"/>
                <a:cs typeface="Calibri"/>
              </a:rPr>
              <a:t> (Department </a:t>
            </a:r>
            <a:r>
              <a:rPr lang="cs-CZ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Informatics</a:t>
            </a:r>
            <a:r>
              <a:rPr lang="cs-CZ" dirty="0">
                <a:ea typeface="Calibri"/>
                <a:cs typeface="Calibri"/>
              </a:rPr>
              <a:t> and </a:t>
            </a:r>
            <a:r>
              <a:rPr lang="cs-CZ" err="1">
                <a:ea typeface="Calibri"/>
                <a:cs typeface="Calibri"/>
              </a:rPr>
              <a:t>Chemistry</a:t>
            </a:r>
            <a:r>
              <a:rPr lang="cs-CZ" dirty="0">
                <a:ea typeface="Calibri"/>
                <a:cs typeface="Calibri"/>
              </a:rPr>
              <a:t>)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Formerly</a:t>
            </a:r>
            <a:r>
              <a:rPr lang="cs-CZ" dirty="0">
                <a:ea typeface="Calibri"/>
                <a:cs typeface="Calibri"/>
              </a:rPr>
              <a:t>: PhD </a:t>
            </a:r>
            <a:r>
              <a:rPr lang="cs-CZ" dirty="0" err="1">
                <a:ea typeface="Calibri"/>
                <a:cs typeface="Calibri"/>
              </a:rPr>
              <a:t>with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D.Svozil</a:t>
            </a:r>
            <a:r>
              <a:rPr lang="cs-CZ" dirty="0">
                <a:ea typeface="Calibri"/>
                <a:cs typeface="Calibri"/>
              </a:rPr>
              <a:t> ("</a:t>
            </a:r>
            <a:r>
              <a:rPr lang="cs-CZ" dirty="0" err="1">
                <a:ea typeface="Calibri"/>
                <a:cs typeface="Calibri"/>
              </a:rPr>
              <a:t>Virtual</a:t>
            </a:r>
            <a:r>
              <a:rPr lang="cs-CZ" dirty="0">
                <a:ea typeface="Calibri"/>
                <a:cs typeface="Calibri"/>
              </a:rPr>
              <a:t> screening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organic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ligands</a:t>
            </a:r>
            <a:r>
              <a:rPr lang="cs-CZ" dirty="0">
                <a:ea typeface="Calibri"/>
                <a:cs typeface="Calibri"/>
              </a:rPr>
              <a:t>")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Formerly</a:t>
            </a:r>
            <a:r>
              <a:rPr lang="cs-CZ" dirty="0">
                <a:ea typeface="Calibri"/>
                <a:cs typeface="Calibri"/>
              </a:rPr>
              <a:t>: </a:t>
            </a:r>
            <a:r>
              <a:rPr lang="cs-CZ" dirty="0" err="1">
                <a:ea typeface="Calibri"/>
                <a:cs typeface="Calibri"/>
              </a:rPr>
              <a:t>MSc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with</a:t>
            </a:r>
            <a:r>
              <a:rPr lang="cs-CZ" dirty="0">
                <a:ea typeface="Calibri"/>
                <a:cs typeface="Calibri"/>
              </a:rPr>
              <a:t> B.U.W. </a:t>
            </a:r>
            <a:r>
              <a:rPr lang="cs-CZ" dirty="0" err="1">
                <a:ea typeface="Calibri"/>
                <a:cs typeface="Calibri"/>
              </a:rPr>
              <a:t>Maes</a:t>
            </a:r>
            <a:r>
              <a:rPr lang="cs-CZ" dirty="0">
                <a:ea typeface="Calibri"/>
                <a:cs typeface="Calibri"/>
              </a:rPr>
              <a:t> ("</a:t>
            </a:r>
            <a:r>
              <a:rPr lang="cs-CZ" dirty="0" err="1">
                <a:ea typeface="+mn-lt"/>
                <a:cs typeface="+mn-lt"/>
              </a:rPr>
              <a:t>Synthesis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functionalized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pyrido</a:t>
            </a:r>
            <a:r>
              <a:rPr lang="cs-CZ" dirty="0">
                <a:ea typeface="+mn-lt"/>
                <a:cs typeface="+mn-lt"/>
              </a:rPr>
              <a:t>[1,2-</a:t>
            </a:r>
            <a:r>
              <a:rPr lang="cs-CZ" i="1" dirty="0">
                <a:ea typeface="+mn-lt"/>
                <a:cs typeface="+mn-lt"/>
              </a:rPr>
              <a:t>e</a:t>
            </a:r>
            <a:r>
              <a:rPr lang="cs-CZ" dirty="0">
                <a:ea typeface="+mn-lt"/>
                <a:cs typeface="+mn-lt"/>
              </a:rPr>
              <a:t>]</a:t>
            </a:r>
            <a:r>
              <a:rPr lang="cs-CZ" dirty="0" err="1">
                <a:ea typeface="+mn-lt"/>
                <a:cs typeface="+mn-lt"/>
              </a:rPr>
              <a:t>purines</a:t>
            </a:r>
            <a:r>
              <a:rPr lang="cs-CZ" dirty="0">
                <a:ea typeface="+mn-lt"/>
                <a:cs typeface="+mn-lt"/>
              </a:rPr>
              <a:t> via direct </a:t>
            </a:r>
            <a:r>
              <a:rPr lang="cs-CZ" dirty="0" err="1">
                <a:ea typeface="+mn-lt"/>
                <a:cs typeface="+mn-lt"/>
              </a:rPr>
              <a:t>amination</a:t>
            </a:r>
            <a:r>
              <a:rPr lang="cs-CZ" dirty="0">
                <a:ea typeface="Calibri"/>
                <a:cs typeface="Calibri"/>
              </a:rPr>
              <a:t>")</a:t>
            </a:r>
          </a:p>
          <a:p>
            <a:r>
              <a:rPr lang="cs-CZ" dirty="0">
                <a:ea typeface="Calibri"/>
                <a:cs typeface="Calibri"/>
              </a:rPr>
              <a:t>My </a:t>
            </a:r>
            <a:r>
              <a:rPr lang="cs-CZ" dirty="0" err="1">
                <a:ea typeface="Calibri"/>
                <a:cs typeface="Calibri"/>
              </a:rPr>
              <a:t>interests</a:t>
            </a:r>
            <a:r>
              <a:rPr lang="cs-CZ" dirty="0">
                <a:ea typeface="Calibri"/>
                <a:cs typeface="Calibri"/>
              </a:rPr>
              <a:t>:</a:t>
            </a:r>
          </a:p>
          <a:p>
            <a:pPr lvl="1"/>
            <a:r>
              <a:rPr lang="cs-CZ" dirty="0">
                <a:ea typeface="Calibri"/>
                <a:cs typeface="Calibri"/>
              </a:rPr>
              <a:t>CADD, LBDD, SBDD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Molecular</a:t>
            </a:r>
            <a:r>
              <a:rPr lang="cs-CZ" dirty="0">
                <a:ea typeface="Calibri"/>
                <a:cs typeface="Calibri"/>
              </a:rPr>
              <a:t> Design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Cheminformatics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 err="1">
                <a:ea typeface="Calibri"/>
                <a:cs typeface="Calibri"/>
              </a:rPr>
              <a:t>Medicinal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chemistry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 err="1">
                <a:ea typeface="Calibri"/>
                <a:cs typeface="Calibri"/>
              </a:rPr>
              <a:t>Organic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chemistry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>
                <a:ea typeface="Calibri"/>
                <a:cs typeface="Calibri"/>
              </a:rPr>
              <a:t>Digital </a:t>
            </a:r>
            <a:r>
              <a:rPr lang="cs-CZ" dirty="0" err="1">
                <a:ea typeface="Calibri"/>
                <a:cs typeface="Calibri"/>
              </a:rPr>
              <a:t>signal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processing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… and more</a:t>
            </a:r>
            <a:endParaRPr lang="cs-CZ" dirty="0">
              <a:ea typeface="Calibri"/>
              <a:cs typeface="Calibri"/>
            </a:endParaRPr>
          </a:p>
          <a:p>
            <a:pPr lvl="1"/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533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D8BA0-33FF-089D-1993-CD1A315E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Pharmaceuticals 14 01291 g005 550">
            <a:extLst>
              <a:ext uri="{FF2B5EF4-FFF2-40B4-BE49-F238E27FC236}">
                <a16:creationId xmlns:a16="http://schemas.microsoft.com/office/drawing/2014/main" id="{507EA8F2-DF42-1C17-A32D-943558E8B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404" y="136372"/>
            <a:ext cx="6751841" cy="6692422"/>
          </a:xfrm>
        </p:spPr>
      </p:pic>
    </p:spTree>
    <p:extLst>
      <p:ext uri="{BB962C8B-B14F-4D97-AF65-F5344CB8AC3E}">
        <p14:creationId xmlns:p14="http://schemas.microsoft.com/office/powerpoint/2010/main" val="2787791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CAD0C-947E-3236-1128-8B4B17AC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Biological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assays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A4E7DB-817E-3CC3-1E0C-86F28C56D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Pfizer </a:t>
            </a:r>
            <a:r>
              <a:rPr lang="cs-CZ" err="1">
                <a:ea typeface="Calibri"/>
                <a:cs typeface="Calibri"/>
              </a:rPr>
              <a:t>developed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an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assay</a:t>
            </a:r>
            <a:endParaRPr lang="cs-CZ" dirty="0" err="1">
              <a:ea typeface="Calibri"/>
              <a:cs typeface="Calibri"/>
            </a:endParaRPr>
          </a:p>
          <a:p>
            <a:pPr lvl="1"/>
            <a:r>
              <a:rPr lang="cs-CZ" dirty="0">
                <a:ea typeface="Calibri"/>
                <a:cs typeface="Calibri"/>
              </a:rPr>
              <a:t>Works </a:t>
            </a:r>
            <a:r>
              <a:rPr lang="cs-CZ" dirty="0" err="1">
                <a:ea typeface="Calibri"/>
                <a:cs typeface="Calibri"/>
              </a:rPr>
              <a:t>only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for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irreversible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inhibitors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Based</a:t>
            </a:r>
            <a:r>
              <a:rPr lang="cs-CZ" dirty="0">
                <a:ea typeface="Calibri"/>
                <a:cs typeface="Calibri"/>
              </a:rPr>
              <a:t> on fluorescence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cofactor</a:t>
            </a:r>
            <a:r>
              <a:rPr lang="cs-CZ" dirty="0">
                <a:ea typeface="Calibri"/>
                <a:cs typeface="Calibri"/>
              </a:rPr>
              <a:t> !</a:t>
            </a:r>
          </a:p>
          <a:p>
            <a:r>
              <a:rPr lang="cs-CZ" dirty="0" err="1">
                <a:ea typeface="Calibri"/>
                <a:cs typeface="Calibri"/>
              </a:rPr>
              <a:t>Collaborators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were</a:t>
            </a:r>
            <a:r>
              <a:rPr lang="cs-CZ" dirty="0">
                <a:ea typeface="Calibri"/>
                <a:cs typeface="Calibri"/>
              </a:rPr>
              <a:t> very </a:t>
            </a:r>
            <a:r>
              <a:rPr lang="cs-CZ" dirty="0" err="1">
                <a:ea typeface="Calibri"/>
                <a:cs typeface="Calibri"/>
              </a:rPr>
              <a:t>slow</a:t>
            </a:r>
            <a:r>
              <a:rPr lang="cs-CZ" dirty="0">
                <a:ea typeface="Calibri"/>
                <a:cs typeface="Calibri"/>
              </a:rPr>
              <a:t> to set up </a:t>
            </a:r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assay</a:t>
            </a:r>
          </a:p>
          <a:p>
            <a:r>
              <a:rPr lang="cs-CZ" dirty="0" err="1">
                <a:ea typeface="Calibri"/>
                <a:cs typeface="Calibri"/>
              </a:rPr>
              <a:t>Poor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organic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chemist</a:t>
            </a:r>
            <a:r>
              <a:rPr lang="cs-CZ" dirty="0">
                <a:ea typeface="Calibri"/>
                <a:cs typeface="Calibri"/>
              </a:rPr>
              <a:t> had to set </a:t>
            </a:r>
            <a:r>
              <a:rPr lang="cs-CZ" dirty="0" err="1">
                <a:ea typeface="Calibri"/>
                <a:cs typeface="Calibri"/>
              </a:rPr>
              <a:t>it</a:t>
            </a:r>
            <a:r>
              <a:rPr lang="cs-CZ" dirty="0">
                <a:ea typeface="Calibri"/>
                <a:cs typeface="Calibri"/>
              </a:rPr>
              <a:t> up </a:t>
            </a:r>
            <a:r>
              <a:rPr lang="cs-CZ" dirty="0" err="1">
                <a:ea typeface="Calibri"/>
                <a:cs typeface="Calibri"/>
              </a:rPr>
              <a:t>himself</a:t>
            </a:r>
          </a:p>
        </p:txBody>
      </p:sp>
      <p:pic>
        <p:nvPicPr>
          <p:cNvPr id="4" name="Obrázek 3" descr="Obsah obrázku text, snímek obrazovky, Písmo, algebra&#10;&#10;Popis se vygeneroval automaticky.">
            <a:extLst>
              <a:ext uri="{FF2B5EF4-FFF2-40B4-BE49-F238E27FC236}">
                <a16:creationId xmlns:a16="http://schemas.microsoft.com/office/drawing/2014/main" id="{67574AEB-6A55-597A-C5FE-68E877AA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7" y="4200185"/>
            <a:ext cx="6149248" cy="16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7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66BC1-92E2-C14C-87FE-1727085C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A </a:t>
            </a:r>
            <a:r>
              <a:rPr lang="cs-CZ" dirty="0" err="1">
                <a:ea typeface="Calibri Light"/>
                <a:cs typeface="Calibri Light"/>
              </a:rPr>
              <a:t>lucky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break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76963D-A57A-2B20-700F-976E04A43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first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compound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that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was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successfully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prepared</a:t>
            </a:r>
            <a:r>
              <a:rPr lang="cs-CZ" dirty="0">
                <a:ea typeface="Calibri"/>
                <a:cs typeface="Calibri"/>
              </a:rPr>
              <a:t>, </a:t>
            </a:r>
            <a:r>
              <a:rPr lang="cs-CZ" dirty="0" err="1">
                <a:ea typeface="Calibri"/>
                <a:cs typeface="Calibri"/>
              </a:rPr>
              <a:t>turned</a:t>
            </a:r>
            <a:r>
              <a:rPr lang="cs-CZ" dirty="0">
                <a:ea typeface="Calibri"/>
                <a:cs typeface="Calibri"/>
              </a:rPr>
              <a:t> out to </a:t>
            </a:r>
            <a:r>
              <a:rPr lang="cs-CZ" dirty="0" err="1">
                <a:ea typeface="Calibri"/>
                <a:cs typeface="Calibri"/>
              </a:rPr>
              <a:t>be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weakly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active</a:t>
            </a:r>
            <a:r>
              <a:rPr lang="cs-CZ" dirty="0">
                <a:ea typeface="Calibri"/>
                <a:cs typeface="Calibri"/>
              </a:rPr>
              <a:t>!</a:t>
            </a:r>
          </a:p>
          <a:p>
            <a:r>
              <a:rPr lang="cs-CZ" dirty="0">
                <a:ea typeface="Calibri"/>
                <a:cs typeface="Calibri"/>
              </a:rPr>
              <a:t>IC</a:t>
            </a:r>
            <a:r>
              <a:rPr lang="cs-CZ" sz="2000" dirty="0">
                <a:ea typeface="Calibri"/>
                <a:cs typeface="Calibri"/>
              </a:rPr>
              <a:t>50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about</a:t>
            </a:r>
            <a:r>
              <a:rPr lang="cs-CZ" dirty="0">
                <a:ea typeface="Calibri"/>
                <a:cs typeface="Calibri"/>
              </a:rPr>
              <a:t> 100 </a:t>
            </a:r>
            <a:r>
              <a:rPr lang="cs-CZ" dirty="0" err="1">
                <a:ea typeface="Calibri"/>
                <a:cs typeface="Calibri"/>
              </a:rPr>
              <a:t>uM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>
                <a:ea typeface="Calibri"/>
                <a:cs typeface="Calibri"/>
              </a:rPr>
              <a:t>Very </a:t>
            </a:r>
            <a:r>
              <a:rPr lang="cs-CZ" dirty="0" err="1">
                <a:ea typeface="Calibri"/>
                <a:cs typeface="Calibri"/>
              </a:rPr>
              <a:t>weak</a:t>
            </a:r>
            <a:r>
              <a:rPr lang="cs-CZ" dirty="0">
                <a:ea typeface="Calibri"/>
                <a:cs typeface="Calibri"/>
              </a:rPr>
              <a:t>, but a hit on </a:t>
            </a:r>
            <a:r>
              <a:rPr lang="cs-CZ" dirty="0" err="1">
                <a:ea typeface="Calibri"/>
                <a:cs typeface="Calibri"/>
              </a:rPr>
              <a:t>first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try</a:t>
            </a:r>
          </a:p>
        </p:txBody>
      </p:sp>
      <p:pic>
        <p:nvPicPr>
          <p:cNvPr id="4" name="Obrázek 3" descr="Obsah obrázku skica, diagram, design, origami&#10;&#10;Popis se vygeneroval automaticky.">
            <a:extLst>
              <a:ext uri="{FF2B5EF4-FFF2-40B4-BE49-F238E27FC236}">
                <a16:creationId xmlns:a16="http://schemas.microsoft.com/office/drawing/2014/main" id="{4A8B13D2-A54B-FD95-62EE-83BA32550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01" y="2723405"/>
            <a:ext cx="4203853" cy="40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89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0119E-CFB6-0FB6-E15E-B81B4A67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But: a </a:t>
            </a:r>
            <a:r>
              <a:rPr lang="cs-CZ" dirty="0" err="1">
                <a:ea typeface="Calibri Light"/>
                <a:cs typeface="Calibri Light"/>
              </a:rPr>
              <a:t>complication</a:t>
            </a:r>
            <a:endParaRPr lang="cs-CZ" dirty="0" err="1"/>
          </a:p>
        </p:txBody>
      </p:sp>
      <p:pic>
        <p:nvPicPr>
          <p:cNvPr id="5" name="Obrázek 4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C15D249A-CD6D-3C16-0356-15B04BA2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61" y="1936843"/>
            <a:ext cx="9380862" cy="41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7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043DA-A38C-3524-118A-B427F50B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Compounds</a:t>
            </a:r>
            <a:r>
              <a:rPr lang="cs-CZ" dirty="0">
                <a:ea typeface="Calibri Light"/>
                <a:cs typeface="Calibri Light"/>
              </a:rPr>
              <a:t> not </a:t>
            </a:r>
            <a:r>
              <a:rPr lang="cs-CZ" dirty="0" err="1">
                <a:ea typeface="Calibri Light"/>
                <a:cs typeface="Calibri Light"/>
              </a:rPr>
              <a:t>stable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under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assay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conditions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FB8A72-C0E0-A8AE-42EB-51AD3E6D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activity</a:t>
            </a:r>
            <a:r>
              <a:rPr lang="cs-CZ" dirty="0">
                <a:ea typeface="Calibri"/>
                <a:cs typeface="Calibri"/>
              </a:rPr>
              <a:t> just </a:t>
            </a:r>
            <a:r>
              <a:rPr lang="cs-CZ" dirty="0" err="1">
                <a:ea typeface="Calibri"/>
                <a:cs typeface="Calibri"/>
              </a:rPr>
              <a:t>an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artefact</a:t>
            </a:r>
            <a:r>
              <a:rPr lang="cs-CZ" dirty="0">
                <a:ea typeface="Calibri"/>
                <a:cs typeface="Calibri"/>
              </a:rPr>
              <a:t>?</a:t>
            </a:r>
          </a:p>
          <a:p>
            <a:r>
              <a:rPr lang="cs-CZ" dirty="0">
                <a:ea typeface="Calibri"/>
                <a:cs typeface="Calibri"/>
              </a:rPr>
              <a:t>More </a:t>
            </a:r>
            <a:r>
              <a:rPr lang="cs-CZ" dirty="0" err="1">
                <a:ea typeface="Calibri"/>
                <a:cs typeface="Calibri"/>
              </a:rPr>
              <a:t>potent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or</a:t>
            </a:r>
            <a:r>
              <a:rPr lang="cs-CZ" dirty="0">
                <a:ea typeface="Calibri"/>
                <a:cs typeface="Calibri"/>
              </a:rPr>
              <a:t> more </a:t>
            </a:r>
            <a:r>
              <a:rPr lang="cs-CZ" dirty="0" err="1">
                <a:ea typeface="Calibri"/>
                <a:cs typeface="Calibri"/>
              </a:rPr>
              <a:t>stable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compounds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needed</a:t>
            </a:r>
          </a:p>
        </p:txBody>
      </p:sp>
      <p:pic>
        <p:nvPicPr>
          <p:cNvPr id="5" name="Obrázek 4" descr="Obsah obrázku skica, diagram, kresba, origami&#10;&#10;Popis se vygeneroval automaticky.">
            <a:extLst>
              <a:ext uri="{FF2B5EF4-FFF2-40B4-BE49-F238E27FC236}">
                <a16:creationId xmlns:a16="http://schemas.microsoft.com/office/drawing/2014/main" id="{15A3252E-CFFE-18D6-61FE-AAFB8083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17" y="2961912"/>
            <a:ext cx="10813055" cy="39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DCBEA-195B-117D-739C-7B7E0C3A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Increase</a:t>
            </a:r>
            <a:r>
              <a:rPr lang="cs-CZ" dirty="0">
                <a:ea typeface="Calibri Light"/>
                <a:cs typeface="Calibri Light"/>
              </a:rPr>
              <a:t> stability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3CE03E-BEC4-AACA-BAEB-998AC4C53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We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found</a:t>
            </a:r>
            <a:r>
              <a:rPr lang="cs-CZ" dirty="0">
                <a:ea typeface="Calibri"/>
                <a:cs typeface="Calibri"/>
              </a:rPr>
              <a:t> a </a:t>
            </a:r>
            <a:r>
              <a:rPr lang="cs-CZ" dirty="0" err="1">
                <a:ea typeface="Calibri"/>
                <a:cs typeface="Calibri"/>
              </a:rPr>
              <a:t>solution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for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later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Bioisostere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oxetane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We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did</a:t>
            </a:r>
            <a:r>
              <a:rPr lang="cs-CZ" dirty="0">
                <a:ea typeface="Calibri"/>
                <a:cs typeface="Calibri"/>
              </a:rPr>
              <a:t> not </a:t>
            </a:r>
            <a:r>
              <a:rPr lang="cs-CZ" dirty="0" err="1">
                <a:ea typeface="Calibri"/>
                <a:cs typeface="Calibri"/>
              </a:rPr>
              <a:t>include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this</a:t>
            </a:r>
            <a:r>
              <a:rPr lang="cs-CZ" dirty="0">
                <a:ea typeface="Calibri"/>
                <a:cs typeface="Calibri"/>
              </a:rPr>
              <a:t> in </a:t>
            </a:r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paper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 err="1">
                <a:ea typeface="Calibri"/>
                <a:cs typeface="Calibri"/>
              </a:rPr>
              <a:t>Requires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relatively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difficult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chemistry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 err="1">
                <a:ea typeface="Calibri"/>
                <a:cs typeface="Calibri"/>
              </a:rPr>
              <a:t>Work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ongoing</a:t>
            </a:r>
          </a:p>
        </p:txBody>
      </p:sp>
      <p:pic>
        <p:nvPicPr>
          <p:cNvPr id="4" name="Obrázek 3" descr="Obsah obrázku skica, diagram, kresba, origami&#10;&#10;Popis se vygeneroval automaticky.">
            <a:extLst>
              <a:ext uri="{FF2B5EF4-FFF2-40B4-BE49-F238E27FC236}">
                <a16:creationId xmlns:a16="http://schemas.microsoft.com/office/drawing/2014/main" id="{302EC399-C3CD-A680-189E-ABD22DAA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72" y="3848978"/>
            <a:ext cx="5671850" cy="225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1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D4D97-B632-669F-227B-99AD761C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Ring-</a:t>
            </a:r>
            <a:r>
              <a:rPr lang="cs-CZ" dirty="0" err="1">
                <a:ea typeface="Calibri Light"/>
                <a:cs typeface="Calibri Light"/>
              </a:rPr>
              <a:t>opening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the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cathinones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FF081-B4F2-D38A-2FCF-FA52A61A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breakthrough</a:t>
            </a:r>
            <a:r>
              <a:rPr lang="cs-CZ" dirty="0">
                <a:ea typeface="Calibri"/>
                <a:cs typeface="Calibri"/>
              </a:rPr>
              <a:t>:</a:t>
            </a:r>
            <a:endParaRPr lang="cs-CZ" dirty="0"/>
          </a:p>
        </p:txBody>
      </p:sp>
      <p:pic>
        <p:nvPicPr>
          <p:cNvPr id="4" name="Obrázek 3" descr="Obsah obrázku text, Písmo, snímek obrazovky, dokument&#10;&#10;Popis se vygeneroval automaticky.">
            <a:extLst>
              <a:ext uri="{FF2B5EF4-FFF2-40B4-BE49-F238E27FC236}">
                <a16:creationId xmlns:a16="http://schemas.microsoft.com/office/drawing/2014/main" id="{19309250-DCD6-6013-1A95-61E32F3A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99" y="2546732"/>
            <a:ext cx="6277779" cy="1617644"/>
          </a:xfrm>
          <a:prstGeom prst="rect">
            <a:avLst/>
          </a:prstGeom>
        </p:spPr>
      </p:pic>
      <p:pic>
        <p:nvPicPr>
          <p:cNvPr id="5" name="Obrázek 4" descr="Obsah obrázku text, černá, snímek obrazovky&#10;&#10;Popis se vygeneroval automaticky.">
            <a:extLst>
              <a:ext uri="{FF2B5EF4-FFF2-40B4-BE49-F238E27FC236}">
                <a16:creationId xmlns:a16="http://schemas.microsoft.com/office/drawing/2014/main" id="{C8235C19-37FC-C64F-4AB9-CD465EA7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662" y="4430886"/>
            <a:ext cx="6096000" cy="1980663"/>
          </a:xfrm>
          <a:prstGeom prst="rect">
            <a:avLst/>
          </a:prstGeom>
        </p:spPr>
      </p:pic>
      <p:pic>
        <p:nvPicPr>
          <p:cNvPr id="6" name="Obrázek 5" descr="Obsah obrázku text, snímek obrazovky, Písmo, algebra&#10;&#10;Popis se vygeneroval automaticky.">
            <a:extLst>
              <a:ext uri="{FF2B5EF4-FFF2-40B4-BE49-F238E27FC236}">
                <a16:creationId xmlns:a16="http://schemas.microsoft.com/office/drawing/2014/main" id="{7CA4330C-F425-EA1F-02E4-D0497D4C7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76" y="4312413"/>
            <a:ext cx="4652790" cy="12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64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0441CB-768E-B284-F8A8-8696A8D3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Ring-</a:t>
            </a:r>
            <a:r>
              <a:rPr lang="cs-CZ" dirty="0" err="1">
                <a:ea typeface="Calibri Light"/>
                <a:cs typeface="Calibri Light"/>
              </a:rPr>
              <a:t>opening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the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cathinones</a:t>
            </a:r>
            <a:endParaRPr lang="cs-CZ" dirty="0" err="1"/>
          </a:p>
        </p:txBody>
      </p:sp>
      <p:pic>
        <p:nvPicPr>
          <p:cNvPr id="4" name="Obrázek 3" descr="Obsah obrázku grafický design, Grafika, snímek obrazovky, Animace&#10;&#10;Popis se vygeneroval automaticky.">
            <a:extLst>
              <a:ext uri="{FF2B5EF4-FFF2-40B4-BE49-F238E27FC236}">
                <a16:creationId xmlns:a16="http://schemas.microsoft.com/office/drawing/2014/main" id="{3438BA8D-F46F-0FDD-47E5-AB26A469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64" y="1940805"/>
            <a:ext cx="5445149" cy="41148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771A3DB-C2DD-3FAB-8144-BFC42C5E7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ea typeface="Calibri"/>
                <a:cs typeface="Calibri"/>
              </a:rPr>
              <a:t>Around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this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time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collaborators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at</a:t>
            </a:r>
            <a:r>
              <a:rPr lang="cs-CZ" dirty="0">
                <a:ea typeface="Calibri"/>
                <a:cs typeface="Calibri"/>
              </a:rPr>
              <a:t> HK</a:t>
            </a:r>
            <a:br>
              <a:rPr lang="cs-CZ" dirty="0">
                <a:ea typeface="Calibri"/>
                <a:cs typeface="Calibri"/>
              </a:rPr>
            </a:br>
            <a:r>
              <a:rPr lang="cs-CZ" dirty="0">
                <a:ea typeface="Calibri"/>
                <a:cs typeface="Calibri"/>
              </a:rPr>
              <a:t>set up </a:t>
            </a:r>
            <a:r>
              <a:rPr lang="cs-CZ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fluorimetric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assays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properly</a:t>
            </a:r>
            <a:endParaRPr lang="cs-CZ">
              <a:ea typeface="Calibri"/>
              <a:cs typeface="Calibri"/>
            </a:endParaRPr>
          </a:p>
          <a:p>
            <a:r>
              <a:rPr lang="cs-CZ" err="1">
                <a:ea typeface="Calibri"/>
                <a:cs typeface="Calibri"/>
              </a:rPr>
              <a:t>Initial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easy</a:t>
            </a:r>
            <a:r>
              <a:rPr lang="cs-CZ">
                <a:ea typeface="Calibri"/>
                <a:cs typeface="Calibri"/>
              </a:rPr>
              <a:t> to make compounds:</a:t>
            </a:r>
            <a:endParaRPr lang="cs-CZ">
              <a:ea typeface="+mn-lt"/>
              <a:cs typeface="+mn-lt"/>
            </a:endParaRPr>
          </a:p>
          <a:p>
            <a:pPr lvl="1"/>
            <a:r>
              <a:rPr lang="cs-CZ">
                <a:ea typeface="+mn-lt"/>
                <a:cs typeface="+mn-lt"/>
              </a:rPr>
              <a:t>2-alaninoyl-5-phenylthiazole</a:t>
            </a:r>
          </a:p>
          <a:p>
            <a:pPr lvl="1"/>
            <a:r>
              <a:rPr lang="cs-CZ">
                <a:ea typeface="+mn-lt"/>
                <a:cs typeface="+mn-lt"/>
              </a:rPr>
              <a:t>4-alaninoyl-1-phenyl-1H-1,2,3-triazole</a:t>
            </a:r>
          </a:p>
          <a:p>
            <a:r>
              <a:rPr lang="cs-CZ">
                <a:ea typeface="Calibri"/>
                <a:cs typeface="Calibri"/>
              </a:rPr>
              <a:t>Compounds were very active:</a:t>
            </a:r>
          </a:p>
          <a:p>
            <a:pPr lvl="1"/>
            <a:r>
              <a:rPr lang="cs-CZ">
                <a:ea typeface="Calibri"/>
                <a:cs typeface="Calibri"/>
              </a:rPr>
              <a:t>11: IC</a:t>
            </a:r>
            <a:r>
              <a:rPr lang="cs-CZ" sz="1800">
                <a:ea typeface="Calibri"/>
                <a:cs typeface="Calibri"/>
              </a:rPr>
              <a:t>50</a:t>
            </a:r>
            <a:r>
              <a:rPr lang="cs-CZ">
                <a:ea typeface="Calibri"/>
                <a:cs typeface="Calibri"/>
              </a:rPr>
              <a:t> 1.62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12: IC</a:t>
            </a:r>
            <a:r>
              <a:rPr lang="cs-CZ" sz="1800">
                <a:ea typeface="Calibri"/>
                <a:cs typeface="Calibri"/>
              </a:rPr>
              <a:t>50</a:t>
            </a:r>
            <a:r>
              <a:rPr lang="cs-CZ">
                <a:ea typeface="Calibri"/>
                <a:cs typeface="Calibri"/>
              </a:rPr>
              <a:t> 3.21</a:t>
            </a:r>
            <a:endParaRPr lang="cs-CZ" dirty="0">
              <a:ea typeface="Calibri"/>
              <a:cs typeface="Calibri"/>
            </a:endParaRPr>
          </a:p>
        </p:txBody>
      </p:sp>
      <p:pic>
        <p:nvPicPr>
          <p:cNvPr id="7" name="Obrázek 6" descr="Obsah obrázku skica, diagram, kresba, Perokresba&#10;&#10;Popis se vygeneroval automaticky.">
            <a:extLst>
              <a:ext uri="{FF2B5EF4-FFF2-40B4-BE49-F238E27FC236}">
                <a16:creationId xmlns:a16="http://schemas.microsoft.com/office/drawing/2014/main" id="{4E815C42-3DF3-C513-3A59-89E6572F1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1" y="5206617"/>
            <a:ext cx="1819275" cy="1714500"/>
          </a:xfrm>
          <a:prstGeom prst="rect">
            <a:avLst/>
          </a:prstGeom>
        </p:spPr>
      </p:pic>
      <p:pic>
        <p:nvPicPr>
          <p:cNvPr id="8" name="Obrázek 7" descr="Obsah obrázku skica, diagram, bílé, origami&#10;&#10;Popis se vygeneroval automaticky.">
            <a:extLst>
              <a:ext uri="{FF2B5EF4-FFF2-40B4-BE49-F238E27FC236}">
                <a16:creationId xmlns:a16="http://schemas.microsoft.com/office/drawing/2014/main" id="{675ECB2F-6976-FA12-5CDB-556694AB7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825" y="5338935"/>
            <a:ext cx="17716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0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82C39-B077-036F-8F72-CF41AF19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Molecular optimization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82D6F-5293-2A48-4B7B-F6A05228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Calibri"/>
                <a:cs typeface="Calibri"/>
              </a:rPr>
              <a:t>Compounds were chosen according to building blocks available for easy cathinone chemistry (~50 compounds)</a:t>
            </a:r>
          </a:p>
          <a:p>
            <a:pPr lvl="1"/>
            <a:r>
              <a:rPr lang="cs-CZ">
                <a:ea typeface="Calibri"/>
                <a:cs typeface="Calibri"/>
              </a:rPr>
              <a:t>Synthetic accessibility confirmed in practice!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They would all be made anyway so no priority for modelling</a:t>
            </a:r>
          </a:p>
          <a:p>
            <a:r>
              <a:rPr lang="cs-CZ">
                <a:ea typeface="Calibri"/>
                <a:cs typeface="Calibri"/>
              </a:rPr>
              <a:t>Post hoc docking showed ZERO correlation for ranking</a:t>
            </a:r>
          </a:p>
          <a:p>
            <a:r>
              <a:rPr lang="cs-CZ">
                <a:ea typeface="Calibri"/>
                <a:cs typeface="Calibri"/>
              </a:rPr>
              <a:t>Most were active: pharmacophore hypothesis confirmed</a:t>
            </a: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614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hodiny&#10;&#10;Popis se vygeneroval automaticky.">
            <a:extLst>
              <a:ext uri="{FF2B5EF4-FFF2-40B4-BE49-F238E27FC236}">
                <a16:creationId xmlns:a16="http://schemas.microsoft.com/office/drawing/2014/main" id="{F22395DE-698B-ECC7-D09C-6B9A131D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54" y="411091"/>
            <a:ext cx="9555296" cy="2602227"/>
          </a:xfrm>
          <a:prstGeom prst="rect">
            <a:avLst/>
          </a:prstGeom>
        </p:spPr>
      </p:pic>
      <p:pic>
        <p:nvPicPr>
          <p:cNvPr id="6" name="Obrázek 5" descr="Obsah obrázku rukopis, diagram, Písmo, text&#10;&#10;Popis se vygeneroval automaticky.">
            <a:extLst>
              <a:ext uri="{FF2B5EF4-FFF2-40B4-BE49-F238E27FC236}">
                <a16:creationId xmlns:a16="http://schemas.microsoft.com/office/drawing/2014/main" id="{37A57A46-F7E8-0B50-5DCF-AC58AA04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9" y="3374092"/>
            <a:ext cx="11758669" cy="3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6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6F332-66ED-21BD-EAB7-F787C1DF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libri Light"/>
                <a:cs typeface="Calibri Light"/>
              </a:rPr>
              <a:t>Michal M</a:t>
            </a:r>
            <a:r>
              <a:rPr lang="cs-CZ" dirty="0">
                <a:ea typeface="+mj-lt"/>
                <a:cs typeface="+mj-lt"/>
              </a:rPr>
              <a:t>aryška</a:t>
            </a:r>
            <a:endParaRPr lang="cs-CZ" dirty="0">
              <a:ea typeface="Calibri Light"/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12DF7-B3D6-5240-409D-70DB0B24B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main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collaborator</a:t>
            </a:r>
            <a:r>
              <a:rPr lang="cs-CZ" dirty="0">
                <a:ea typeface="Calibri"/>
                <a:cs typeface="Calibri"/>
              </a:rPr>
              <a:t> on </a:t>
            </a:r>
            <a:r>
              <a:rPr lang="cs-CZ" err="1">
                <a:ea typeface="Calibri"/>
                <a:cs typeface="Calibri"/>
              </a:rPr>
              <a:t>this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work</a:t>
            </a:r>
            <a:endParaRPr lang="cs-CZ" dirty="0" err="1">
              <a:ea typeface="Calibri"/>
              <a:cs typeface="Calibri"/>
            </a:endParaRPr>
          </a:p>
          <a:p>
            <a:r>
              <a:rPr lang="cs-CZ" dirty="0" err="1">
                <a:ea typeface="Calibri"/>
                <a:cs typeface="Calibri"/>
              </a:rPr>
              <a:t>Molecular</a:t>
            </a:r>
            <a:r>
              <a:rPr lang="cs-CZ" dirty="0">
                <a:ea typeface="Calibri"/>
                <a:cs typeface="Calibri"/>
              </a:rPr>
              <a:t> design and </a:t>
            </a:r>
            <a:r>
              <a:rPr lang="cs-CZ" dirty="0" err="1">
                <a:ea typeface="Calibri"/>
                <a:cs typeface="Calibri"/>
              </a:rPr>
              <a:t>synthesis</a:t>
            </a:r>
          </a:p>
          <a:p>
            <a:r>
              <a:rPr lang="cs-CZ" dirty="0" err="1">
                <a:ea typeface="Calibri"/>
                <a:cs typeface="Calibri"/>
              </a:rPr>
              <a:t>Main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topic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his PhD thesis</a:t>
            </a:r>
          </a:p>
        </p:txBody>
      </p:sp>
      <p:pic>
        <p:nvPicPr>
          <p:cNvPr id="4" name="Obrázek 3" descr="Michal Maryška - Organický chemik - syntetik - Santiago lab | LinkedIn">
            <a:extLst>
              <a:ext uri="{FF2B5EF4-FFF2-40B4-BE49-F238E27FC236}">
                <a16:creationId xmlns:a16="http://schemas.microsoft.com/office/drawing/2014/main" id="{0B6AAD57-1207-120C-3909-149B126A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894" y="368147"/>
            <a:ext cx="5111826" cy="5111826"/>
          </a:xfrm>
          <a:prstGeom prst="rect">
            <a:avLst/>
          </a:prstGeom>
        </p:spPr>
      </p:pic>
      <p:pic>
        <p:nvPicPr>
          <p:cNvPr id="5" name="Obrázek 4" descr="Laboratoř forenzní analýzy biologicky aktivních látek - Laboratoř forenzní  analýzy biologicky aktivních látek">
            <a:extLst>
              <a:ext uri="{FF2B5EF4-FFF2-40B4-BE49-F238E27FC236}">
                <a16:creationId xmlns:a16="http://schemas.microsoft.com/office/drawing/2014/main" id="{9F209906-2F77-D74E-D683-05B6F8F97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95" y="5355072"/>
            <a:ext cx="5754475" cy="13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99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03785-FF3B-A644-9612-13069A6E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The most active compound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FC9E22-590E-8844-81E2-F68C458AD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Calibri"/>
                <a:cs typeface="Calibri"/>
              </a:rPr>
              <a:t>IC50 of 93 nM</a:t>
            </a:r>
          </a:p>
          <a:p>
            <a:pPr lvl="1"/>
            <a:r>
              <a:rPr lang="cs-CZ">
                <a:ea typeface="Calibri"/>
                <a:cs typeface="Calibri"/>
              </a:rPr>
              <a:t>One of the most potent known KAT inhibitors!</a:t>
            </a:r>
          </a:p>
          <a:p>
            <a:r>
              <a:rPr lang="cs-CZ">
                <a:ea typeface="Calibri"/>
                <a:cs typeface="Calibri"/>
              </a:rPr>
              <a:t>Very small molecule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Further optimization possible</a:t>
            </a:r>
            <a:endParaRPr lang="cs-CZ" dirty="0">
              <a:ea typeface="Calibri"/>
              <a:cs typeface="Calibri"/>
            </a:endParaRPr>
          </a:p>
        </p:txBody>
      </p:sp>
      <p:pic>
        <p:nvPicPr>
          <p:cNvPr id="4" name="Obrázek 3" descr="Obsah obrázku skica, diagram, kresba, řada/pruh&#10;&#10;Popis se vygeneroval automaticky.">
            <a:extLst>
              <a:ext uri="{FF2B5EF4-FFF2-40B4-BE49-F238E27FC236}">
                <a16:creationId xmlns:a16="http://schemas.microsoft.com/office/drawing/2014/main" id="{2D5C820D-385B-FFE3-5E73-EBFE5BD34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15" y="3685389"/>
            <a:ext cx="7168308" cy="30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61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CE5D1-E1FA-23F6-01BC-26C22291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The end?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C3BB4-85F7-336B-4FF3-64187FCF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Calibri"/>
                <a:cs typeface="Calibri"/>
              </a:rPr>
              <a:t>Condensing results in a publishable form</a:t>
            </a:r>
          </a:p>
          <a:p>
            <a:r>
              <a:rPr lang="cs-CZ">
                <a:ea typeface="Calibri"/>
                <a:cs typeface="Calibri"/>
              </a:rPr>
              <a:t>Extreme rush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MM needed this complete his PhD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Strange question from reviewers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(next slides)</a:t>
            </a: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038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AD571-BC72-11F4-AFC6-47D2A04D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Tough reviewer:</a:t>
            </a:r>
            <a:endParaRPr lang="cs-CZ"/>
          </a:p>
        </p:txBody>
      </p:sp>
      <p:pic>
        <p:nvPicPr>
          <p:cNvPr id="4" name="Obrázek 3" descr="Obsah obrázku text, Písmo, snímek obrazovky&#10;&#10;Popis se vygeneroval automaticky.">
            <a:extLst>
              <a:ext uri="{FF2B5EF4-FFF2-40B4-BE49-F238E27FC236}">
                <a16:creationId xmlns:a16="http://schemas.microsoft.com/office/drawing/2014/main" id="{4A206184-02D9-95BE-4774-290C5D39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82" y="1963248"/>
            <a:ext cx="10831416" cy="34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8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35454-B105-E373-216D-7E570B5B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Answers: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52169-16F3-7704-95CE-EBA40AB87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Calibri"/>
                <a:cs typeface="Calibri"/>
              </a:rPr>
              <a:t>Docking is often a bad guidance for ranking</a:t>
            </a:r>
          </a:p>
          <a:p>
            <a:r>
              <a:rPr lang="cs-CZ">
                <a:ea typeface="Calibri"/>
                <a:cs typeface="Calibri"/>
              </a:rPr>
              <a:t>Pharmacophore modelling and docking actually confirmed the initial hit structure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SAR via commercially available compounds is a benefit, not disadvantage</a:t>
            </a:r>
          </a:p>
          <a:p>
            <a:r>
              <a:rPr lang="cs-CZ">
                <a:ea typeface="Calibri"/>
                <a:cs typeface="Calibri"/>
              </a:rPr>
              <a:t>Inhibitor is one of the most potent known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Scaffold is totally novel</a:t>
            </a: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475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Písmo, snímek obrazovky, žlutá&#10;&#10;Popis se vygeneroval automaticky.">
            <a:extLst>
              <a:ext uri="{FF2B5EF4-FFF2-40B4-BE49-F238E27FC236}">
                <a16:creationId xmlns:a16="http://schemas.microsoft.com/office/drawing/2014/main" id="{E2583412-0FAC-FCC9-9741-361200B10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4" y="2114057"/>
            <a:ext cx="11547513" cy="158328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A06C961-DF58-A469-07B5-41542954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>
                <a:ea typeface="Calibri Light"/>
                <a:cs typeface="Calibri Light"/>
              </a:rPr>
              <a:t>Diplomacy: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598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A8CDD-3CFF-9CFE-D8B5-7F588797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Success: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DB6DE0-46BE-4662-3EA1-37CBE23B8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Calibri"/>
                <a:cs typeface="Calibri"/>
              </a:rPr>
              <a:t>This work was published as "</a:t>
            </a:r>
            <a:r>
              <a:rPr lang="cs-CZ"/>
              <a:t>Heterocyclic Cathinones as Inhibitors of Kynurenine Aminotransferase II—Design, Synthesis, and Evaluation </a:t>
            </a:r>
            <a:r>
              <a:rPr lang="cs-CZ">
                <a:ea typeface="Calibri"/>
                <a:cs typeface="Calibri"/>
              </a:rPr>
              <a:t>" </a:t>
            </a:r>
            <a:r>
              <a:rPr lang="cs-CZ" i="1">
                <a:ea typeface="+mn-lt"/>
                <a:cs typeface="+mn-lt"/>
              </a:rPr>
              <a:t>Pharmaceuticals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b="1">
                <a:ea typeface="+mn-lt"/>
                <a:cs typeface="+mn-lt"/>
              </a:rPr>
              <a:t>2021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i="1">
                <a:ea typeface="+mn-lt"/>
                <a:cs typeface="+mn-lt"/>
              </a:rPr>
              <a:t>14</a:t>
            </a:r>
            <a:r>
              <a:rPr lang="cs-CZ">
                <a:ea typeface="+mn-lt"/>
                <a:cs typeface="+mn-lt"/>
              </a:rPr>
              <a:t>(12), 1291</a:t>
            </a:r>
          </a:p>
          <a:p>
            <a:r>
              <a:rPr lang="cs-CZ">
                <a:ea typeface="Calibri"/>
                <a:cs typeface="Calibri"/>
              </a:rPr>
              <a:t>You can read all the details and all the synthetic chemistry there</a:t>
            </a: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775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662FD-7107-3444-2356-76C4C6B5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The timeline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10E13-16D9-F4C2-26C3-F10063C1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>
                <a:ea typeface="Calibri"/>
                <a:cs typeface="Calibri"/>
              </a:rPr>
              <a:t>First conceptualization</a:t>
            </a:r>
          </a:p>
          <a:p>
            <a:pPr lvl="1"/>
            <a:r>
              <a:rPr lang="cs-CZ">
                <a:ea typeface="Calibri"/>
                <a:cs typeface="Calibri"/>
              </a:rPr>
              <a:t>September 2016</a:t>
            </a:r>
          </a:p>
          <a:p>
            <a:r>
              <a:rPr lang="cs-CZ">
                <a:ea typeface="Calibri"/>
                <a:cs typeface="Calibri"/>
              </a:rPr>
              <a:t>First compound synthesized</a:t>
            </a:r>
          </a:p>
          <a:p>
            <a:pPr lvl="1"/>
            <a:r>
              <a:rPr lang="cs-CZ">
                <a:ea typeface="Calibri"/>
                <a:cs typeface="Calibri"/>
              </a:rPr>
              <a:t>December 2016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First weakly active compound measured</a:t>
            </a:r>
          </a:p>
          <a:p>
            <a:pPr lvl="1"/>
            <a:r>
              <a:rPr lang="cs-CZ">
                <a:ea typeface="Calibri"/>
                <a:cs typeface="Calibri"/>
              </a:rPr>
              <a:t>August 2017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Conceptualization of active series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August 2018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Drafting of paper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July 2021</a:t>
            </a:r>
            <a:endParaRPr lang="cs-CZ" dirty="0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Paper published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>
                <a:ea typeface="Calibri"/>
                <a:cs typeface="Calibri"/>
              </a:rPr>
              <a:t>December 2021</a:t>
            </a: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274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E482D-3D03-4F00-97F5-B55DE9DC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Take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home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message</a:t>
            </a:r>
            <a:r>
              <a:rPr lang="cs-CZ" dirty="0">
                <a:ea typeface="Calibri Light"/>
                <a:cs typeface="Calibri Light"/>
              </a:rPr>
              <a:t>(s)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CB934-08EF-E243-DD3D-447D27F83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Use </a:t>
            </a:r>
            <a:r>
              <a:rPr lang="cs-CZ" err="1">
                <a:ea typeface="Calibri"/>
                <a:cs typeface="Calibri"/>
              </a:rPr>
              <a:t>knowhow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creatively</a:t>
            </a:r>
            <a:r>
              <a:rPr lang="cs-CZ" dirty="0">
                <a:ea typeface="Calibri"/>
                <a:cs typeface="Calibri"/>
              </a:rPr>
              <a:t> (</a:t>
            </a:r>
            <a:r>
              <a:rPr lang="cs-CZ" err="1">
                <a:ea typeface="Calibri"/>
                <a:cs typeface="Calibri"/>
              </a:rPr>
              <a:t>Cathinone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synthesis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experience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BAFA)</a:t>
            </a:r>
          </a:p>
          <a:p>
            <a:r>
              <a:rPr lang="cs-CZ" err="1">
                <a:ea typeface="Calibri"/>
                <a:cs typeface="Calibri"/>
              </a:rPr>
              <a:t>Know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peculiarities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your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target</a:t>
            </a:r>
            <a:endParaRPr lang="cs-CZ">
              <a:ea typeface="Calibri"/>
              <a:cs typeface="Calibri"/>
            </a:endParaRPr>
          </a:p>
          <a:p>
            <a:r>
              <a:rPr lang="cs-CZ" err="1">
                <a:ea typeface="Calibri"/>
                <a:cs typeface="Calibri"/>
              </a:rPr>
              <a:t>Interdisciplinary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collaborations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take</a:t>
            </a:r>
            <a:r>
              <a:rPr lang="cs-CZ" dirty="0">
                <a:ea typeface="Calibri"/>
                <a:cs typeface="Calibri"/>
              </a:rPr>
              <a:t> a long </a:t>
            </a:r>
            <a:r>
              <a:rPr lang="cs-CZ">
                <a:ea typeface="Calibri"/>
                <a:cs typeface="Calibri"/>
              </a:rPr>
              <a:t>time (project ran 2016-2021)</a:t>
            </a:r>
          </a:p>
          <a:p>
            <a:r>
              <a:rPr lang="cs-CZ" dirty="0" err="1">
                <a:ea typeface="Calibri"/>
                <a:cs typeface="Calibri"/>
              </a:rPr>
              <a:t>Bulk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virtual</a:t>
            </a:r>
            <a:r>
              <a:rPr lang="cs-CZ" dirty="0">
                <a:ea typeface="Calibri"/>
                <a:cs typeface="Calibri"/>
              </a:rPr>
              <a:t> screening </a:t>
            </a:r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senseless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you</a:t>
            </a:r>
            <a:r>
              <a:rPr lang="cs-CZ" dirty="0">
                <a:ea typeface="Calibri"/>
                <a:cs typeface="Calibri"/>
              </a:rPr>
              <a:t> do not </a:t>
            </a:r>
            <a:r>
              <a:rPr lang="cs-CZ" dirty="0" err="1">
                <a:ea typeface="Calibri"/>
                <a:cs typeface="Calibri"/>
              </a:rPr>
              <a:t>purchase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compounds</a:t>
            </a:r>
          </a:p>
          <a:p>
            <a:r>
              <a:rPr lang="cs-CZ" dirty="0">
                <a:ea typeface="Calibri"/>
                <a:cs typeface="Calibri"/>
              </a:rPr>
              <a:t>Smart design </a:t>
            </a:r>
            <a:r>
              <a:rPr lang="cs-CZ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more </a:t>
            </a:r>
            <a:r>
              <a:rPr lang="cs-CZ" err="1">
                <a:ea typeface="Calibri"/>
                <a:cs typeface="Calibri"/>
              </a:rPr>
              <a:t>important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then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large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scale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docking</a:t>
            </a:r>
            <a:endParaRPr lang="cs-CZ">
              <a:ea typeface="Calibri"/>
              <a:cs typeface="Calibri"/>
            </a:endParaRPr>
          </a:p>
          <a:p>
            <a:r>
              <a:rPr lang="cs-CZ" err="1">
                <a:ea typeface="Calibri"/>
                <a:cs typeface="Calibri"/>
              </a:rPr>
              <a:t>Brute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force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medchem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a </a:t>
            </a:r>
            <a:r>
              <a:rPr lang="cs-CZ" err="1">
                <a:ea typeface="Calibri"/>
                <a:cs typeface="Calibri"/>
              </a:rPr>
              <a:t>powerful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optimization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method</a:t>
            </a:r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705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5378B-5F51-EF4A-0549-AE3D18AE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Introduction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E7A06-92EB-A56C-B5CD-C52273F6D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Kynurenic</a:t>
            </a:r>
            <a:r>
              <a:rPr lang="cs-CZ" dirty="0">
                <a:ea typeface="Calibri"/>
                <a:cs typeface="Calibri"/>
              </a:rPr>
              <a:t> acid (</a:t>
            </a:r>
            <a:r>
              <a:rPr lang="cs-CZ" sz="2400" dirty="0">
                <a:ea typeface="+mn-lt"/>
                <a:cs typeface="+mn-lt"/>
              </a:rPr>
              <a:t>"KYNA"</a:t>
            </a:r>
            <a:r>
              <a:rPr lang="cs-CZ" dirty="0">
                <a:ea typeface="+mn-lt"/>
                <a:cs typeface="+mn-lt"/>
              </a:rPr>
              <a:t>):</a:t>
            </a:r>
            <a:endParaRPr lang="cs-CZ" dirty="0"/>
          </a:p>
          <a:p>
            <a:pPr lvl="1"/>
            <a:r>
              <a:rPr lang="cs-CZ" dirty="0" err="1">
                <a:ea typeface="Calibri"/>
                <a:cs typeface="Calibri"/>
              </a:rPr>
              <a:t>Kynurenine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aminotransferase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metabolizes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conversion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kynurenine</a:t>
            </a:r>
            <a:r>
              <a:rPr lang="cs-CZ" dirty="0">
                <a:ea typeface="Calibri"/>
                <a:cs typeface="Calibri"/>
              </a:rPr>
              <a:t> to KYNA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Agonist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at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several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ionotropic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glutamate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receptors</a:t>
            </a:r>
            <a:r>
              <a:rPr lang="cs-CZ" dirty="0">
                <a:ea typeface="Calibri"/>
                <a:cs typeface="Calibri"/>
              </a:rPr>
              <a:t>:</a:t>
            </a:r>
          </a:p>
          <a:p>
            <a:pPr lvl="2"/>
            <a:r>
              <a:rPr lang="cs-CZ" dirty="0">
                <a:ea typeface="Calibri"/>
                <a:cs typeface="Calibri"/>
              </a:rPr>
              <a:t>NMDA </a:t>
            </a:r>
            <a:r>
              <a:rPr lang="cs-CZ" dirty="0" err="1">
                <a:ea typeface="Calibri"/>
                <a:cs typeface="Calibri"/>
              </a:rPr>
              <a:t>antagonist</a:t>
            </a:r>
            <a:r>
              <a:rPr lang="cs-CZ" dirty="0">
                <a:ea typeface="Calibri"/>
                <a:cs typeface="Calibri"/>
              </a:rPr>
              <a:t> (</a:t>
            </a:r>
            <a:r>
              <a:rPr lang="cs-CZ" dirty="0" err="1">
                <a:ea typeface="Calibri"/>
                <a:cs typeface="Calibri"/>
              </a:rPr>
              <a:t>other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antagonists</a:t>
            </a:r>
            <a:r>
              <a:rPr lang="cs-CZ" dirty="0">
                <a:ea typeface="Calibri"/>
                <a:cs typeface="Calibri"/>
              </a:rPr>
              <a:t>: </a:t>
            </a:r>
            <a:r>
              <a:rPr lang="cs-CZ" dirty="0" err="1">
                <a:ea typeface="Calibri"/>
                <a:cs typeface="Calibri"/>
              </a:rPr>
              <a:t>Ketamine</a:t>
            </a:r>
            <a:r>
              <a:rPr lang="cs-CZ" dirty="0">
                <a:ea typeface="Calibri"/>
                <a:cs typeface="Calibri"/>
              </a:rPr>
              <a:t>, PCP, </a:t>
            </a:r>
            <a:r>
              <a:rPr lang="cs-CZ" dirty="0" err="1">
                <a:ea typeface="Calibri"/>
                <a:cs typeface="Calibri"/>
              </a:rPr>
              <a:t>high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doses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ethanol)</a:t>
            </a:r>
            <a:endParaRPr lang="cs-CZ" dirty="0" err="1">
              <a:ea typeface="Calibri"/>
              <a:cs typeface="Calibri"/>
            </a:endParaRPr>
          </a:p>
          <a:p>
            <a:pPr lvl="2"/>
            <a:r>
              <a:rPr lang="cs-CZ" dirty="0">
                <a:ea typeface="Calibri"/>
                <a:cs typeface="Calibri"/>
              </a:rPr>
              <a:t>AMPA </a:t>
            </a:r>
            <a:r>
              <a:rPr lang="cs-CZ" err="1">
                <a:ea typeface="Calibri"/>
                <a:cs typeface="Calibri"/>
              </a:rPr>
              <a:t>agonist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err="1">
                <a:ea typeface="Calibri"/>
                <a:cs typeface="Calibri"/>
              </a:rPr>
              <a:t>Kainate</a:t>
            </a:r>
            <a:r>
              <a:rPr lang="cs-CZ" dirty="0">
                <a:ea typeface="Calibri"/>
                <a:cs typeface="Calibri"/>
              </a:rPr>
              <a:t> receptor </a:t>
            </a:r>
            <a:r>
              <a:rPr lang="cs-CZ" err="1">
                <a:ea typeface="Calibri"/>
                <a:cs typeface="Calibri"/>
              </a:rPr>
              <a:t>agonist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 err="1">
                <a:ea typeface="Calibri"/>
                <a:cs typeface="Calibri"/>
              </a:rPr>
              <a:t>Elevated</a:t>
            </a:r>
            <a:r>
              <a:rPr lang="cs-CZ" dirty="0">
                <a:ea typeface="Calibri"/>
                <a:cs typeface="Calibri"/>
              </a:rPr>
              <a:t> [KYNA] in CSF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schizophrenia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patients</a:t>
            </a:r>
            <a:endParaRPr lang="cs-CZ" dirty="0">
              <a:ea typeface="Calibri"/>
              <a:cs typeface="Calibri"/>
            </a:endParaRPr>
          </a:p>
          <a:p>
            <a:pPr lvl="2"/>
            <a:r>
              <a:rPr lang="cs-CZ" dirty="0">
                <a:ea typeface="Calibri"/>
                <a:cs typeface="Calibri"/>
              </a:rPr>
              <a:t>"</a:t>
            </a:r>
            <a:r>
              <a:rPr lang="cs-CZ" dirty="0" err="1">
                <a:ea typeface="Calibri"/>
                <a:cs typeface="Calibri"/>
              </a:rPr>
              <a:t>Kynurenic</a:t>
            </a:r>
            <a:r>
              <a:rPr lang="cs-CZ" dirty="0">
                <a:ea typeface="Calibri"/>
                <a:cs typeface="Calibri"/>
              </a:rPr>
              <a:t> acid </a:t>
            </a:r>
            <a:r>
              <a:rPr lang="cs-CZ" dirty="0" err="1">
                <a:ea typeface="Calibri"/>
                <a:cs typeface="Calibri"/>
              </a:rPr>
              <a:t>hypothesis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of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schizophrenia</a:t>
            </a:r>
            <a:r>
              <a:rPr lang="cs-CZ" dirty="0">
                <a:ea typeface="Calibri"/>
                <a:cs typeface="Calibri"/>
              </a:rPr>
              <a:t>"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Also</a:t>
            </a:r>
            <a:r>
              <a:rPr lang="cs-CZ" dirty="0">
                <a:ea typeface="Calibri"/>
                <a:cs typeface="Calibri"/>
              </a:rPr>
              <a:t>: </a:t>
            </a:r>
            <a:r>
              <a:rPr lang="cs-CZ" dirty="0" err="1">
                <a:ea typeface="Calibri"/>
                <a:cs typeface="Calibri"/>
              </a:rPr>
              <a:t>involved</a:t>
            </a:r>
            <a:r>
              <a:rPr lang="cs-CZ" dirty="0">
                <a:ea typeface="Calibri"/>
                <a:cs typeface="Calibri"/>
              </a:rPr>
              <a:t> in HIV, </a:t>
            </a:r>
            <a:r>
              <a:rPr lang="cs-CZ" dirty="0" err="1">
                <a:ea typeface="Calibri"/>
                <a:cs typeface="Calibri"/>
              </a:rPr>
              <a:t>Tick</a:t>
            </a:r>
            <a:r>
              <a:rPr lang="cs-CZ" dirty="0">
                <a:ea typeface="Calibri"/>
                <a:cs typeface="Calibri"/>
              </a:rPr>
              <a:t>-Borne </a:t>
            </a:r>
            <a:r>
              <a:rPr lang="cs-CZ" dirty="0" err="1">
                <a:ea typeface="Calibri"/>
                <a:cs typeface="Calibri"/>
              </a:rPr>
              <a:t>Encephalitis</a:t>
            </a:r>
            <a:r>
              <a:rPr lang="cs-CZ" dirty="0">
                <a:ea typeface="Calibri"/>
                <a:cs typeface="Calibri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55146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2ACBD-F768-BBD7-AA0E-F061598A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diagram, skica, kresba&#10;&#10;Popis se vygeneroval automaticky.">
            <a:extLst>
              <a:ext uri="{FF2B5EF4-FFF2-40B4-BE49-F238E27FC236}">
                <a16:creationId xmlns:a16="http://schemas.microsoft.com/office/drawing/2014/main" id="{012C56CB-B106-092B-9260-8163F4A2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2" y="1813306"/>
            <a:ext cx="10987489" cy="28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0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3CF72-AB3B-AD06-11FD-3047E4C6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The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Kynurenine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pathway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23A66-3B72-6F7A-A3EA-27631113F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ea typeface="Calibri"/>
                <a:cs typeface="Calibri"/>
              </a:rPr>
              <a:t>Starts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from</a:t>
            </a:r>
            <a:r>
              <a:rPr lang="cs-CZ" dirty="0">
                <a:ea typeface="Calibri"/>
                <a:cs typeface="Calibri"/>
              </a:rPr>
              <a:t> L-</a:t>
            </a:r>
            <a:r>
              <a:rPr lang="cs-CZ" dirty="0" err="1">
                <a:ea typeface="Calibri"/>
                <a:cs typeface="Calibri"/>
              </a:rPr>
              <a:t>tryptophan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 dirty="0" err="1">
                <a:ea typeface="Calibri"/>
                <a:cs typeface="Calibri"/>
              </a:rPr>
              <a:t>Other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pathways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from</a:t>
            </a:r>
            <a:r>
              <a:rPr lang="cs-CZ" dirty="0">
                <a:ea typeface="Calibri"/>
                <a:cs typeface="Calibri"/>
              </a:rPr>
              <a:t> Trp: serotonin, melatonin, DMT, THIQs, …</a:t>
            </a:r>
          </a:p>
          <a:p>
            <a:r>
              <a:rPr lang="cs-CZ" dirty="0" err="1">
                <a:ea typeface="Calibri"/>
                <a:cs typeface="Calibri"/>
              </a:rPr>
              <a:t>Three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terminal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products</a:t>
            </a:r>
            <a:r>
              <a:rPr lang="cs-CZ" dirty="0">
                <a:ea typeface="Calibri"/>
                <a:cs typeface="Calibri"/>
              </a:rPr>
              <a:t>:</a:t>
            </a:r>
          </a:p>
          <a:p>
            <a:pPr lvl="1"/>
            <a:r>
              <a:rPr lang="cs-CZ" dirty="0">
                <a:ea typeface="Calibri"/>
                <a:cs typeface="Calibri"/>
              </a:rPr>
              <a:t>KYNA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Quinolinic</a:t>
            </a:r>
            <a:r>
              <a:rPr lang="cs-CZ" dirty="0">
                <a:ea typeface="Calibri"/>
                <a:cs typeface="Calibri"/>
              </a:rPr>
              <a:t> acid (</a:t>
            </a:r>
            <a:r>
              <a:rPr lang="cs-CZ" dirty="0" err="1">
                <a:ea typeface="Calibri"/>
                <a:cs typeface="Calibri"/>
              </a:rPr>
              <a:t>high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conc</a:t>
            </a:r>
            <a:r>
              <a:rPr lang="cs-CZ" dirty="0">
                <a:ea typeface="Calibri"/>
                <a:cs typeface="Calibri"/>
              </a:rPr>
              <a:t> in </a:t>
            </a:r>
            <a:r>
              <a:rPr lang="cs-CZ" dirty="0" err="1">
                <a:ea typeface="Calibri"/>
                <a:cs typeface="Calibri"/>
              </a:rPr>
              <a:t>Alzheimers</a:t>
            </a:r>
            <a:r>
              <a:rPr lang="cs-CZ" dirty="0">
                <a:ea typeface="Calibri"/>
                <a:cs typeface="Calibri"/>
              </a:rPr>
              <a:t> and </a:t>
            </a:r>
            <a:r>
              <a:rPr lang="cs-CZ" dirty="0" err="1">
                <a:ea typeface="Calibri"/>
                <a:cs typeface="Calibri"/>
              </a:rPr>
              <a:t>Huntingtons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Disease</a:t>
            </a:r>
            <a:r>
              <a:rPr lang="cs-CZ" dirty="0">
                <a:ea typeface="Calibri"/>
                <a:cs typeface="Calibri"/>
              </a:rPr>
              <a:t>), NAD </a:t>
            </a:r>
            <a:r>
              <a:rPr lang="cs-CZ" dirty="0" err="1">
                <a:ea typeface="Calibri"/>
                <a:cs typeface="Calibri"/>
              </a:rPr>
              <a:t>precursor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Picolinic</a:t>
            </a:r>
            <a:r>
              <a:rPr lang="cs-CZ" dirty="0">
                <a:ea typeface="Calibri"/>
                <a:cs typeface="Calibri"/>
              </a:rPr>
              <a:t> acid (</a:t>
            </a:r>
            <a:r>
              <a:rPr lang="cs-CZ" dirty="0" err="1">
                <a:ea typeface="Calibri"/>
                <a:cs typeface="Calibri"/>
              </a:rPr>
              <a:t>badly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understood</a:t>
            </a:r>
            <a:r>
              <a:rPr lang="cs-CZ" dirty="0">
                <a:ea typeface="Calibri"/>
                <a:cs typeface="Calibri"/>
              </a:rPr>
              <a:t>, </a:t>
            </a:r>
            <a:r>
              <a:rPr lang="cs-CZ" dirty="0" err="1">
                <a:ea typeface="Calibri"/>
                <a:cs typeface="Calibri"/>
              </a:rPr>
              <a:t>neuroprotective</a:t>
            </a:r>
            <a:r>
              <a:rPr lang="cs-CZ" dirty="0"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768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CAB6F-7B54-9786-CB9B-08E448AF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diagram, skica, kresba, text&#10;&#10;Popis se vygeneroval automaticky.">
            <a:extLst>
              <a:ext uri="{FF2B5EF4-FFF2-40B4-BE49-F238E27FC236}">
                <a16:creationId xmlns:a16="http://schemas.microsoft.com/office/drawing/2014/main" id="{B42022F0-5D40-11EB-9A12-50F38D72F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860" y="1194392"/>
            <a:ext cx="12416009" cy="4420309"/>
          </a:xfrm>
        </p:spPr>
      </p:pic>
    </p:spTree>
    <p:extLst>
      <p:ext uri="{BB962C8B-B14F-4D97-AF65-F5344CB8AC3E}">
        <p14:creationId xmlns:p14="http://schemas.microsoft.com/office/powerpoint/2010/main" val="177538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17AE8-7A84-1BE9-60E1-A760F8A5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ea typeface="Calibri Light"/>
                <a:cs typeface="Calibri Light"/>
              </a:rPr>
              <a:t>Kynurenine</a:t>
            </a:r>
            <a:r>
              <a:rPr lang="cs-CZ" dirty="0">
                <a:ea typeface="Calibri Light"/>
                <a:cs typeface="Calibri Light"/>
              </a:rPr>
              <a:t> </a:t>
            </a:r>
            <a:r>
              <a:rPr lang="cs-CZ" dirty="0" err="1">
                <a:ea typeface="Calibri Light"/>
                <a:cs typeface="Calibri Light"/>
              </a:rPr>
              <a:t>aminotransferase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962E9-6B72-FC7B-CD56-C44427EFC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Calibri"/>
                <a:cs typeface="Calibri"/>
              </a:rPr>
              <a:t>4 </a:t>
            </a:r>
            <a:r>
              <a:rPr lang="cs-CZ" dirty="0" err="1">
                <a:ea typeface="Calibri"/>
                <a:cs typeface="Calibri"/>
              </a:rPr>
              <a:t>isoforms</a:t>
            </a:r>
            <a:endParaRPr lang="cs-CZ" dirty="0">
              <a:ea typeface="Calibri"/>
              <a:cs typeface="Calibri"/>
            </a:endParaRPr>
          </a:p>
          <a:p>
            <a:pPr lvl="1"/>
            <a:r>
              <a:rPr lang="cs-CZ" dirty="0">
                <a:ea typeface="Calibri"/>
                <a:cs typeface="Calibri"/>
              </a:rPr>
              <a:t>KAT II </a:t>
            </a:r>
            <a:r>
              <a:rPr lang="cs-CZ" dirty="0" err="1">
                <a:ea typeface="Calibri"/>
                <a:cs typeface="Calibri"/>
              </a:rPr>
              <a:t>is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most </a:t>
            </a:r>
            <a:r>
              <a:rPr lang="cs-CZ" dirty="0" err="1">
                <a:ea typeface="Calibri"/>
                <a:cs typeface="Calibri"/>
              </a:rPr>
              <a:t>expressed</a:t>
            </a:r>
            <a:r>
              <a:rPr lang="cs-CZ" dirty="0">
                <a:ea typeface="Calibri"/>
                <a:cs typeface="Calibri"/>
              </a:rPr>
              <a:t> in </a:t>
            </a:r>
            <a:r>
              <a:rPr lang="cs-CZ" dirty="0" err="1">
                <a:ea typeface="Calibri"/>
                <a:cs typeface="Calibri"/>
              </a:rPr>
              <a:t>the</a:t>
            </a:r>
            <a:r>
              <a:rPr lang="cs-CZ" dirty="0">
                <a:ea typeface="Calibri"/>
                <a:cs typeface="Calibri"/>
              </a:rPr>
              <a:t> CNS</a:t>
            </a:r>
          </a:p>
          <a:p>
            <a:r>
              <a:rPr lang="cs-CZ" dirty="0">
                <a:ea typeface="Calibri"/>
                <a:cs typeface="Calibri"/>
              </a:rPr>
              <a:t>Pyridoxal </a:t>
            </a:r>
            <a:r>
              <a:rPr lang="cs-CZ" dirty="0" err="1">
                <a:ea typeface="Calibri"/>
                <a:cs typeface="Calibri"/>
              </a:rPr>
              <a:t>cofactor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>
                <a:ea typeface="Calibri"/>
                <a:cs typeface="Calibri"/>
              </a:rPr>
              <a:t>KAT II </a:t>
            </a:r>
            <a:r>
              <a:rPr lang="cs-CZ" dirty="0" err="1">
                <a:ea typeface="Calibri"/>
                <a:cs typeface="Calibri"/>
              </a:rPr>
              <a:t>inhibition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decreases</a:t>
            </a:r>
            <a:r>
              <a:rPr lang="cs-CZ" dirty="0">
                <a:ea typeface="Calibri"/>
                <a:cs typeface="Calibri"/>
              </a:rPr>
              <a:t> brain [KYNA] in </a:t>
            </a:r>
            <a:r>
              <a:rPr lang="cs-CZ" dirty="0" err="1">
                <a:ea typeface="Calibri"/>
                <a:cs typeface="Calibri"/>
              </a:rPr>
              <a:t>rats</a:t>
            </a:r>
            <a:endParaRPr lang="cs-CZ">
              <a:ea typeface="Calibri"/>
              <a:cs typeface="Calibri"/>
            </a:endParaRPr>
          </a:p>
          <a:p>
            <a:r>
              <a:rPr lang="cs-CZ" dirty="0">
                <a:ea typeface="Calibri"/>
                <a:cs typeface="Calibri"/>
              </a:rPr>
              <a:t>KAT II </a:t>
            </a:r>
            <a:r>
              <a:rPr lang="cs-CZ" err="1">
                <a:ea typeface="Calibri"/>
                <a:cs typeface="Calibri"/>
              </a:rPr>
              <a:t>inhibitors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known</a:t>
            </a:r>
            <a:r>
              <a:rPr lang="cs-CZ" dirty="0">
                <a:ea typeface="Calibri"/>
                <a:cs typeface="Calibri"/>
              </a:rPr>
              <a:t> (</a:t>
            </a:r>
            <a:r>
              <a:rPr lang="cs-CZ" err="1">
                <a:ea typeface="Calibri"/>
                <a:cs typeface="Calibri"/>
              </a:rPr>
              <a:t>mostly</a:t>
            </a:r>
            <a:r>
              <a:rPr lang="cs-CZ" dirty="0">
                <a:ea typeface="Calibri"/>
                <a:cs typeface="Calibri"/>
              </a:rPr>
              <a:t> Pfizer </a:t>
            </a:r>
            <a:r>
              <a:rPr lang="cs-CZ" err="1">
                <a:ea typeface="Calibri"/>
                <a:cs typeface="Calibri"/>
              </a:rPr>
              <a:t>series</a:t>
            </a:r>
            <a:r>
              <a:rPr lang="cs-CZ" dirty="0">
                <a:ea typeface="Calibri"/>
                <a:cs typeface="Calibri"/>
              </a:rPr>
              <a:t>)</a:t>
            </a:r>
          </a:p>
          <a:p>
            <a:r>
              <a:rPr lang="cs-CZ" dirty="0" err="1">
                <a:ea typeface="Calibri"/>
                <a:cs typeface="Calibri"/>
              </a:rPr>
              <a:t>Several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Xray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structures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available</a:t>
            </a:r>
          </a:p>
          <a:p>
            <a:pPr lvl="1"/>
            <a:r>
              <a:rPr lang="cs-CZ" dirty="0" err="1">
                <a:ea typeface="Calibri"/>
                <a:cs typeface="Calibri"/>
              </a:rPr>
              <a:t>Kynurenine</a:t>
            </a:r>
            <a:r>
              <a:rPr lang="cs-CZ" dirty="0">
                <a:ea typeface="Calibri"/>
                <a:cs typeface="Calibri"/>
              </a:rPr>
              <a:t> </a:t>
            </a:r>
            <a:r>
              <a:rPr lang="cs-CZ" dirty="0" err="1">
                <a:ea typeface="Calibri"/>
                <a:cs typeface="Calibri"/>
              </a:rPr>
              <a:t>bound</a:t>
            </a:r>
            <a:r>
              <a:rPr lang="cs-CZ" dirty="0">
                <a:ea typeface="Calibri"/>
                <a:cs typeface="Calibri"/>
              </a:rPr>
              <a:t> (</a:t>
            </a:r>
            <a:r>
              <a:rPr lang="cs-CZ" dirty="0" err="1">
                <a:ea typeface="Calibri"/>
                <a:cs typeface="Calibri"/>
              </a:rPr>
              <a:t>next</a:t>
            </a:r>
            <a:r>
              <a:rPr lang="cs-CZ" dirty="0">
                <a:ea typeface="Calibri"/>
                <a:cs typeface="Calibri"/>
              </a:rPr>
              <a:t> slide)</a:t>
            </a:r>
          </a:p>
          <a:p>
            <a:pPr lvl="1"/>
            <a:r>
              <a:rPr lang="cs-CZ" dirty="0">
                <a:ea typeface="Calibri"/>
                <a:cs typeface="Calibri"/>
              </a:rPr>
              <a:t>Inhibitor </a:t>
            </a:r>
            <a:r>
              <a:rPr lang="cs-CZ" dirty="0" err="1">
                <a:ea typeface="Calibri"/>
                <a:cs typeface="Calibri"/>
              </a:rPr>
              <a:t>bound</a:t>
            </a:r>
          </a:p>
        </p:txBody>
      </p:sp>
    </p:spTree>
    <p:extLst>
      <p:ext uri="{BB962C8B-B14F-4D97-AF65-F5344CB8AC3E}">
        <p14:creationId xmlns:p14="http://schemas.microsoft.com/office/powerpoint/2010/main" val="2574861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Enzyme inhibitor design</vt:lpstr>
      <vt:lpstr>Overview</vt:lpstr>
      <vt:lpstr>Wim Dehaen</vt:lpstr>
      <vt:lpstr>Michal Maryška</vt:lpstr>
      <vt:lpstr>Introduction</vt:lpstr>
      <vt:lpstr>Prezentace aplikace PowerPoint</vt:lpstr>
      <vt:lpstr>The Kynurenine pathway</vt:lpstr>
      <vt:lpstr>Prezentace aplikace PowerPoint</vt:lpstr>
      <vt:lpstr>Kynurenine aminotransferase</vt:lpstr>
      <vt:lpstr>Prezentace aplikace PowerPoint</vt:lpstr>
      <vt:lpstr>Known inhibitors</vt:lpstr>
      <vt:lpstr>Prezentace aplikace PowerPoint</vt:lpstr>
      <vt:lpstr>The problem at hand</vt:lpstr>
      <vt:lpstr>The approach</vt:lpstr>
      <vt:lpstr>Molecular design logic</vt:lpstr>
      <vt:lpstr>Molecular recognition of PF004859949 </vt:lpstr>
      <vt:lpstr>Initial ideas:</vt:lpstr>
      <vt:lpstr>Initial idea</vt:lpstr>
      <vt:lpstr>Prezentace aplikace PowerPoint</vt:lpstr>
      <vt:lpstr>New idea: "Bulk" virtual screening</vt:lpstr>
      <vt:lpstr>Prezentace aplikace PowerPoint</vt:lpstr>
      <vt:lpstr>A new design iteration</vt:lpstr>
      <vt:lpstr>Cathinones?</vt:lpstr>
      <vt:lpstr>Ring-opened cathinones</vt:lpstr>
      <vt:lpstr>Building a pharmacophore</vt:lpstr>
      <vt:lpstr>Prezentace aplikace PowerPoint</vt:lpstr>
      <vt:lpstr>Pharmacophore including cofactor</vt:lpstr>
      <vt:lpstr>Molecular docking</vt:lpstr>
      <vt:lpstr>Molecular docking</vt:lpstr>
      <vt:lpstr>Prezentace aplikace PowerPoint</vt:lpstr>
      <vt:lpstr>Biological assays</vt:lpstr>
      <vt:lpstr>A lucky break</vt:lpstr>
      <vt:lpstr>But: a complication</vt:lpstr>
      <vt:lpstr>Compounds not stable under assay conditions</vt:lpstr>
      <vt:lpstr>Increase stability</vt:lpstr>
      <vt:lpstr>Ring-opening the cathinones</vt:lpstr>
      <vt:lpstr>Ring-opening the cathinones</vt:lpstr>
      <vt:lpstr>Molecular optimization</vt:lpstr>
      <vt:lpstr>Prezentace aplikace PowerPoint</vt:lpstr>
      <vt:lpstr>The most active compound</vt:lpstr>
      <vt:lpstr>The end?</vt:lpstr>
      <vt:lpstr>Tough reviewer:</vt:lpstr>
      <vt:lpstr>Answers:</vt:lpstr>
      <vt:lpstr>Diplomacy:</vt:lpstr>
      <vt:lpstr>Success:</vt:lpstr>
      <vt:lpstr>The timeline</vt:lpstr>
      <vt:lpstr>Take home message(s)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673</cp:revision>
  <dcterms:created xsi:type="dcterms:W3CDTF">2023-10-08T09:56:25Z</dcterms:created>
  <dcterms:modified xsi:type="dcterms:W3CDTF">2023-12-11T14:53:44Z</dcterms:modified>
</cp:coreProperties>
</file>