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Roboto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oboto-bold.fntdata"/><Relationship Id="rId14" Type="http://schemas.openxmlformats.org/officeDocument/2006/relationships/slide" Target="slides/slide9.xml"/><Relationship Id="rId58" Type="http://schemas.openxmlformats.org/officeDocument/2006/relationships/font" Target="fonts/Robot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91de8d9cdb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91de8d9cdb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91de8d9cdb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91de8d9cdb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91de8d9cdb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91de8d9cdb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91de8d9cdb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91de8d9cdb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91de8d9cdb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91de8d9cdb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91de8d9cdb_0_3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91de8d9cdb_0_3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91de8d9cd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91de8d9cd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91de8d9cdb_0_3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91de8d9cdb_0_3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91de8d9cdb_0_36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91de8d9cdb_0_3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91de8d9cdb_0_30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91de8d9cdb_0_3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1de8d9cd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1de8d9c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91de8d9cdb_0_3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91de8d9cdb_0_3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91de8d9cdb_0_3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291de8d9cdb_0_3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91de8d9cdb_0_3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291de8d9cdb_0_3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91de8d9cdb_0_3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91de8d9cdb_0_3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91de8d9cdb_0_3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291de8d9cdb_0_3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91de8d9cdb_0_3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91de8d9cdb_0_3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91de8d9cdb_0_3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291de8d9cdb_0_3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291de8d9cdb_0_3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291de8d9cdb_0_3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91de8d9cdb_0_3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291de8d9cdb_0_3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291de8d9cdb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291de8d9cdb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9b8b8bc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9b8b8bc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291de8d9cdb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291de8d9cdb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Dulezite kratce predstavit GENOVESU jako Cloudovy bioifnormaticky software, kde vsechna bioinformatikca data jsou ulozena v CR, nepouzivame zadny komercni vypocetni server jako google ci amazon.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291de8d9cdb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291de8d9cdb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FASQT predefinovane workflow - germinalni, somaticke, UMI, Sekvenacni technologie (illumina, MGI…), MSI, TMB, CNV, genotypizace, RNA-fuze, PolyT analyza..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291de8d9cdb_0_1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291de8d9cdb_0_1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291de8d9cdb_0_10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291de8d9cdb_0_1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Spravne normalizovane a relacne ulozene sekvenacni data muze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291de8d9cdb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291de8d9cdb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Popis globalni ciselnik - schema pro subjekty (ma svou vlastni databazi), ktera se da kdykoliv exportovat, popripade importovat z externich software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291de8d9cdb_0_1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291de8d9cdb_0_1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Popis globalni ciselnik - schema pro subjekty (ma svou vlastni databazi), ktera se da kdykoliv exportovat, popripade importovat z externich software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g291de8d9cdb_0_1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6" name="Google Shape;2086;g291de8d9cdb_0_1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Popis globalni ciselnik - schema pro subjekty (ma svou vlastni databazi), ktera se da kdykoliv exportovat, popripade importovat z externich software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291de8d9cdb_0_1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291de8d9cdb_0_1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0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291de8d9cdb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291de8d9cdb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291de8d9cdb_0_1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291de8d9cdb_0_1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c249a0923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c249a092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291de8d9cdb_0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291de8d9cdb_0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291de8d9cdb_0_1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291de8d9cdb_0_1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2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g291de8d9cdb_0_1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4" name="Google Shape;2554;g291de8d9cdb_0_1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291de8d9cdb_0_1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291de8d9cdb_0_1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0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291de8d9cdb_0_20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2" name="Google Shape;2712;g291de8d9cdb_0_20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8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g291de8d9cdb_0_2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0" name="Google Shape;2790;g291de8d9cdb_0_2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6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291de8d9cdb_0_2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291de8d9cdb_0_2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5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291de8d9cdb_0_2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291de8d9cdb_0_2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0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291de8d9cdb_0_2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291de8d9cdb_0_2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3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291de8d9cdb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5" name="Google Shape;3125;g291de8d9cdb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830f23fa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830f23fa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8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g291de8d9cdb_0_2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0" name="Google Shape;3210;g291de8d9cdb_0_2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291de8d9cdb_0_2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8" name="Google Shape;3288;g291de8d9cdb_0_2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 typy dat jako upload: FASTQ,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4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g10743635f49_0_1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6" name="Google Shape;3366;g10743635f49_0_1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1de8d9cd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91de8d9cd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91de8d9cdb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91de8d9cdb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91de8d9cdb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91de8d9cdb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91de8d9cdb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91de8d9cdb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mailto:broz@bioxsys.cz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58.png"/><Relationship Id="rId13" Type="http://schemas.openxmlformats.org/officeDocument/2006/relationships/image" Target="../media/image62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Relationship Id="rId15" Type="http://schemas.openxmlformats.org/officeDocument/2006/relationships/image" Target="../media/image69.png"/><Relationship Id="rId14" Type="http://schemas.openxmlformats.org/officeDocument/2006/relationships/image" Target="../media/image55.png"/><Relationship Id="rId16" Type="http://schemas.openxmlformats.org/officeDocument/2006/relationships/image" Target="../media/image72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7" Type="http://schemas.openxmlformats.org/officeDocument/2006/relationships/image" Target="../media/image44.png"/><Relationship Id="rId8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8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hyperlink" Target="http://genome.ucsc.edu/cgi-bin/hgTracks?db=hg38&amp;position=NM_004985.5:c.35G%3EA&amp;hgt.out3=submit" TargetMode="External"/><Relationship Id="rId5" Type="http://schemas.openxmlformats.org/officeDocument/2006/relationships/hyperlink" Target="http://www.ncbi.nlm.nih.gov/snp/rs121913529" TargetMode="External"/><Relationship Id="rId6" Type="http://schemas.openxmlformats.org/officeDocument/2006/relationships/image" Target="../media/image7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hyperlink" Target="http://genome.ucsc.edu/cgi-bin/hgTracks?db=hg38&amp;position=NM_004985.5:c.35G%3EA&amp;hgt.out3=submit" TargetMode="External"/><Relationship Id="rId5" Type="http://schemas.openxmlformats.org/officeDocument/2006/relationships/hyperlink" Target="http://www.ncbi.nlm.nih.gov/snp/rs121913529" TargetMode="External"/><Relationship Id="rId6" Type="http://schemas.openxmlformats.org/officeDocument/2006/relationships/image" Target="../media/image6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78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75.png"/><Relationship Id="rId5" Type="http://schemas.openxmlformats.org/officeDocument/2006/relationships/image" Target="../media/image68.png"/><Relationship Id="rId6" Type="http://schemas.openxmlformats.org/officeDocument/2006/relationships/image" Target="../media/image7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75.png"/><Relationship Id="rId5" Type="http://schemas.openxmlformats.org/officeDocument/2006/relationships/image" Target="../media/image11.png"/><Relationship Id="rId6" Type="http://schemas.openxmlformats.org/officeDocument/2006/relationships/image" Target="../media/image77.png"/><Relationship Id="rId7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10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Relationship Id="rId4" Type="http://schemas.openxmlformats.org/officeDocument/2006/relationships/image" Target="../media/image81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Relationship Id="rId4" Type="http://schemas.openxmlformats.org/officeDocument/2006/relationships/hyperlink" Target="mailto:broz@bioxsys.cz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31.png"/><Relationship Id="rId13" Type="http://schemas.openxmlformats.org/officeDocument/2006/relationships/image" Target="../media/image35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5" Type="http://schemas.openxmlformats.org/officeDocument/2006/relationships/image" Target="../media/image40.png"/><Relationship Id="rId14" Type="http://schemas.openxmlformats.org/officeDocument/2006/relationships/image" Target="../media/image3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56476" cy="924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56" name="Google Shape;56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13"/>
          <p:cNvSpPr txBox="1"/>
          <p:nvPr/>
        </p:nvSpPr>
        <p:spPr>
          <a:xfrm>
            <a:off x="694700" y="2873850"/>
            <a:ext cx="7886700" cy="17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Ing. Petr Brož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CEO, </a:t>
            </a:r>
            <a:r>
              <a:rPr lang="en">
                <a:solidFill>
                  <a:schemeClr val="dk1"/>
                </a:solidFill>
              </a:rPr>
              <a:t>Co-founder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www.bioxsys.cz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broz@bioxsys.cz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604799725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1478900" y="1451625"/>
            <a:ext cx="6861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Vývoj bioinformatického software pro diagnostické laboratoře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2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523" name="Google Shape;523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3" name="Google Shape;563;p22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Cloud Aplikace COVID - NGS</a:t>
            </a:r>
            <a:endParaRPr sz="2300"/>
          </a:p>
        </p:txBody>
      </p:sp>
      <p:sp>
        <p:nvSpPr>
          <p:cNvPr id="564" name="Google Shape;564;p22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565" name="Google Shape;5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06249"/>
            <a:ext cx="9144003" cy="310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2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572" name="Google Shape;572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2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2" name="Google Shape;612;p23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GENNET Laboratorní informační systém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613" name="Google Shape;613;p23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614" name="Google Shape;6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375" y="1701448"/>
            <a:ext cx="6829327" cy="31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2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621" name="Google Shape;621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Google Shape;661;p24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NEON</a:t>
            </a:r>
            <a:r>
              <a:rPr lang="en" sz="2300">
                <a:solidFill>
                  <a:schemeClr val="dk1"/>
                </a:solidFill>
              </a:rPr>
              <a:t> - neurochirurgický laboratorní systém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662" name="Google Shape;662;p24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663" name="Google Shape;6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850" y="1607400"/>
            <a:ext cx="5960847" cy="3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5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670" name="Google Shape;670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Google Shape;709;p2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0" name="Google Shape;710;p25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Varan</a:t>
            </a:r>
            <a:r>
              <a:rPr lang="en" sz="3200"/>
              <a:t> - </a:t>
            </a:r>
            <a:r>
              <a:rPr lang="en" sz="2300">
                <a:solidFill>
                  <a:schemeClr val="dk1"/>
                </a:solidFill>
              </a:rPr>
              <a:t>cloudová aplikace pro hodnocení NGS dat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711" name="Google Shape;711;p25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712" name="Google Shape;7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6400" y="1740850"/>
            <a:ext cx="5682273" cy="30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26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719" name="Google Shape;719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4" name="Google Shape;724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2" name="Google Shape;742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9" name="Google Shape;759;p26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Genetify.me - Analýza mikrobiom</a:t>
            </a:r>
            <a:endParaRPr sz="2300"/>
          </a:p>
        </p:txBody>
      </p:sp>
      <p:sp>
        <p:nvSpPr>
          <p:cNvPr id="760" name="Google Shape;760;p26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761" name="Google Shape;7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2050" y="152400"/>
            <a:ext cx="1937450" cy="7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2800" y="1662850"/>
            <a:ext cx="7128151" cy="31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27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769" name="Google Shape;769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1" name="Google Shape;771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5" name="Google Shape;775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6" name="Google Shape;776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8" name="Google Shape;778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0" name="Google Shape;790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9" name="Google Shape;799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1" name="Google Shape;801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3" name="Google Shape;803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2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9" name="Google Shape;809;p27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What we need to </a:t>
            </a:r>
            <a:r>
              <a:rPr lang="en" sz="2300">
                <a:solidFill>
                  <a:schemeClr val="dk1"/>
                </a:solidFill>
              </a:rPr>
              <a:t>develop</a:t>
            </a:r>
            <a:r>
              <a:rPr lang="en" sz="2300">
                <a:solidFill>
                  <a:schemeClr val="dk1"/>
                </a:solidFill>
              </a:rPr>
              <a:t> commercial software?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810" name="Google Shape;810;p27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811" name="Google Shape;8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27"/>
          <p:cNvSpPr txBox="1"/>
          <p:nvPr/>
        </p:nvSpPr>
        <p:spPr>
          <a:xfrm>
            <a:off x="745650" y="2261475"/>
            <a:ext cx="5206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AutoNum type="arabicPeriod"/>
            </a:pPr>
            <a:r>
              <a:rPr b="1" lang="en">
                <a:solidFill>
                  <a:srgbClr val="6AA84F"/>
                </a:solidFill>
              </a:rPr>
              <a:t>The idea</a:t>
            </a:r>
            <a:endParaRPr b="1">
              <a:solidFill>
                <a:srgbClr val="6AA84F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Technology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Computation resources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Capacity resources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Persistence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28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818" name="Google Shape;818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Google Shape;829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0" name="Google Shape;840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3" name="Google Shape;843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2" name="Google Shape;852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5" name="Google Shape;855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6" name="Google Shape;856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7" name="Google Shape;857;p2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8" name="Google Shape;858;p28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Technology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859" name="Google Shape;859;p28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860" name="Google Shape;8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125" y="1646150"/>
            <a:ext cx="2167025" cy="8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575" y="1539075"/>
            <a:ext cx="2529401" cy="10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125" y="2888600"/>
            <a:ext cx="2167025" cy="89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6775" y="2842448"/>
            <a:ext cx="2273000" cy="8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2896" y="3872391"/>
            <a:ext cx="2746478" cy="8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64423" y="2426713"/>
            <a:ext cx="2075875" cy="7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9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872" name="Google Shape;872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4" name="Google Shape;874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5" name="Google Shape;875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6" name="Google Shape;876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7" name="Google Shape;877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Google Shape;882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Google Shape;883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4" name="Google Shape;884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5" name="Google Shape;885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6" name="Google Shape;886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Google Shape;887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Google Shape;889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Google Shape;890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1" name="Google Shape;891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Google Shape;892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3" name="Google Shape;893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4" name="Google Shape;894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Google Shape;898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" name="Google Shape;900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" name="Google Shape;901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2" name="Google Shape;902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3" name="Google Shape;903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Google Shape;904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5" name="Google Shape;905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6" name="Google Shape;906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7" name="Google Shape;907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8" name="Google Shape;908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9" name="Google Shape;909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Google Shape;911;p2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2" name="Google Shape;912;p29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Vue.js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913" name="Google Shape;913;p29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914" name="Google Shape;9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714" y="1576749"/>
            <a:ext cx="4344575" cy="318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30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921" name="Google Shape;921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" name="Google Shape;922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3" name="Google Shape;923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7" name="Google Shape;927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1" name="Google Shape;931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" name="Google Shape;932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3" name="Google Shape;933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7" name="Google Shape;947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8" name="Google Shape;948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" name="Google Shape;949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0" name="Google Shape;950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3" name="Google Shape;953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4" name="Google Shape;954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5" name="Google Shape;955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0" name="Google Shape;960;p3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1" name="Google Shape;961;p30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Element - Desktop UI Library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962" name="Google Shape;962;p30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963" name="Google Shape;9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0" y="1655650"/>
            <a:ext cx="3554898" cy="30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31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970" name="Google Shape;970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4" name="Google Shape;974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5" name="Google Shape;975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6" name="Google Shape;976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7" name="Google Shape;977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8" name="Google Shape;978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9" name="Google Shape;979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0" name="Google Shape;980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2" name="Google Shape;982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4" name="Google Shape;984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5" name="Google Shape;985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6" name="Google Shape;986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9" name="Google Shape;989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0" name="Google Shape;990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1" name="Google Shape;991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2" name="Google Shape;992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3" name="Google Shape;993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6" name="Google Shape;996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7" name="Google Shape;997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8" name="Google Shape;998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9" name="Google Shape;999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1" name="Google Shape;1001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2" name="Google Shape;1002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3" name="Google Shape;1003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4" name="Google Shape;1004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5" name="Google Shape;1005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6" name="Google Shape;1006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7" name="Google Shape;1007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8" name="Google Shape;1008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9" name="Google Shape;1009;p3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0" name="Google Shape;1010;p31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Computational resources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011" name="Google Shape;1011;p31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012" name="Google Shape;10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31"/>
          <p:cNvSpPr txBox="1"/>
          <p:nvPr/>
        </p:nvSpPr>
        <p:spPr>
          <a:xfrm>
            <a:off x="745650" y="2261475"/>
            <a:ext cx="5206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AutoNum type="arabicPeriod"/>
            </a:pPr>
            <a:r>
              <a:rPr lang="en">
                <a:solidFill>
                  <a:srgbClr val="6AA84F"/>
                </a:solidFill>
              </a:rPr>
              <a:t>Computational servers (&gt; 20 TB RAM, 25 servers, 1U)</a:t>
            </a:r>
            <a:endParaRPr>
              <a:solidFill>
                <a:srgbClr val="6AA84F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WEB servers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Database server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Mongo server (&gt; 1 PB)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Clients servers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Training servers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03" name="Google Shape;103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14"/>
          <p:cNvSpPr txBox="1"/>
          <p:nvPr/>
        </p:nvSpPr>
        <p:spPr>
          <a:xfrm>
            <a:off x="152400" y="13435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Presentation</a:t>
            </a:r>
            <a:r>
              <a:rPr lang="en" sz="2300">
                <a:solidFill>
                  <a:schemeClr val="dk1"/>
                </a:solidFill>
              </a:rPr>
              <a:t> - 2022</a:t>
            </a:r>
            <a:endParaRPr sz="23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0" y="4592375"/>
            <a:ext cx="3729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FUNDING: This work was supported by Ministry of Health of the Czech Republic, grant nr. NU2007-00145. All rights reserved.</a:t>
            </a:r>
            <a:endParaRPr sz="500"/>
          </a:p>
        </p:txBody>
      </p:sp>
      <p:pic>
        <p:nvPicPr>
          <p:cNvPr id="146" name="Google Shape;146;p14"/>
          <p:cNvPicPr preferRelativeResize="0"/>
          <p:nvPr/>
        </p:nvPicPr>
        <p:blipFill rotWithShape="1">
          <a:blip r:embed="rId4">
            <a:alphaModFix/>
          </a:blip>
          <a:srcRect b="0" l="0" r="0" t="18798"/>
          <a:stretch/>
        </p:blipFill>
        <p:spPr>
          <a:xfrm>
            <a:off x="1945400" y="2228200"/>
            <a:ext cx="5590027" cy="11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2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019" name="Google Shape;1019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0" name="Google Shape;1020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1" name="Google Shape;1021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2" name="Google Shape;1022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" name="Google Shape;1024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9" name="Google Shape;1039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3" name="Google Shape;1053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Google Shape;1054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3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9" name="Google Shape;1059;p32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Computational resources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060" name="Google Shape;1060;p32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061" name="Google Shape;10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100" y="1628350"/>
            <a:ext cx="2068749" cy="308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3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068" name="Google Shape;1068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9" name="Google Shape;1069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0" name="Google Shape;1070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1" name="Google Shape;1071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2" name="Google Shape;1072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3" name="Google Shape;1073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4" name="Google Shape;1074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5" name="Google Shape;1075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6" name="Google Shape;1076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8" name="Google Shape;1078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Google Shape;1079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0" name="Google Shape;1080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1" name="Google Shape;1081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2" name="Google Shape;1082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" name="Google Shape;1084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5" name="Google Shape;1085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6" name="Google Shape;1086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0" name="Google Shape;1090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1" name="Google Shape;1091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2" name="Google Shape;1092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3" name="Google Shape;1093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4" name="Google Shape;1094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5" name="Google Shape;1095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6" name="Google Shape;1096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7" name="Google Shape;1097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8" name="Google Shape;1098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1" name="Google Shape;1101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2" name="Google Shape;1102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3" name="Google Shape;1103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4" name="Google Shape;1104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5" name="Google Shape;1105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7" name="Google Shape;1107;p3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8" name="Google Shape;1108;p33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Capacity</a:t>
            </a:r>
            <a:r>
              <a:rPr lang="en" sz="2300">
                <a:solidFill>
                  <a:schemeClr val="dk1"/>
                </a:solidFill>
              </a:rPr>
              <a:t> resources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109" name="Google Shape;1109;p33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110" name="Google Shape;11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33"/>
          <p:cNvSpPr txBox="1"/>
          <p:nvPr/>
        </p:nvSpPr>
        <p:spPr>
          <a:xfrm>
            <a:off x="745650" y="1804275"/>
            <a:ext cx="52068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Bioinformatician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Back-end developer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Front-end developer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Database developer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Linux server admin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Network engineer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Application</a:t>
            </a:r>
            <a:r>
              <a:rPr lang="en">
                <a:solidFill>
                  <a:schemeClr val="dk1"/>
                </a:solidFill>
              </a:rPr>
              <a:t> specialist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Sales representative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117" name="Google Shape;1117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8" name="Google Shape;1118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9" name="Google Shape;1119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0" name="Google Shape;1120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1" name="Google Shape;1121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2" name="Google Shape;1122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3" name="Google Shape;1123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4" name="Google Shape;1124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5" name="Google Shape;1125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" name="Google Shape;1126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7" name="Google Shape;1127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8" name="Google Shape;1128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0" name="Google Shape;1130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1" name="Google Shape;1131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2" name="Google Shape;1132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3" name="Google Shape;1133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4" name="Google Shape;1134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5" name="Google Shape;1135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6" name="Google Shape;1136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7" name="Google Shape;1137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8" name="Google Shape;1138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9" name="Google Shape;1139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0" name="Google Shape;1140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1" name="Google Shape;1141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2" name="Google Shape;1142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3" name="Google Shape;1143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4" name="Google Shape;1144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5" name="Google Shape;1145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6" name="Google Shape;1146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7" name="Google Shape;1147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9" name="Google Shape;1149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1" name="Google Shape;1151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2" name="Google Shape;1152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Google Shape;1153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4" name="Google Shape;1154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5" name="Google Shape;1155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6" name="Google Shape;1156;p3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7" name="Google Shape;1157;p34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Tools we using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158" name="Google Shape;1158;p34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159" name="Google Shape;1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34"/>
          <p:cNvSpPr txBox="1"/>
          <p:nvPr/>
        </p:nvSpPr>
        <p:spPr>
          <a:xfrm>
            <a:off x="745650" y="1651875"/>
            <a:ext cx="52068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IDE code editor (Sublime, Visual Studio Code)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Database - DataGrip, PgAdmin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GitLab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Redmine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Mongo Object Database - RoboMongo, Studio 3T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Freeform painter (FE developing)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OpenVPN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iTerm, Termius, Terminator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MacOS, Parallel Desktop, ZOOM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5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166" name="Google Shape;1166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7" name="Google Shape;1167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8" name="Google Shape;1168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9" name="Google Shape;1169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1" name="Google Shape;1171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2" name="Google Shape;1172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5" name="Google Shape;1175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6" name="Google Shape;1176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" name="Google Shape;1177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8" name="Google Shape;1178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0" name="Google Shape;1180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1" name="Google Shape;1181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3" name="Google Shape;1183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4" name="Google Shape;1184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6" name="Google Shape;1186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8" name="Google Shape;1188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9" name="Google Shape;1189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1" name="Google Shape;1191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2" name="Google Shape;1192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3" name="Google Shape;1193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6" name="Google Shape;1196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7" name="Google Shape;1197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Google Shape;1198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9" name="Google Shape;1199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0" name="Google Shape;1200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1" name="Google Shape;1201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3" name="Google Shape;1203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4" name="Google Shape;1204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5" name="Google Shape;1205;p3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6" name="Google Shape;1206;p35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DataGrip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207" name="Google Shape;1207;p35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208" name="Google Shape;1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652625"/>
            <a:ext cx="8670602" cy="309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36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215" name="Google Shape;1215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Google Shape;1218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9" name="Google Shape;1219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3" name="Google Shape;1223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4" name="Google Shape;1224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5" name="Google Shape;1225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6" name="Google Shape;1226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7" name="Google Shape;1227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8" name="Google Shape;1228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9" name="Google Shape;1229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3" name="Google Shape;1233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4" name="Google Shape;1234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5" name="Google Shape;1235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9" name="Google Shape;1239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0" name="Google Shape;1240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Google Shape;1241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4" name="Google Shape;1244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5" name="Google Shape;1245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0" name="Google Shape;1250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4" name="Google Shape;1254;p3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5" name="Google Shape;1255;p36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PgAdmin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256" name="Google Shape;1256;p36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257" name="Google Shape;12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850" y="1576625"/>
            <a:ext cx="5662725" cy="31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37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264" name="Google Shape;1264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5" name="Google Shape;1265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6" name="Google Shape;1266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7" name="Google Shape;1267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8" name="Google Shape;1268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9" name="Google Shape;1269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0" name="Google Shape;1270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2" name="Google Shape;1272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3" name="Google Shape;1273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4" name="Google Shape;1274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5" name="Google Shape;1275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7" name="Google Shape;1277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8" name="Google Shape;1278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Google Shape;1279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0" name="Google Shape;1280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4" name="Google Shape;1284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5" name="Google Shape;1285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7" name="Google Shape;1287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8" name="Google Shape;1288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9" name="Google Shape;1289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0" name="Google Shape;1290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1" name="Google Shape;1291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9" name="Google Shape;1299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1" name="Google Shape;1301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2" name="Google Shape;1302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3" name="Google Shape;1303;p3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4" name="Google Shape;1304;p37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GitLab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305" name="Google Shape;1305;p37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306" name="Google Shape;1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37"/>
          <p:cNvSpPr txBox="1"/>
          <p:nvPr/>
        </p:nvSpPr>
        <p:spPr>
          <a:xfrm>
            <a:off x="745650" y="1651875"/>
            <a:ext cx="5206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Devel and Master Branch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Do commented commits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Never make changes on remote server(s)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2" name="Google Shape;1312;p38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313" name="Google Shape;1313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4" name="Google Shape;1314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5" name="Google Shape;1315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6" name="Google Shape;1316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7" name="Google Shape;1317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8" name="Google Shape;1318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9" name="Google Shape;1319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0" name="Google Shape;1320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1" name="Google Shape;1321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2" name="Google Shape;1322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3" name="Google Shape;1323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4" name="Google Shape;1324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6" name="Google Shape;1326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7" name="Google Shape;1327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8" name="Google Shape;1328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9" name="Google Shape;1329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0" name="Google Shape;1330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" name="Google Shape;1331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2" name="Google Shape;1332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3" name="Google Shape;1333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4" name="Google Shape;1334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5" name="Google Shape;1335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6" name="Google Shape;1336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7" name="Google Shape;1337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8" name="Google Shape;1338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9" name="Google Shape;1339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1" name="Google Shape;1341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2" name="Google Shape;1342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3" name="Google Shape;1343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4" name="Google Shape;1344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5" name="Google Shape;1345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6" name="Google Shape;1346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7" name="Google Shape;1347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8" name="Google Shape;1348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9" name="Google Shape;1349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0" name="Google Shape;1350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1" name="Google Shape;1351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2" name="Google Shape;1352;p3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3" name="Google Shape;1353;p38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GitLab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354" name="Google Shape;1354;p38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355" name="Google Shape;13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2150" y="1695750"/>
            <a:ext cx="3591224" cy="29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oogle Shape;1361;p39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362" name="Google Shape;1362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3" name="Google Shape;1363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4" name="Google Shape;1364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5" name="Google Shape;1365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6" name="Google Shape;1366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7" name="Google Shape;1367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8" name="Google Shape;1368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9" name="Google Shape;1369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0" name="Google Shape;1370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3" name="Google Shape;1373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4" name="Google Shape;1374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5" name="Google Shape;1375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6" name="Google Shape;1376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7" name="Google Shape;1377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8" name="Google Shape;1378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9" name="Google Shape;1379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0" name="Google Shape;1380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1" name="Google Shape;1381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2" name="Google Shape;1382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3" name="Google Shape;1383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4" name="Google Shape;1384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5" name="Google Shape;1385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6" name="Google Shape;1386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7" name="Google Shape;1387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8" name="Google Shape;1388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9" name="Google Shape;1389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0" name="Google Shape;1390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1" name="Google Shape;1391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2" name="Google Shape;1392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3" name="Google Shape;1393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4" name="Google Shape;1394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5" name="Google Shape;1395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6" name="Google Shape;1396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7" name="Google Shape;1397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8" name="Google Shape;1398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9" name="Google Shape;1399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0" name="Google Shape;1400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1" name="Google Shape;1401;p3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2" name="Google Shape;1402;p39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Studio 3T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03" name="Google Shape;1403;p39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404" name="Google Shape;14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1773" y="1580050"/>
            <a:ext cx="5406828" cy="32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40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411" name="Google Shape;1411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2" name="Google Shape;1412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3" name="Google Shape;1413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5" name="Google Shape;1415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6" name="Google Shape;1416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7" name="Google Shape;1417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8" name="Google Shape;1418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9" name="Google Shape;1419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0" name="Google Shape;1420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2" name="Google Shape;1422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3" name="Google Shape;1423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5" name="Google Shape;1425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6" name="Google Shape;1426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7" name="Google Shape;1427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8" name="Google Shape;1428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9" name="Google Shape;1429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0" name="Google Shape;1430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1" name="Google Shape;1431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2" name="Google Shape;1432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3" name="Google Shape;1433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" name="Google Shape;1434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6" name="Google Shape;1436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7" name="Google Shape;1437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8" name="Google Shape;1438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9" name="Google Shape;1439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3" name="Google Shape;1443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4" name="Google Shape;1444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5" name="Google Shape;1445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6" name="Google Shape;1446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7" name="Google Shape;1447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8" name="Google Shape;1448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Google Shape;1450;p4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1" name="Google Shape;1451;p40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iTerm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452" name="Google Shape;1452;p40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453" name="Google Shape;14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975" y="1668450"/>
            <a:ext cx="5912525" cy="308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41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460" name="Google Shape;1460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1" name="Google Shape;1461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2" name="Google Shape;1462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4" name="Google Shape;1464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5" name="Google Shape;1465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6" name="Google Shape;1466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7" name="Google Shape;1467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9" name="Google Shape;1469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0" name="Google Shape;1470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1" name="Google Shape;1471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2" name="Google Shape;1472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3" name="Google Shape;1473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4" name="Google Shape;1474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5" name="Google Shape;1475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6" name="Google Shape;1476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7" name="Google Shape;1477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8" name="Google Shape;1478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9" name="Google Shape;1479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0" name="Google Shape;1480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1" name="Google Shape;1481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3" name="Google Shape;1483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4" name="Google Shape;1484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5" name="Google Shape;1485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6" name="Google Shape;1486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7" name="Google Shape;1487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8" name="Google Shape;1488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9" name="Google Shape;1489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0" name="Google Shape;1490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1" name="Google Shape;1491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2" name="Google Shape;1492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3" name="Google Shape;1493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4" name="Google Shape;1494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5" name="Google Shape;1495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6" name="Google Shape;1496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7" name="Google Shape;1497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8" name="Google Shape;1498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9" name="Google Shape;1499;p4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0" name="Google Shape;1500;p41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501" name="Google Shape;1501;p41"/>
          <p:cNvSpPr/>
          <p:nvPr/>
        </p:nvSpPr>
        <p:spPr>
          <a:xfrm>
            <a:off x="1675870" y="25565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A72A1E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grpSp>
        <p:nvGrpSpPr>
          <p:cNvPr id="1502" name="Google Shape;1502;p41"/>
          <p:cNvGrpSpPr/>
          <p:nvPr/>
        </p:nvGrpSpPr>
        <p:grpSpPr>
          <a:xfrm>
            <a:off x="532825" y="2253310"/>
            <a:ext cx="1310403" cy="1897975"/>
            <a:chOff x="519875" y="1948510"/>
            <a:chExt cx="1310403" cy="1897975"/>
          </a:xfrm>
        </p:grpSpPr>
        <p:sp>
          <p:nvSpPr>
            <p:cNvPr id="1503" name="Google Shape;1503;p41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04" name="Google Shape;1504;p41"/>
            <p:cNvSpPr txBox="1"/>
            <p:nvPr/>
          </p:nvSpPr>
          <p:spPr>
            <a:xfrm>
              <a:off x="956700" y="2109676"/>
              <a:ext cx="433800" cy="29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SA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5" name="Google Shape;1505;p41"/>
            <p:cNvSpPr txBox="1"/>
            <p:nvPr/>
          </p:nvSpPr>
          <p:spPr>
            <a:xfrm>
              <a:off x="519878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Secondary Analysis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6" name="Google Shape;1506;p41"/>
            <p:cNvSpPr txBox="1"/>
            <p:nvPr/>
          </p:nvSpPr>
          <p:spPr>
            <a:xfrm>
              <a:off x="519875" y="3109085"/>
              <a:ext cx="13104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FASTQ processing and analysis 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07" name="Google Shape;1507;p41"/>
          <p:cNvGrpSpPr/>
          <p:nvPr/>
        </p:nvGrpSpPr>
        <p:grpSpPr>
          <a:xfrm>
            <a:off x="4544700" y="2253310"/>
            <a:ext cx="1310403" cy="1897975"/>
            <a:chOff x="4557650" y="1948510"/>
            <a:chExt cx="1310403" cy="1897975"/>
          </a:xfrm>
        </p:grpSpPr>
        <p:sp>
          <p:nvSpPr>
            <p:cNvPr id="1508" name="Google Shape;1508;p4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09" name="Google Shape;1509;p4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0" name="Google Shape;1510;p41"/>
            <p:cNvSpPr txBox="1"/>
            <p:nvPr/>
          </p:nvSpPr>
          <p:spPr>
            <a:xfrm>
              <a:off x="4557653" y="3109085"/>
              <a:ext cx="13104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 filtration + add metadata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1" name="Google Shape;1511;p41"/>
            <p:cNvSpPr txBox="1"/>
            <p:nvPr/>
          </p:nvSpPr>
          <p:spPr>
            <a:xfrm>
              <a:off x="4994450" y="2109676"/>
              <a:ext cx="441900" cy="2859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12" name="Google Shape;1512;p41"/>
          <p:cNvGrpSpPr/>
          <p:nvPr/>
        </p:nvGrpSpPr>
        <p:grpSpPr>
          <a:xfrm>
            <a:off x="5874850" y="2253310"/>
            <a:ext cx="1359905" cy="1897975"/>
            <a:chOff x="5887800" y="1948510"/>
            <a:chExt cx="1359905" cy="1897975"/>
          </a:xfrm>
        </p:grpSpPr>
        <p:sp>
          <p:nvSpPr>
            <p:cNvPr id="1513" name="Google Shape;1513;p41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14" name="Google Shape;1514;p41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5" name="Google Shape;1515;p41"/>
            <p:cNvSpPr txBox="1"/>
            <p:nvPr/>
          </p:nvSpPr>
          <p:spPr>
            <a:xfrm>
              <a:off x="5887806" y="3109085"/>
              <a:ext cx="13599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Reporting variants + sign out samples 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6" name="Google Shape;1516;p41"/>
            <p:cNvSpPr txBox="1"/>
            <p:nvPr/>
          </p:nvSpPr>
          <p:spPr>
            <a:xfrm>
              <a:off x="6349350" y="2109676"/>
              <a:ext cx="425400" cy="2751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17" name="Google Shape;1517;p41"/>
          <p:cNvGrpSpPr/>
          <p:nvPr/>
        </p:nvGrpSpPr>
        <p:grpSpPr>
          <a:xfrm>
            <a:off x="7251263" y="2253310"/>
            <a:ext cx="1359905" cy="1897975"/>
            <a:chOff x="7264213" y="1948510"/>
            <a:chExt cx="1359905" cy="1897975"/>
          </a:xfrm>
        </p:grpSpPr>
        <p:sp>
          <p:nvSpPr>
            <p:cNvPr id="1518" name="Google Shape;1518;p41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19" name="Google Shape;1519;p41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0" name="Google Shape;1520;p41"/>
            <p:cNvSpPr txBox="1"/>
            <p:nvPr/>
          </p:nvSpPr>
          <p:spPr>
            <a:xfrm>
              <a:off x="7264218" y="3109085"/>
              <a:ext cx="13599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Interpretation sharing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1" name="Google Shape;1521;p41"/>
            <p:cNvSpPr txBox="1"/>
            <p:nvPr/>
          </p:nvSpPr>
          <p:spPr>
            <a:xfrm>
              <a:off x="7725775" y="2109676"/>
              <a:ext cx="410100" cy="2751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22" name="Google Shape;1522;p41"/>
          <p:cNvSpPr/>
          <p:nvPr/>
        </p:nvSpPr>
        <p:spPr>
          <a:xfrm>
            <a:off x="1675870" y="25565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grpSp>
        <p:nvGrpSpPr>
          <p:cNvPr id="1523" name="Google Shape;1523;p41"/>
          <p:cNvGrpSpPr/>
          <p:nvPr/>
        </p:nvGrpSpPr>
        <p:grpSpPr>
          <a:xfrm>
            <a:off x="3203309" y="2252500"/>
            <a:ext cx="1310403" cy="1898049"/>
            <a:chOff x="4557650" y="1948510"/>
            <a:chExt cx="1310403" cy="1897100"/>
          </a:xfrm>
        </p:grpSpPr>
        <p:sp>
          <p:nvSpPr>
            <p:cNvPr id="1524" name="Google Shape;1524;p4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25" name="Google Shape;1525;p4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6" name="Google Shape;1526;p41"/>
            <p:cNvSpPr txBox="1"/>
            <p:nvPr/>
          </p:nvSpPr>
          <p:spPr>
            <a:xfrm>
              <a:off x="4557653" y="3108210"/>
              <a:ext cx="13104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Object and Relational Database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7" name="Google Shape;1527;p41"/>
            <p:cNvSpPr txBox="1"/>
            <p:nvPr/>
          </p:nvSpPr>
          <p:spPr>
            <a:xfrm>
              <a:off x="4994442" y="2109680"/>
              <a:ext cx="441900" cy="286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DB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28" name="Google Shape;1528;p41"/>
          <p:cNvSpPr/>
          <p:nvPr/>
        </p:nvSpPr>
        <p:spPr>
          <a:xfrm>
            <a:off x="3041620" y="2553310"/>
            <a:ext cx="353400" cy="369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529" name="Google Shape;1529;p41"/>
          <p:cNvSpPr/>
          <p:nvPr/>
        </p:nvSpPr>
        <p:spPr>
          <a:xfrm>
            <a:off x="4346870" y="2553310"/>
            <a:ext cx="353400" cy="369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530" name="Google Shape;1530;p41"/>
          <p:cNvSpPr/>
          <p:nvPr/>
        </p:nvSpPr>
        <p:spPr>
          <a:xfrm>
            <a:off x="5706582" y="2556535"/>
            <a:ext cx="353400" cy="369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531" name="Google Shape;1531;p41"/>
          <p:cNvSpPr/>
          <p:nvPr/>
        </p:nvSpPr>
        <p:spPr>
          <a:xfrm>
            <a:off x="7123025" y="2556530"/>
            <a:ext cx="353400" cy="369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grpSp>
        <p:nvGrpSpPr>
          <p:cNvPr id="1532" name="Google Shape;1532;p41"/>
          <p:cNvGrpSpPr/>
          <p:nvPr/>
        </p:nvGrpSpPr>
        <p:grpSpPr>
          <a:xfrm>
            <a:off x="1861890" y="2253310"/>
            <a:ext cx="1310400" cy="1897975"/>
            <a:chOff x="1848940" y="1948510"/>
            <a:chExt cx="1310400" cy="1897975"/>
          </a:xfrm>
        </p:grpSpPr>
        <p:sp>
          <p:nvSpPr>
            <p:cNvPr id="1533" name="Google Shape;1533;p41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534" name="Google Shape;1534;p41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5" name="Google Shape;1535;p41"/>
            <p:cNvSpPr txBox="1"/>
            <p:nvPr/>
          </p:nvSpPr>
          <p:spPr>
            <a:xfrm>
              <a:off x="1848940" y="3109085"/>
              <a:ext cx="1310400" cy="737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VCF annotation</a:t>
              </a:r>
              <a:endParaRPr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6" name="Google Shape;1536;p41"/>
            <p:cNvSpPr txBox="1"/>
            <p:nvPr/>
          </p:nvSpPr>
          <p:spPr>
            <a:xfrm>
              <a:off x="2285749" y="2109677"/>
              <a:ext cx="429600" cy="264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TA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37" name="Google Shape;1537;p41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GENOVESA</a:t>
            </a:r>
            <a:endParaRPr b="1" sz="2300"/>
          </a:p>
        </p:txBody>
      </p:sp>
      <p:pic>
        <p:nvPicPr>
          <p:cNvPr id="1538" name="Google Shape;15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5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53" name="Google Shape;153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3" name="Google Shape;193;p15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Introduction Bioxsys company</a:t>
            </a:r>
            <a:endParaRPr sz="2300"/>
          </a:p>
        </p:txBody>
      </p:sp>
      <p:sp>
        <p:nvSpPr>
          <p:cNvPr id="194" name="Google Shape;194;p15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800" y="2673925"/>
            <a:ext cx="1364250" cy="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900" y="2673925"/>
            <a:ext cx="1354564" cy="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5324" y="2673924"/>
            <a:ext cx="1347227" cy="9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5"/>
          <p:cNvSpPr txBox="1"/>
          <p:nvPr/>
        </p:nvSpPr>
        <p:spPr>
          <a:xfrm>
            <a:off x="2191275" y="370687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Application</a:t>
            </a:r>
            <a:endParaRPr sz="1200"/>
          </a:p>
        </p:txBody>
      </p:sp>
      <p:sp>
        <p:nvSpPr>
          <p:cNvPr id="199" name="Google Shape;199;p15"/>
          <p:cNvSpPr txBox="1"/>
          <p:nvPr/>
        </p:nvSpPr>
        <p:spPr>
          <a:xfrm>
            <a:off x="3731138" y="370372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Database</a:t>
            </a:r>
            <a:endParaRPr sz="1200"/>
          </a:p>
        </p:txBody>
      </p:sp>
      <p:sp>
        <p:nvSpPr>
          <p:cNvPr id="200" name="Google Shape;200;p15"/>
          <p:cNvSpPr txBox="1"/>
          <p:nvPr/>
        </p:nvSpPr>
        <p:spPr>
          <a:xfrm>
            <a:off x="5238450" y="370687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Bioinformatics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infrastructure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01" name="Google Shape;2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oogle Shape;1543;p42"/>
          <p:cNvGrpSpPr/>
          <p:nvPr/>
        </p:nvGrpSpPr>
        <p:grpSpPr>
          <a:xfrm>
            <a:off x="63049" y="4843329"/>
            <a:ext cx="9133754" cy="128008"/>
            <a:chOff x="0" y="4828375"/>
            <a:chExt cx="9180575" cy="125609"/>
          </a:xfrm>
        </p:grpSpPr>
        <p:pic>
          <p:nvPicPr>
            <p:cNvPr id="1544" name="Google Shape;1544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5" name="Google Shape;1545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6" name="Google Shape;1546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7" name="Google Shape;1547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8" name="Google Shape;1548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9" name="Google Shape;1549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0" name="Google Shape;1550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1" name="Google Shape;1551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2" name="Google Shape;1552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3" name="Google Shape;1553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4" name="Google Shape;1554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5" name="Google Shape;1555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6" name="Google Shape;1556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7" name="Google Shape;1557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8" name="Google Shape;1558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9" name="Google Shape;1559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0" name="Google Shape;1560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1" name="Google Shape;1561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2" name="Google Shape;1562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3" name="Google Shape;1563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4" name="Google Shape;1564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5" name="Google Shape;1565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6" name="Google Shape;1566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7" name="Google Shape;1567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8" name="Google Shape;1568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9" name="Google Shape;1569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0" name="Google Shape;1570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1" name="Google Shape;1571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2" name="Google Shape;1572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3" name="Google Shape;1573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4" name="Google Shape;1574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5" name="Google Shape;1575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6" name="Google Shape;1576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7" name="Google Shape;1577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8" name="Google Shape;1578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9" name="Google Shape;1579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0" name="Google Shape;1580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1" name="Google Shape;1581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2" name="Google Shape;1582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3" name="Google Shape;1583;p4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4" name="Google Shape;1584;p42"/>
          <p:cNvSpPr txBox="1"/>
          <p:nvPr/>
        </p:nvSpPr>
        <p:spPr>
          <a:xfrm>
            <a:off x="8089699" y="49419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1585" name="Google Shape;158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825" y="2470141"/>
            <a:ext cx="4454201" cy="12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42"/>
          <p:cNvSpPr txBox="1"/>
          <p:nvPr/>
        </p:nvSpPr>
        <p:spPr>
          <a:xfrm>
            <a:off x="5172025" y="2029163"/>
            <a:ext cx="3407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No third party cloud computing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Data stored in CZ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Char char="●"/>
            </a:pPr>
            <a:r>
              <a:rPr lang="en" sz="1200">
                <a:solidFill>
                  <a:srgbClr val="FF9900"/>
                </a:solidFill>
              </a:rPr>
              <a:t>ISO 27001 Security</a:t>
            </a:r>
            <a:endParaRPr sz="1200">
              <a:solidFill>
                <a:srgbClr val="FF9900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Char char="●"/>
            </a:pPr>
            <a:r>
              <a:rPr lang="en" sz="1200">
                <a:solidFill>
                  <a:srgbClr val="FF9900"/>
                </a:solidFill>
              </a:rPr>
              <a:t>ISO 27018 Cloud services</a:t>
            </a:r>
            <a:endParaRPr sz="1200">
              <a:solidFill>
                <a:srgbClr val="FF9900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TISAX Security data transfer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GDPR ready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Cyber security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●"/>
            </a:pPr>
            <a:r>
              <a:rPr lang="en" sz="1200">
                <a:solidFill>
                  <a:srgbClr val="FF0000"/>
                </a:solidFill>
              </a:rPr>
              <a:t>IVD-R (2024)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587" name="Google Shape;1587;p42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GENOVESA</a:t>
            </a:r>
            <a:endParaRPr sz="2300"/>
          </a:p>
        </p:txBody>
      </p:sp>
      <p:grpSp>
        <p:nvGrpSpPr>
          <p:cNvPr id="1588" name="Google Shape;1588;p42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1589" name="Google Shape;1589;p42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1590" name="Google Shape;1590;p42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1" name="Google Shape;1591;p42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1592" name="Google Shape;1592;p4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593" name="Google Shape;1593;p4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4" name="Google Shape;1594;p42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1595" name="Google Shape;1595;p42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596" name="Google Shape;1596;p42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1598" name="Google Shape;1598;p42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599" name="Google Shape;1599;p42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00" name="Google Shape;1600;p42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1601" name="Google Shape;1601;p4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602" name="Google Shape;1602;p4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03" name="Google Shape;1603;p42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604" name="Google Shape;1604;p42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605" name="Google Shape;1605;p42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606" name="Google Shape;1606;p42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1607" name="Google Shape;1607;p42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1608" name="Google Shape;1608;p42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609" name="Google Shape;1609;p42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10" name="Google Shape;1610;p42"/>
          <p:cNvSpPr txBox="1"/>
          <p:nvPr/>
        </p:nvSpPr>
        <p:spPr>
          <a:xfrm>
            <a:off x="26383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SA</a:t>
            </a:r>
            <a:endParaRPr sz="1100">
              <a:solidFill>
                <a:srgbClr val="D9D9D9"/>
              </a:solidFill>
            </a:endParaRPr>
          </a:p>
        </p:txBody>
      </p:sp>
      <p:sp>
        <p:nvSpPr>
          <p:cNvPr id="1611" name="Google Shape;1611;p42"/>
          <p:cNvSpPr txBox="1"/>
          <p:nvPr/>
        </p:nvSpPr>
        <p:spPr>
          <a:xfrm>
            <a:off x="3681575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TA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612" name="Google Shape;1612;p42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DB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613" name="Google Shape;1613;p42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614" name="Google Shape;1614;p42"/>
          <p:cNvSpPr txBox="1"/>
          <p:nvPr/>
        </p:nvSpPr>
        <p:spPr>
          <a:xfrm>
            <a:off x="67904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615" name="Google Shape;1615;p42"/>
          <p:cNvSpPr txBox="1"/>
          <p:nvPr/>
        </p:nvSpPr>
        <p:spPr>
          <a:xfrm>
            <a:off x="784807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616" name="Google Shape;1616;p42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cxnSp>
        <p:nvCxnSpPr>
          <p:cNvPr id="1617" name="Google Shape;1617;p42"/>
          <p:cNvCxnSpPr/>
          <p:nvPr/>
        </p:nvCxnSpPr>
        <p:spPr>
          <a:xfrm>
            <a:off x="3825925" y="2419425"/>
            <a:ext cx="30300" cy="167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8" name="Google Shape;1618;p42"/>
          <p:cNvSpPr txBox="1"/>
          <p:nvPr/>
        </p:nvSpPr>
        <p:spPr>
          <a:xfrm>
            <a:off x="3527075" y="4085550"/>
            <a:ext cx="771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</a:rPr>
              <a:t>Secure layer</a:t>
            </a:r>
            <a:endParaRPr b="1" sz="800"/>
          </a:p>
        </p:txBody>
      </p:sp>
      <p:pic>
        <p:nvPicPr>
          <p:cNvPr id="1619" name="Google Shape;16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4" name="Google Shape;162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5" name="Google Shape;1625;p4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626" name="Google Shape;1626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7" name="Google Shape;1627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8" name="Google Shape;1628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9" name="Google Shape;1629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0" name="Google Shape;1630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1" name="Google Shape;1631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2" name="Google Shape;1632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3" name="Google Shape;1633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4" name="Google Shape;1634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5" name="Google Shape;1635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6" name="Google Shape;1636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7" name="Google Shape;1637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8" name="Google Shape;1638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9" name="Google Shape;1639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0" name="Google Shape;1640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1" name="Google Shape;1641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2" name="Google Shape;1642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3" name="Google Shape;1643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4" name="Google Shape;1644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5" name="Google Shape;1645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6" name="Google Shape;1646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7" name="Google Shape;1647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8" name="Google Shape;1648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9" name="Google Shape;1649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0" name="Google Shape;1650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1" name="Google Shape;1651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" name="Google Shape;1652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3" name="Google Shape;1653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4" name="Google Shape;1654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5" name="Google Shape;1655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6" name="Google Shape;1656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7" name="Google Shape;1657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8" name="Google Shape;1658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9" name="Google Shape;1659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0" name="Google Shape;1660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1" name="Google Shape;1661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2" name="Google Shape;1662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3" name="Google Shape;1663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4" name="Google Shape;1664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5" name="Google Shape;1665;p4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6" name="Google Shape;1666;p43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1667" name="Google Shape;1667;p43"/>
          <p:cNvGrpSpPr/>
          <p:nvPr/>
        </p:nvGrpSpPr>
        <p:grpSpPr>
          <a:xfrm>
            <a:off x="2904912" y="2114556"/>
            <a:ext cx="2785795" cy="1910828"/>
            <a:chOff x="3836450" y="2405650"/>
            <a:chExt cx="1622100" cy="1343100"/>
          </a:xfrm>
        </p:grpSpPr>
        <p:sp>
          <p:nvSpPr>
            <p:cNvPr id="1668" name="Google Shape;1668;p43"/>
            <p:cNvSpPr/>
            <p:nvPr/>
          </p:nvSpPr>
          <p:spPr>
            <a:xfrm>
              <a:off x="3836450" y="2405650"/>
              <a:ext cx="1622100" cy="1343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69" name="Google Shape;1669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6145" y="2540285"/>
              <a:ext cx="778545" cy="107384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70" name="Google Shape;1670;p43"/>
          <p:cNvCxnSpPr/>
          <p:nvPr/>
        </p:nvCxnSpPr>
        <p:spPr>
          <a:xfrm>
            <a:off x="1765050" y="3679050"/>
            <a:ext cx="10119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1" name="Google Shape;1671;p43"/>
          <p:cNvCxnSpPr/>
          <p:nvPr/>
        </p:nvCxnSpPr>
        <p:spPr>
          <a:xfrm flipH="1">
            <a:off x="5783675" y="2543525"/>
            <a:ext cx="10119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2" name="Google Shape;1672;p43"/>
          <p:cNvSpPr txBox="1"/>
          <p:nvPr/>
        </p:nvSpPr>
        <p:spPr>
          <a:xfrm>
            <a:off x="43250" y="2260350"/>
            <a:ext cx="16095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FASTQ</a:t>
            </a:r>
            <a:endParaRPr sz="1600"/>
          </a:p>
        </p:txBody>
      </p:sp>
      <p:sp>
        <p:nvSpPr>
          <p:cNvPr id="1673" name="Google Shape;1673;p43"/>
          <p:cNvSpPr txBox="1"/>
          <p:nvPr/>
        </p:nvSpPr>
        <p:spPr>
          <a:xfrm>
            <a:off x="43250" y="3327150"/>
            <a:ext cx="16095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Tailored workflow</a:t>
            </a:r>
            <a:endParaRPr sz="1600"/>
          </a:p>
        </p:txBody>
      </p:sp>
      <p:sp>
        <p:nvSpPr>
          <p:cNvPr id="1674" name="Google Shape;1674;p43"/>
          <p:cNvSpPr txBox="1"/>
          <p:nvPr/>
        </p:nvSpPr>
        <p:spPr>
          <a:xfrm>
            <a:off x="6962700" y="3360750"/>
            <a:ext cx="2028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Your custom workflow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75" name="Google Shape;1675;p43"/>
          <p:cNvSpPr txBox="1"/>
          <p:nvPr/>
        </p:nvSpPr>
        <p:spPr>
          <a:xfrm>
            <a:off x="7377450" y="2230975"/>
            <a:ext cx="15129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VCF or data migration</a:t>
            </a:r>
            <a:endParaRPr sz="1600"/>
          </a:p>
        </p:txBody>
      </p:sp>
      <p:pic>
        <p:nvPicPr>
          <p:cNvPr id="1676" name="Google Shape;167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550" y="2602051"/>
            <a:ext cx="580625" cy="39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7797" y="2968439"/>
            <a:ext cx="468956" cy="2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3331" y="2247850"/>
            <a:ext cx="393199" cy="2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7800" y="2622582"/>
            <a:ext cx="622016" cy="3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6200" y="2297769"/>
            <a:ext cx="545225" cy="1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01969" y="2093147"/>
            <a:ext cx="817080" cy="12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2" name="Google Shape;1682;p43"/>
          <p:cNvCxnSpPr/>
          <p:nvPr/>
        </p:nvCxnSpPr>
        <p:spPr>
          <a:xfrm>
            <a:off x="1765050" y="2536050"/>
            <a:ext cx="10119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3" name="Google Shape;1683;p43"/>
          <p:cNvCxnSpPr/>
          <p:nvPr/>
        </p:nvCxnSpPr>
        <p:spPr>
          <a:xfrm flipH="1">
            <a:off x="5783675" y="3686525"/>
            <a:ext cx="10119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84" name="Google Shape;1684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83675" y="2201825"/>
            <a:ext cx="648011" cy="2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4975" y="2670150"/>
            <a:ext cx="622025" cy="17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56825" y="2697195"/>
            <a:ext cx="818145" cy="12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7" name="Google Shape;1687;p43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1688" name="Google Shape;1688;p43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1689" name="Google Shape;1689;p43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0" name="Google Shape;1690;p43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1691" name="Google Shape;1691;p4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692" name="Google Shape;1692;p4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3" name="Google Shape;1693;p43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1694" name="Google Shape;1694;p43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695" name="Google Shape;1695;p43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6" name="Google Shape;1696;p43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1697" name="Google Shape;1697;p43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698" name="Google Shape;1698;p43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9" name="Google Shape;1699;p43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1700" name="Google Shape;1700;p4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01" name="Google Shape;1701;p4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02" name="Google Shape;1702;p43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03" name="Google Shape;1703;p43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04" name="Google Shape;1704;p43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05" name="Google Shape;1705;p43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1706" name="Google Shape;1706;p43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1707" name="Google Shape;1707;p43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08" name="Google Shape;1708;p43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09" name="Google Shape;1709;p43"/>
          <p:cNvSpPr txBox="1"/>
          <p:nvPr/>
        </p:nvSpPr>
        <p:spPr>
          <a:xfrm>
            <a:off x="26383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700"/>
          </a:p>
        </p:txBody>
      </p:sp>
      <p:sp>
        <p:nvSpPr>
          <p:cNvPr id="1710" name="Google Shape;1710;p43"/>
          <p:cNvSpPr txBox="1"/>
          <p:nvPr/>
        </p:nvSpPr>
        <p:spPr>
          <a:xfrm>
            <a:off x="3681575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TA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11" name="Google Shape;1711;p43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DB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12" name="Google Shape;1712;p43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13" name="Google Shape;1713;p43"/>
          <p:cNvSpPr txBox="1"/>
          <p:nvPr/>
        </p:nvSpPr>
        <p:spPr>
          <a:xfrm>
            <a:off x="67904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14" name="Google Shape;1714;p43"/>
          <p:cNvSpPr txBox="1"/>
          <p:nvPr/>
        </p:nvSpPr>
        <p:spPr>
          <a:xfrm>
            <a:off x="784807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 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15" name="Google Shape;1715;p43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16" name="Google Shape;1716;p43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Secondary Analysis</a:t>
            </a:r>
            <a:endParaRPr sz="2300"/>
          </a:p>
        </p:txBody>
      </p:sp>
      <p:pic>
        <p:nvPicPr>
          <p:cNvPr id="1717" name="Google Shape;1717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03900" y="2149713"/>
            <a:ext cx="456300" cy="32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80124" y="1686247"/>
            <a:ext cx="456300" cy="35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6075" y="1656451"/>
            <a:ext cx="559300" cy="4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4" name="Google Shape;1724;p4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725" name="Google Shape;1725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6" name="Google Shape;1726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7" name="Google Shape;1727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8" name="Google Shape;1728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9" name="Google Shape;1729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0" name="Google Shape;1730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1" name="Google Shape;1731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2" name="Google Shape;1732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3" name="Google Shape;1733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4" name="Google Shape;1734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5" name="Google Shape;1735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6" name="Google Shape;1736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7" name="Google Shape;1737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8" name="Google Shape;1738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9" name="Google Shape;1739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0" name="Google Shape;1740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1" name="Google Shape;1741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2" name="Google Shape;1742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3" name="Google Shape;1743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4" name="Google Shape;1744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5" name="Google Shape;1745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6" name="Google Shape;1746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7" name="Google Shape;1747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8" name="Google Shape;1748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9" name="Google Shape;1749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0" name="Google Shape;1750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1" name="Google Shape;1751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2" name="Google Shape;1752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3" name="Google Shape;1753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4" name="Google Shape;1754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5" name="Google Shape;1755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6" name="Google Shape;1756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7" name="Google Shape;1757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8" name="Google Shape;1758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9" name="Google Shape;1759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0" name="Google Shape;1760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1" name="Google Shape;1761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2" name="Google Shape;1762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3" name="Google Shape;1763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4" name="Google Shape;1764;p4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5" name="Google Shape;1765;p44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766" name="Google Shape;1766;p44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Tertiary Analysis</a:t>
            </a:r>
            <a:endParaRPr sz="2300"/>
          </a:p>
        </p:txBody>
      </p:sp>
      <p:grpSp>
        <p:nvGrpSpPr>
          <p:cNvPr id="1767" name="Google Shape;1767;p44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1768" name="Google Shape;1768;p44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1769" name="Google Shape;1769;p44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70" name="Google Shape;1770;p44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1771" name="Google Shape;1771;p44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72" name="Google Shape;1772;p44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73" name="Google Shape;1773;p44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1774" name="Google Shape;1774;p44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75" name="Google Shape;1775;p44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76" name="Google Shape;1776;p44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1777" name="Google Shape;1777;p44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78" name="Google Shape;1778;p44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79" name="Google Shape;1779;p44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1780" name="Google Shape;1780;p44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81" name="Google Shape;1781;p44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82" name="Google Shape;1782;p44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83" name="Google Shape;1783;p44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84" name="Google Shape;1784;p44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1786" name="Google Shape;1786;p44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1787" name="Google Shape;1787;p44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788" name="Google Shape;1788;p44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89" name="Google Shape;1789;p44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1790" name="Google Shape;1790;p44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1" name="Google Shape;1791;p44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DB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92" name="Google Shape;1792;p44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93" name="Google Shape;1793;p44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94" name="Google Shape;1794;p44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795" name="Google Shape;1795;p44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796" name="Google Shape;1796;p44"/>
          <p:cNvSpPr txBox="1"/>
          <p:nvPr/>
        </p:nvSpPr>
        <p:spPr>
          <a:xfrm>
            <a:off x="434225" y="2164725"/>
            <a:ext cx="6059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Ensembl, Refseq - MANE Project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SOMATIC - CNV, TMB, MSI, RNA-seq, RNA fusion…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GERMLINE - CNV, Split reads, SNV, Genotyping, PolyT…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Annotation Databases, transcript prioritization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ACMG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97" name="Google Shape;17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45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803" name="Google Shape;1803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4" name="Google Shape;1804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5" name="Google Shape;1805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6" name="Google Shape;1806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7" name="Google Shape;1807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8" name="Google Shape;1808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9" name="Google Shape;1809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0" name="Google Shape;1810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1" name="Google Shape;1811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2" name="Google Shape;1812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3" name="Google Shape;1813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6" name="Google Shape;1816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7" name="Google Shape;1817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8" name="Google Shape;1818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9" name="Google Shape;1819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0" name="Google Shape;1820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1" name="Google Shape;1821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2" name="Google Shape;1822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3" name="Google Shape;1823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4" name="Google Shape;1824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5" name="Google Shape;1825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6" name="Google Shape;1826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7" name="Google Shape;1827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8" name="Google Shape;1828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9" name="Google Shape;1829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0" name="Google Shape;1830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1" name="Google Shape;1831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2" name="Google Shape;1832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3" name="Google Shape;1833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4" name="Google Shape;1834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5" name="Google Shape;1835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6" name="Google Shape;1836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7" name="Google Shape;1837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8" name="Google Shape;1838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9" name="Google Shape;1839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0" name="Google Shape;1840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1" name="Google Shape;1841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2" name="Google Shape;1842;p4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3" name="Google Shape;1843;p45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1844" name="Google Shape;1844;p45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1845" name="Google Shape;1845;p45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1846" name="Google Shape;1846;p45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47" name="Google Shape;1847;p45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1848" name="Google Shape;1848;p45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849" name="Google Shape;1849;p45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0" name="Google Shape;1850;p45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1851" name="Google Shape;1851;p45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852" name="Google Shape;1852;p45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3" name="Google Shape;1853;p45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1854" name="Google Shape;1854;p45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855" name="Google Shape;1855;p45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6" name="Google Shape;1856;p45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1857" name="Google Shape;1857;p45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858" name="Google Shape;1858;p45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59" name="Google Shape;1859;p45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860" name="Google Shape;1860;p45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861" name="Google Shape;1861;p45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862" name="Google Shape;1862;p45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1863" name="Google Shape;1863;p45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1864" name="Google Shape;1864;p45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865" name="Google Shape;1865;p45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6" name="Google Shape;1866;p45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1867" name="Google Shape;1867;p45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8" name="Google Shape;1868;p45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1869" name="Google Shape;1869;p45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870" name="Google Shape;1870;p45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871" name="Google Shape;1871;p45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872" name="Google Shape;1872;p45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1873" name="Google Shape;18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45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- why we need?</a:t>
            </a:r>
            <a:endParaRPr sz="2300"/>
          </a:p>
        </p:txBody>
      </p:sp>
      <p:sp>
        <p:nvSpPr>
          <p:cNvPr id="1875" name="Google Shape;1875;p45"/>
          <p:cNvSpPr txBox="1"/>
          <p:nvPr/>
        </p:nvSpPr>
        <p:spPr>
          <a:xfrm>
            <a:off x="448425" y="2159975"/>
            <a:ext cx="56835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Storing big data - backup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Relational database - normalisation, good performance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Statistics / Filtration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Pseudo-panels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Sharing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Version of annotation databases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…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0" name="Google Shape;1880;p46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1881" name="Google Shape;1881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2" name="Google Shape;1882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3" name="Google Shape;1883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4" name="Google Shape;1884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5" name="Google Shape;1885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6" name="Google Shape;1886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7" name="Google Shape;1887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8" name="Google Shape;1888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9" name="Google Shape;1889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0" name="Google Shape;1890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1" name="Google Shape;1891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2" name="Google Shape;1892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3" name="Google Shape;1893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4" name="Google Shape;1894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5" name="Google Shape;1895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6" name="Google Shape;1896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7" name="Google Shape;1897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8" name="Google Shape;1898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9" name="Google Shape;1899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0" name="Google Shape;1900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1" name="Google Shape;1901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2" name="Google Shape;1902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3" name="Google Shape;1903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4" name="Google Shape;1904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5" name="Google Shape;1905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6" name="Google Shape;1906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7" name="Google Shape;1907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8" name="Google Shape;1908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9" name="Google Shape;1909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0" name="Google Shape;1910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1" name="Google Shape;1911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2" name="Google Shape;1912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3" name="Google Shape;1913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4" name="Google Shape;1914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5" name="Google Shape;1915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6" name="Google Shape;1916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7" name="Google Shape;1917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8" name="Google Shape;1918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9" name="Google Shape;1919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0" name="Google Shape;1920;p4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1" name="Google Shape;1921;p46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1922" name="Google Shape;1922;p46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1923" name="Google Shape;1923;p46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1924" name="Google Shape;1924;p46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25" name="Google Shape;1925;p46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1926" name="Google Shape;1926;p46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927" name="Google Shape;1927;p46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28" name="Google Shape;1928;p46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1929" name="Google Shape;1929;p46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930" name="Google Shape;1930;p46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31" name="Google Shape;1931;p46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1932" name="Google Shape;1932;p46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933" name="Google Shape;1933;p46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34" name="Google Shape;1934;p46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1935" name="Google Shape;1935;p46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936" name="Google Shape;1936;p46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37" name="Google Shape;1937;p46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938" name="Google Shape;1938;p46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939" name="Google Shape;1939;p46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1940" name="Google Shape;1940;p46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1941" name="Google Shape;1941;p46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1942" name="Google Shape;1942;p46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1943" name="Google Shape;1943;p46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44" name="Google Shape;1944;p46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1945" name="Google Shape;1945;p46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6" name="Google Shape;1946;p46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1947" name="Google Shape;1947;p46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948" name="Google Shape;1948;p46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949" name="Google Shape;1949;p46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1950" name="Google Shape;1950;p46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cxnSp>
        <p:nvCxnSpPr>
          <p:cNvPr id="1951" name="Google Shape;1951;p46"/>
          <p:cNvCxnSpPr>
            <a:stCxn id="1952" idx="6"/>
            <a:endCxn id="1953" idx="2"/>
          </p:cNvCxnSpPr>
          <p:nvPr/>
        </p:nvCxnSpPr>
        <p:spPr>
          <a:xfrm flipH="1" rot="-5400000">
            <a:off x="5064105" y="3012473"/>
            <a:ext cx="744300" cy="622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4" name="Google Shape;1954;p46"/>
          <p:cNvCxnSpPr>
            <a:stCxn id="1952" idx="6"/>
            <a:endCxn id="1955" idx="2"/>
          </p:cNvCxnSpPr>
          <p:nvPr/>
        </p:nvCxnSpPr>
        <p:spPr>
          <a:xfrm rot="-5400000">
            <a:off x="5064105" y="2268346"/>
            <a:ext cx="744300" cy="622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6" name="Google Shape;1956;p46"/>
          <p:cNvCxnSpPr>
            <a:stCxn id="1957" idx="3"/>
            <a:endCxn id="1958" idx="2"/>
          </p:cNvCxnSpPr>
          <p:nvPr/>
        </p:nvCxnSpPr>
        <p:spPr>
          <a:xfrm flipH="1" rot="10800000">
            <a:off x="6950000" y="1843846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9" name="Google Shape;1959;p46"/>
          <p:cNvCxnSpPr>
            <a:stCxn id="1957" idx="3"/>
            <a:endCxn id="1960" idx="2"/>
          </p:cNvCxnSpPr>
          <p:nvPr/>
        </p:nvCxnSpPr>
        <p:spPr>
          <a:xfrm>
            <a:off x="6950000" y="2207446"/>
            <a:ext cx="519600" cy="351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1" name="Google Shape;1961;p46"/>
          <p:cNvCxnSpPr>
            <a:stCxn id="1962" idx="3"/>
            <a:endCxn id="1963" idx="2"/>
          </p:cNvCxnSpPr>
          <p:nvPr/>
        </p:nvCxnSpPr>
        <p:spPr>
          <a:xfrm flipH="1" rot="10800000">
            <a:off x="6950000" y="3332273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4" name="Google Shape;1964;p46"/>
          <p:cNvCxnSpPr>
            <a:stCxn id="1962" idx="3"/>
            <a:endCxn id="1965" idx="2"/>
          </p:cNvCxnSpPr>
          <p:nvPr/>
        </p:nvCxnSpPr>
        <p:spPr>
          <a:xfrm>
            <a:off x="6950000" y="3695873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66" name="Google Shape;1966;p46"/>
          <p:cNvGrpSpPr/>
          <p:nvPr/>
        </p:nvGrpSpPr>
        <p:grpSpPr>
          <a:xfrm>
            <a:off x="7469725" y="1717019"/>
            <a:ext cx="1299323" cy="253796"/>
            <a:chOff x="5592550" y="1018938"/>
            <a:chExt cx="1465512" cy="319200"/>
          </a:xfrm>
        </p:grpSpPr>
        <p:sp>
          <p:nvSpPr>
            <p:cNvPr id="1967" name="Google Shape;1967;p46"/>
            <p:cNvSpPr/>
            <p:nvPr/>
          </p:nvSpPr>
          <p:spPr>
            <a:xfrm>
              <a:off x="5766562" y="1018938"/>
              <a:ext cx="12915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Workflow 1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8" name="Google Shape;1958;p46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8" name="Google Shape;1968;p46"/>
          <p:cNvGrpSpPr/>
          <p:nvPr/>
        </p:nvGrpSpPr>
        <p:grpSpPr>
          <a:xfrm>
            <a:off x="5747505" y="2080548"/>
            <a:ext cx="1202496" cy="253796"/>
            <a:chOff x="3650050" y="1476150"/>
            <a:chExt cx="1356300" cy="319200"/>
          </a:xfrm>
        </p:grpSpPr>
        <p:sp>
          <p:nvSpPr>
            <p:cNvPr id="1957" name="Google Shape;1957;p46"/>
            <p:cNvSpPr/>
            <p:nvPr/>
          </p:nvSpPr>
          <p:spPr>
            <a:xfrm>
              <a:off x="3824050" y="1476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SOMATIC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5" name="Google Shape;1955;p46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9" name="Google Shape;1969;p46"/>
          <p:cNvGrpSpPr/>
          <p:nvPr/>
        </p:nvGrpSpPr>
        <p:grpSpPr>
          <a:xfrm>
            <a:off x="5747505" y="3568975"/>
            <a:ext cx="1202496" cy="253796"/>
            <a:chOff x="3650050" y="3348150"/>
            <a:chExt cx="1356300" cy="319200"/>
          </a:xfrm>
        </p:grpSpPr>
        <p:sp>
          <p:nvSpPr>
            <p:cNvPr id="1962" name="Google Shape;1962;p46"/>
            <p:cNvSpPr/>
            <p:nvPr/>
          </p:nvSpPr>
          <p:spPr>
            <a:xfrm>
              <a:off x="3824050" y="3348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GERMLINE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3" name="Google Shape;1953;p46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0" name="Google Shape;1970;p46"/>
          <p:cNvGrpSpPr/>
          <p:nvPr/>
        </p:nvGrpSpPr>
        <p:grpSpPr>
          <a:xfrm>
            <a:off x="7469725" y="2444071"/>
            <a:ext cx="1356774" cy="253796"/>
            <a:chOff x="5592550" y="1933353"/>
            <a:chExt cx="1530311" cy="319200"/>
          </a:xfrm>
        </p:grpSpPr>
        <p:sp>
          <p:nvSpPr>
            <p:cNvPr id="1971" name="Google Shape;1971;p46"/>
            <p:cNvSpPr/>
            <p:nvPr/>
          </p:nvSpPr>
          <p:spPr>
            <a:xfrm>
              <a:off x="5766561" y="1933353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workflow N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0" name="Google Shape;1960;p46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2" name="Google Shape;1972;p46"/>
          <p:cNvGrpSpPr/>
          <p:nvPr/>
        </p:nvGrpSpPr>
        <p:grpSpPr>
          <a:xfrm>
            <a:off x="7469725" y="3205465"/>
            <a:ext cx="1274054" cy="253796"/>
            <a:chOff x="5592550" y="2890961"/>
            <a:chExt cx="1437011" cy="319200"/>
          </a:xfrm>
        </p:grpSpPr>
        <p:sp>
          <p:nvSpPr>
            <p:cNvPr id="1973" name="Google Shape;1973;p46"/>
            <p:cNvSpPr/>
            <p:nvPr/>
          </p:nvSpPr>
          <p:spPr>
            <a:xfrm>
              <a:off x="5766561" y="2890961"/>
              <a:ext cx="12630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workflow 1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3" name="Google Shape;1963;p46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4" name="Google Shape;1974;p46"/>
          <p:cNvGrpSpPr/>
          <p:nvPr/>
        </p:nvGrpSpPr>
        <p:grpSpPr>
          <a:xfrm>
            <a:off x="7469725" y="3932493"/>
            <a:ext cx="1299322" cy="253796"/>
            <a:chOff x="5592550" y="3805348"/>
            <a:chExt cx="1465511" cy="319200"/>
          </a:xfrm>
        </p:grpSpPr>
        <p:sp>
          <p:nvSpPr>
            <p:cNvPr id="1975" name="Google Shape;1975;p46"/>
            <p:cNvSpPr/>
            <p:nvPr/>
          </p:nvSpPr>
          <p:spPr>
            <a:xfrm>
              <a:off x="5766561" y="3805348"/>
              <a:ext cx="12915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workflow N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5" name="Google Shape;1965;p46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6" name="Google Shape;1976;p46"/>
          <p:cNvSpPr/>
          <p:nvPr/>
        </p:nvSpPr>
        <p:spPr>
          <a:xfrm>
            <a:off x="2422300" y="2117822"/>
            <a:ext cx="1547400" cy="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1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77" name="Google Shape;1977;p46"/>
          <p:cNvCxnSpPr>
            <a:stCxn id="1978" idx="6"/>
            <a:endCxn id="1979" idx="2"/>
          </p:cNvCxnSpPr>
          <p:nvPr/>
        </p:nvCxnSpPr>
        <p:spPr>
          <a:xfrm flipH="1" rot="-5400000">
            <a:off x="5064361" y="3012800"/>
            <a:ext cx="744300" cy="622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0" name="Google Shape;1980;p46"/>
          <p:cNvCxnSpPr>
            <a:stCxn id="1981" idx="3"/>
            <a:endCxn id="1982" idx="2"/>
          </p:cNvCxnSpPr>
          <p:nvPr/>
        </p:nvCxnSpPr>
        <p:spPr>
          <a:xfrm flipH="1" rot="10800000">
            <a:off x="6950518" y="1844117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3" name="Google Shape;1983;p46"/>
          <p:cNvCxnSpPr>
            <a:stCxn id="1981" idx="3"/>
            <a:endCxn id="1984" idx="2"/>
          </p:cNvCxnSpPr>
          <p:nvPr/>
        </p:nvCxnSpPr>
        <p:spPr>
          <a:xfrm>
            <a:off x="6950518" y="2207621"/>
            <a:ext cx="519600" cy="351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5" name="Google Shape;1985;p46"/>
          <p:cNvCxnSpPr>
            <a:stCxn id="1986" idx="3"/>
            <a:endCxn id="1987" idx="2"/>
          </p:cNvCxnSpPr>
          <p:nvPr/>
        </p:nvCxnSpPr>
        <p:spPr>
          <a:xfrm flipH="1" rot="10800000">
            <a:off x="6950518" y="3332653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8" name="Google Shape;1988;p46"/>
          <p:cNvCxnSpPr>
            <a:stCxn id="1986" idx="3"/>
            <a:endCxn id="1989" idx="2"/>
          </p:cNvCxnSpPr>
          <p:nvPr/>
        </p:nvCxnSpPr>
        <p:spPr>
          <a:xfrm>
            <a:off x="6950518" y="3696146"/>
            <a:ext cx="5196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82" name="Google Shape;1982;p46"/>
          <p:cNvSpPr/>
          <p:nvPr/>
        </p:nvSpPr>
        <p:spPr>
          <a:xfrm>
            <a:off x="7470118" y="1774817"/>
            <a:ext cx="154500" cy="138600"/>
          </a:xfrm>
          <a:prstGeom prst="ellipse">
            <a:avLst/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46"/>
          <p:cNvSpPr/>
          <p:nvPr/>
        </p:nvSpPr>
        <p:spPr>
          <a:xfrm>
            <a:off x="5747761" y="2138363"/>
            <a:ext cx="154500" cy="138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1979" name="Google Shape;1979;p46"/>
          <p:cNvSpPr/>
          <p:nvPr/>
        </p:nvSpPr>
        <p:spPr>
          <a:xfrm>
            <a:off x="5747761" y="3626900"/>
            <a:ext cx="154500" cy="1386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46"/>
          <p:cNvSpPr/>
          <p:nvPr/>
        </p:nvSpPr>
        <p:spPr>
          <a:xfrm>
            <a:off x="7470118" y="2490221"/>
            <a:ext cx="154500" cy="1386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p46"/>
          <p:cNvSpPr/>
          <p:nvPr/>
        </p:nvSpPr>
        <p:spPr>
          <a:xfrm>
            <a:off x="7470118" y="3263353"/>
            <a:ext cx="154500" cy="138600"/>
          </a:xfrm>
          <a:prstGeom prst="ellipse">
            <a:avLst/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46"/>
          <p:cNvSpPr/>
          <p:nvPr/>
        </p:nvSpPr>
        <p:spPr>
          <a:xfrm>
            <a:off x="7470118" y="3990446"/>
            <a:ext cx="154500" cy="1386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1" name="Google Shape;19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048" y="2002529"/>
            <a:ext cx="446143" cy="48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92" name="Google Shape;1992;p46"/>
          <p:cNvSpPr/>
          <p:nvPr/>
        </p:nvSpPr>
        <p:spPr>
          <a:xfrm>
            <a:off x="2422300" y="2603438"/>
            <a:ext cx="1547400" cy="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2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3" name="Google Shape;19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048" y="2488145"/>
            <a:ext cx="446143" cy="48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94" name="Google Shape;1994;p46"/>
          <p:cNvSpPr/>
          <p:nvPr/>
        </p:nvSpPr>
        <p:spPr>
          <a:xfrm>
            <a:off x="2422300" y="3089055"/>
            <a:ext cx="1547400" cy="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3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5" name="Google Shape;199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048" y="2973762"/>
            <a:ext cx="446143" cy="48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96" name="Google Shape;1996;p46"/>
          <p:cNvSpPr/>
          <p:nvPr/>
        </p:nvSpPr>
        <p:spPr>
          <a:xfrm>
            <a:off x="2422300" y="3574671"/>
            <a:ext cx="1547400" cy="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N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7" name="Google Shape;19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048" y="3459378"/>
            <a:ext cx="446143" cy="4843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8" name="Google Shape;1998;p46"/>
          <p:cNvCxnSpPr/>
          <p:nvPr/>
        </p:nvCxnSpPr>
        <p:spPr>
          <a:xfrm>
            <a:off x="4520213" y="2981489"/>
            <a:ext cx="607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9" name="Google Shape;1999;p46"/>
          <p:cNvSpPr/>
          <p:nvPr/>
        </p:nvSpPr>
        <p:spPr>
          <a:xfrm>
            <a:off x="-106500" y="2077122"/>
            <a:ext cx="1547400" cy="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GLOBAL VARIANTS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0" name="Google Shape;200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149" y="2368951"/>
            <a:ext cx="1159528" cy="1258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1" name="Google Shape;2001;p46"/>
          <p:cNvCxnSpPr/>
          <p:nvPr/>
        </p:nvCxnSpPr>
        <p:spPr>
          <a:xfrm rot="-5400000">
            <a:off x="1939905" y="2344546"/>
            <a:ext cx="744300" cy="622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2" name="Google Shape;2002;p46"/>
          <p:cNvCxnSpPr/>
          <p:nvPr/>
        </p:nvCxnSpPr>
        <p:spPr>
          <a:xfrm flipH="1" rot="-5400000">
            <a:off x="1940161" y="3089000"/>
            <a:ext cx="744300" cy="622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3" name="Google Shape;2003;p46"/>
          <p:cNvCxnSpPr/>
          <p:nvPr/>
        </p:nvCxnSpPr>
        <p:spPr>
          <a:xfrm>
            <a:off x="1396013" y="3057689"/>
            <a:ext cx="607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04" name="Google Shape;20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46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</a:t>
            </a:r>
            <a:endParaRPr sz="23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0" name="Google Shape;2010;p47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011" name="Google Shape;2011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2" name="Google Shape;2012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3" name="Google Shape;2013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4" name="Google Shape;2014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5" name="Google Shape;2015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6" name="Google Shape;2016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7" name="Google Shape;2017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8" name="Google Shape;2018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9" name="Google Shape;2019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0" name="Google Shape;2020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1" name="Google Shape;2021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2" name="Google Shape;2022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3" name="Google Shape;2023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4" name="Google Shape;2024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5" name="Google Shape;2025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6" name="Google Shape;2026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7" name="Google Shape;2027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8" name="Google Shape;2028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9" name="Google Shape;2029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0" name="Google Shape;2030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1" name="Google Shape;2031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2" name="Google Shape;2032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3" name="Google Shape;2033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4" name="Google Shape;2034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5" name="Google Shape;2035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6" name="Google Shape;2036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7" name="Google Shape;2037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8" name="Google Shape;2038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9" name="Google Shape;2039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0" name="Google Shape;2040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1" name="Google Shape;2041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2" name="Google Shape;2042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3" name="Google Shape;2043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4" name="Google Shape;2044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5" name="Google Shape;2045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6" name="Google Shape;2046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7" name="Google Shape;2047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8" name="Google Shape;2048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9" name="Google Shape;2049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Google Shape;2050;p4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1" name="Google Shape;2051;p47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052" name="Google Shape;2052;p47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053" name="Google Shape;2053;p47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054" name="Google Shape;2054;p47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55" name="Google Shape;2055;p47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056" name="Google Shape;2056;p47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057" name="Google Shape;2057;p47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58" name="Google Shape;2058;p47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059" name="Google Shape;2059;p47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060" name="Google Shape;2060;p47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61" name="Google Shape;2061;p47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062" name="Google Shape;2062;p47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063" name="Google Shape;2063;p47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64" name="Google Shape;2064;p47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065" name="Google Shape;2065;p47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066" name="Google Shape;2066;p47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67" name="Google Shape;2067;p47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068" name="Google Shape;2068;p47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069" name="Google Shape;2069;p47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070" name="Google Shape;2070;p47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071" name="Google Shape;2071;p47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072" name="Google Shape;2072;p47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073" name="Google Shape;2073;p47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74" name="Google Shape;2074;p47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075" name="Google Shape;2075;p47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6" name="Google Shape;2076;p47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077" name="Google Shape;2077;p47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078" name="Google Shape;2078;p47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079" name="Google Shape;2079;p47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080" name="Google Shape;2080;p47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081" name="Google Shape;20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82" name="Google Shape;2082;p47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</a:t>
            </a:r>
            <a:endParaRPr sz="2300"/>
          </a:p>
        </p:txBody>
      </p:sp>
      <p:pic>
        <p:nvPicPr>
          <p:cNvPr id="2083" name="Google Shape;208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0075" y="1704350"/>
            <a:ext cx="4938624" cy="306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48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089" name="Google Shape;2089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0" name="Google Shape;2090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2" name="Google Shape;2092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3" name="Google Shape;2093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4" name="Google Shape;2094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6" name="Google Shape;2096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" name="Google Shape;2097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8" name="Google Shape;2098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9" name="Google Shape;2099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0" name="Google Shape;2100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1" name="Google Shape;2101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2" name="Google Shape;2102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3" name="Google Shape;2103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4" name="Google Shape;2104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5" name="Google Shape;2105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6" name="Google Shape;2106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7" name="Google Shape;2107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8" name="Google Shape;2108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9" name="Google Shape;2109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0" name="Google Shape;2110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1" name="Google Shape;2111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2" name="Google Shape;2112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3" name="Google Shape;2113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4" name="Google Shape;2114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5" name="Google Shape;2115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6" name="Google Shape;2116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7" name="Google Shape;2117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8" name="Google Shape;2118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9" name="Google Shape;2119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0" name="Google Shape;2120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1" name="Google Shape;2121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2" name="Google Shape;2122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3" name="Google Shape;2123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4" name="Google Shape;2124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5" name="Google Shape;2125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6" name="Google Shape;2126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7" name="Google Shape;2127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8" name="Google Shape;2128;p4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9" name="Google Shape;2129;p48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130" name="Google Shape;2130;p48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131" name="Google Shape;2131;p48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132" name="Google Shape;2132;p48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3" name="Google Shape;2133;p48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134" name="Google Shape;2134;p48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135" name="Google Shape;2135;p48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6" name="Google Shape;2136;p48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137" name="Google Shape;2137;p48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138" name="Google Shape;2138;p48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9" name="Google Shape;2139;p48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140" name="Google Shape;2140;p48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141" name="Google Shape;2141;p48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42" name="Google Shape;2142;p48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143" name="Google Shape;2143;p48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144" name="Google Shape;2144;p48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45" name="Google Shape;2145;p48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146" name="Google Shape;2146;p48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147" name="Google Shape;2147;p48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148" name="Google Shape;2148;p48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149" name="Google Shape;2149;p48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150" name="Google Shape;2150;p48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151" name="Google Shape;2151;p48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2" name="Google Shape;2152;p48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153" name="Google Shape;2153;p48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4" name="Google Shape;2154;p48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155" name="Google Shape;2155;p48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FI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156" name="Google Shape;2156;p48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157" name="Google Shape;2157;p48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158" name="Google Shape;2158;p48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159" name="Google Shape;21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48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</a:t>
            </a:r>
            <a:endParaRPr sz="2300"/>
          </a:p>
        </p:txBody>
      </p:sp>
      <p:pic>
        <p:nvPicPr>
          <p:cNvPr id="2161" name="Google Shape;2161;p48"/>
          <p:cNvPicPr preferRelativeResize="0"/>
          <p:nvPr/>
        </p:nvPicPr>
        <p:blipFill rotWithShape="1">
          <a:blip r:embed="rId4">
            <a:alphaModFix/>
          </a:blip>
          <a:srcRect b="0" l="0" r="0" t="773"/>
          <a:stretch/>
        </p:blipFill>
        <p:spPr>
          <a:xfrm>
            <a:off x="1323800" y="1754450"/>
            <a:ext cx="6336927" cy="301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49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167" name="Google Shape;2167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8" name="Google Shape;2168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9" name="Google Shape;2169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0" name="Google Shape;2170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1" name="Google Shape;2171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2" name="Google Shape;2172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3" name="Google Shape;2173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4" name="Google Shape;2174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5" name="Google Shape;2175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6" name="Google Shape;2176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7" name="Google Shape;2177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8" name="Google Shape;2178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9" name="Google Shape;2179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0" name="Google Shape;2180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1" name="Google Shape;2181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2" name="Google Shape;2182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3" name="Google Shape;2183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4" name="Google Shape;2184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5" name="Google Shape;2185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6" name="Google Shape;2186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7" name="Google Shape;2187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8" name="Google Shape;2188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9" name="Google Shape;2189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0" name="Google Shape;2190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1" name="Google Shape;2191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2" name="Google Shape;2192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3" name="Google Shape;2193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4" name="Google Shape;2194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5" name="Google Shape;2195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6" name="Google Shape;2196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7" name="Google Shape;2197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8" name="Google Shape;2198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9" name="Google Shape;2199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0" name="Google Shape;2200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1" name="Google Shape;2201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2" name="Google Shape;2202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3" name="Google Shape;2203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4" name="Google Shape;2204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5" name="Google Shape;2205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6" name="Google Shape;2206;p4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7" name="Google Shape;2207;p49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208" name="Google Shape;2208;p49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209" name="Google Shape;2209;p49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210" name="Google Shape;2210;p49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11" name="Google Shape;2211;p49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212" name="Google Shape;2212;p4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13" name="Google Shape;2213;p4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14" name="Google Shape;2214;p49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215" name="Google Shape;2215;p49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16" name="Google Shape;2216;p49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17" name="Google Shape;2217;p49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218" name="Google Shape;2218;p49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19" name="Google Shape;2219;p49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20" name="Google Shape;2220;p49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221" name="Google Shape;2221;p4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22" name="Google Shape;2222;p4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23" name="Google Shape;2223;p49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224" name="Google Shape;2224;p49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225" name="Google Shape;2225;p49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226" name="Google Shape;2226;p49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227" name="Google Shape;2227;p49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228" name="Google Shape;2228;p49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29" name="Google Shape;2229;p49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30" name="Google Shape;2230;p49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231" name="Google Shape;2231;p49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2" name="Google Shape;2232;p49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233" name="Google Shape;2233;p49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234" name="Google Shape;2234;p49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235" name="Google Shape;2235;p49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236" name="Google Shape;2236;p49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237" name="Google Shape;22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49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</a:t>
            </a:r>
            <a:endParaRPr sz="2300"/>
          </a:p>
        </p:txBody>
      </p:sp>
      <p:sp>
        <p:nvSpPr>
          <p:cNvPr id="2239" name="Google Shape;2239;p49"/>
          <p:cNvSpPr txBox="1"/>
          <p:nvPr/>
        </p:nvSpPr>
        <p:spPr>
          <a:xfrm>
            <a:off x="448425" y="2159975"/>
            <a:ext cx="5683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What statistics do you need?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Create Database Query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Create graphical interface (buttons)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Get result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4" name="Google Shape;2244;p50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245" name="Google Shape;2245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6" name="Google Shape;2246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7" name="Google Shape;2247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8" name="Google Shape;2248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9" name="Google Shape;2249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0" name="Google Shape;2250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1" name="Google Shape;2251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2" name="Google Shape;2252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3" name="Google Shape;2253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4" name="Google Shape;2254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5" name="Google Shape;2255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6" name="Google Shape;2256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7" name="Google Shape;2257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8" name="Google Shape;2258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9" name="Google Shape;2259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0" name="Google Shape;2260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1" name="Google Shape;2261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2" name="Google Shape;2262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3" name="Google Shape;2263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4" name="Google Shape;2264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5" name="Google Shape;2265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6" name="Google Shape;2266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7" name="Google Shape;2267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8" name="Google Shape;2268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9" name="Google Shape;2269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0" name="Google Shape;2270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1" name="Google Shape;2271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2" name="Google Shape;2272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3" name="Google Shape;2273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4" name="Google Shape;2274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5" name="Google Shape;2275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6" name="Google Shape;2276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7" name="Google Shape;2277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8" name="Google Shape;2278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9" name="Google Shape;2279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0" name="Google Shape;2280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1" name="Google Shape;2281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2" name="Google Shape;2282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3" name="Google Shape;2283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4" name="Google Shape;2284;p5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5" name="Google Shape;2285;p50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286" name="Google Shape;2286;p50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287" name="Google Shape;2287;p50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288" name="Google Shape;2288;p50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89" name="Google Shape;2289;p50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290" name="Google Shape;2290;p50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91" name="Google Shape;2291;p50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92" name="Google Shape;2292;p50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293" name="Google Shape;2293;p50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94" name="Google Shape;2294;p50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95" name="Google Shape;2295;p50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296" name="Google Shape;2296;p50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297" name="Google Shape;2297;p50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98" name="Google Shape;2298;p50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299" name="Google Shape;2299;p50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00" name="Google Shape;2300;p50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01" name="Google Shape;2301;p50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02" name="Google Shape;2302;p50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03" name="Google Shape;2303;p50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04" name="Google Shape;2304;p50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305" name="Google Shape;2305;p50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306" name="Google Shape;2306;p50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07" name="Google Shape;2307;p50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08" name="Google Shape;2308;p50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309" name="Google Shape;2309;p50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0" name="Google Shape;2310;p50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311" name="Google Shape;2311;p50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312" name="Google Shape;2312;p50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313" name="Google Shape;2313;p50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314" name="Google Shape;2314;p50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315" name="Google Shape;2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50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1</a:t>
            </a:r>
            <a:endParaRPr sz="2300"/>
          </a:p>
        </p:txBody>
      </p:sp>
      <p:sp>
        <p:nvSpPr>
          <p:cNvPr id="2317" name="Google Shape;2317;p50"/>
          <p:cNvSpPr txBox="1"/>
          <p:nvPr/>
        </p:nvSpPr>
        <p:spPr>
          <a:xfrm>
            <a:off x="466100" y="2152225"/>
            <a:ext cx="7423800" cy="23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Detail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statistics about Samples sharing the same variants in: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600">
                <a:solidFill>
                  <a:schemeClr val="dk1"/>
                </a:solidFill>
              </a:rPr>
              <a:t>Current Project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600">
                <a:solidFill>
                  <a:schemeClr val="dk1"/>
                </a:solidFill>
              </a:rPr>
              <a:t>All Projects (based on workflows common variants in Clinic Database)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2" name="Google Shape;2322;p51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323" name="Google Shape;2323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4" name="Google Shape;2324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5" name="Google Shape;2325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6" name="Google Shape;2326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7" name="Google Shape;2327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8" name="Google Shape;2328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9" name="Google Shape;2329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0" name="Google Shape;2330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1" name="Google Shape;2331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2" name="Google Shape;2332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3" name="Google Shape;2333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4" name="Google Shape;2334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5" name="Google Shape;2335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6" name="Google Shape;2336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7" name="Google Shape;2337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8" name="Google Shape;2338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9" name="Google Shape;2339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0" name="Google Shape;2340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1" name="Google Shape;2341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2" name="Google Shape;2342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3" name="Google Shape;2343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4" name="Google Shape;2344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5" name="Google Shape;2345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6" name="Google Shape;2346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7" name="Google Shape;2347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8" name="Google Shape;2348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9" name="Google Shape;2349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0" name="Google Shape;2350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1" name="Google Shape;2351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2" name="Google Shape;2352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3" name="Google Shape;2353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4" name="Google Shape;2354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5" name="Google Shape;2355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6" name="Google Shape;2356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7" name="Google Shape;2357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8" name="Google Shape;2358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9" name="Google Shape;2359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0" name="Google Shape;2360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1" name="Google Shape;2361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2" name="Google Shape;2362;p5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3" name="Google Shape;2363;p51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364" name="Google Shape;2364;p51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365" name="Google Shape;2365;p51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366" name="Google Shape;2366;p51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67" name="Google Shape;2367;p51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368" name="Google Shape;2368;p5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69" name="Google Shape;2369;p5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70" name="Google Shape;2370;p51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371" name="Google Shape;2371;p51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72" name="Google Shape;2372;p51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73" name="Google Shape;2373;p51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374" name="Google Shape;2374;p51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75" name="Google Shape;2375;p51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76" name="Google Shape;2376;p51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377" name="Google Shape;2377;p5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78" name="Google Shape;2378;p5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79" name="Google Shape;2379;p51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80" name="Google Shape;2380;p51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81" name="Google Shape;2381;p51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382" name="Google Shape;2382;p51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383" name="Google Shape;2383;p51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384" name="Google Shape;2384;p51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385" name="Google Shape;2385;p51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86" name="Google Shape;2386;p51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387" name="Google Shape;2387;p51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8" name="Google Shape;2388;p51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389" name="Google Shape;2389;p51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390" name="Google Shape;2390;p51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391" name="Google Shape;2391;p51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392" name="Google Shape;2392;p51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393" name="Google Shape;239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394" name="Google Shape;2394;p51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1</a:t>
            </a:r>
            <a:endParaRPr sz="2300"/>
          </a:p>
        </p:txBody>
      </p:sp>
      <p:pic>
        <p:nvPicPr>
          <p:cNvPr id="2395" name="Google Shape;239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75" y="1699050"/>
            <a:ext cx="7185748" cy="302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6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07" name="Google Shape;207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16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Introduction Bioxsys company</a:t>
            </a:r>
            <a:endParaRPr sz="2300"/>
          </a:p>
        </p:txBody>
      </p:sp>
      <p:sp>
        <p:nvSpPr>
          <p:cNvPr id="248" name="Google Shape;248;p16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249" name="Google Shape;24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800" y="2724775"/>
            <a:ext cx="1354575" cy="91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900" y="2724775"/>
            <a:ext cx="1354575" cy="90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5325" y="2724774"/>
            <a:ext cx="1347225" cy="915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/>
          <p:nvPr/>
        </p:nvSpPr>
        <p:spPr>
          <a:xfrm>
            <a:off x="2191275" y="378307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Bioinformatics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services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3731138" y="377992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Weekly courses</a:t>
            </a:r>
            <a:endParaRPr sz="1200"/>
          </a:p>
        </p:txBody>
      </p:sp>
      <p:sp>
        <p:nvSpPr>
          <p:cNvPr id="254" name="Google Shape;254;p16"/>
          <p:cNvSpPr txBox="1"/>
          <p:nvPr/>
        </p:nvSpPr>
        <p:spPr>
          <a:xfrm>
            <a:off x="5238450" y="3783075"/>
            <a:ext cx="13641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Online</a:t>
            </a:r>
            <a:r>
              <a:rPr lang="en" sz="1200">
                <a:solidFill>
                  <a:schemeClr val="dk1"/>
                </a:solidFill>
              </a:rPr>
              <a:t> courses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55" name="Google Shape;2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0" name="Google Shape;2400;p52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401" name="Google Shape;2401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2" name="Google Shape;2402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3" name="Google Shape;2403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4" name="Google Shape;2404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5" name="Google Shape;2405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6" name="Google Shape;2406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7" name="Google Shape;2407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8" name="Google Shape;2408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9" name="Google Shape;2409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0" name="Google Shape;2410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1" name="Google Shape;2411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2" name="Google Shape;2412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3" name="Google Shape;2413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4" name="Google Shape;2414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5" name="Google Shape;2415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6" name="Google Shape;2416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7" name="Google Shape;2417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8" name="Google Shape;2418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9" name="Google Shape;2419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0" name="Google Shape;2420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1" name="Google Shape;2421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2" name="Google Shape;2422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3" name="Google Shape;2423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4" name="Google Shape;2424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5" name="Google Shape;2425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6" name="Google Shape;2426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7" name="Google Shape;2427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8" name="Google Shape;2428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9" name="Google Shape;2429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0" name="Google Shape;2430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1" name="Google Shape;2431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2" name="Google Shape;2432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3" name="Google Shape;2433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4" name="Google Shape;2434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5" name="Google Shape;2435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6" name="Google Shape;2436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7" name="Google Shape;2437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8" name="Google Shape;2438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9" name="Google Shape;2439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0" name="Google Shape;2440;p5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1" name="Google Shape;2441;p52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442" name="Google Shape;2442;p52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443" name="Google Shape;2443;p52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444" name="Google Shape;2444;p52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45" name="Google Shape;2445;p52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446" name="Google Shape;2446;p5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447" name="Google Shape;2447;p5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48" name="Google Shape;2448;p52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449" name="Google Shape;2449;p52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450" name="Google Shape;2450;p52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51" name="Google Shape;2451;p52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452" name="Google Shape;2452;p52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453" name="Google Shape;2453;p52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54" name="Google Shape;2454;p52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455" name="Google Shape;2455;p5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456" name="Google Shape;2456;p5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57" name="Google Shape;2457;p52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458" name="Google Shape;2458;p52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459" name="Google Shape;2459;p52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460" name="Google Shape;2460;p52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461" name="Google Shape;2461;p52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462" name="Google Shape;2462;p52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463" name="Google Shape;2463;p52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64" name="Google Shape;2464;p52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465" name="Google Shape;2465;p52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6" name="Google Shape;2466;p52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467" name="Google Shape;2467;p52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468" name="Google Shape;2468;p52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469" name="Google Shape;2469;p52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470" name="Google Shape;2470;p52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471" name="Google Shape;24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472" name="Google Shape;2472;p52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1</a:t>
            </a:r>
            <a:endParaRPr sz="2300"/>
          </a:p>
        </p:txBody>
      </p:sp>
      <p:pic>
        <p:nvPicPr>
          <p:cNvPr id="2473" name="Google Shape;24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262" y="1738276"/>
            <a:ext cx="6885775" cy="30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7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" name="Google Shape;2478;p5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479" name="Google Shape;2479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0" name="Google Shape;2480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1" name="Google Shape;2481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2" name="Google Shape;2482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3" name="Google Shape;2483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4" name="Google Shape;2484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5" name="Google Shape;2485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6" name="Google Shape;2486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7" name="Google Shape;2487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8" name="Google Shape;2488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9" name="Google Shape;2489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0" name="Google Shape;2490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1" name="Google Shape;2491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2" name="Google Shape;2492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3" name="Google Shape;2493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4" name="Google Shape;2494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5" name="Google Shape;2495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6" name="Google Shape;2496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7" name="Google Shape;2497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8" name="Google Shape;2498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9" name="Google Shape;2499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0" name="Google Shape;2500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1" name="Google Shape;2501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2" name="Google Shape;2502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3" name="Google Shape;2503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4" name="Google Shape;2504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5" name="Google Shape;2505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6" name="Google Shape;2506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7" name="Google Shape;2507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8" name="Google Shape;2508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9" name="Google Shape;2509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0" name="Google Shape;2510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1" name="Google Shape;2511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2" name="Google Shape;2512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3" name="Google Shape;2513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4" name="Google Shape;2514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5" name="Google Shape;2515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6" name="Google Shape;2516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7" name="Google Shape;2517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8" name="Google Shape;2518;p5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9" name="Google Shape;2519;p53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520" name="Google Shape;2520;p53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521" name="Google Shape;2521;p53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522" name="Google Shape;2522;p53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23" name="Google Shape;2523;p53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524" name="Google Shape;2524;p5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525" name="Google Shape;2525;p5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26" name="Google Shape;2526;p53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527" name="Google Shape;2527;p53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528" name="Google Shape;2528;p53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29" name="Google Shape;2529;p53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530" name="Google Shape;2530;p53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531" name="Google Shape;2531;p53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32" name="Google Shape;2532;p53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533" name="Google Shape;2533;p5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534" name="Google Shape;2534;p5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5" name="Google Shape;2535;p53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536" name="Google Shape;2536;p53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537" name="Google Shape;2537;p53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538" name="Google Shape;2538;p53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539" name="Google Shape;2539;p53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540" name="Google Shape;2540;p53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541" name="Google Shape;2541;p53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42" name="Google Shape;2542;p53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543" name="Google Shape;2543;p53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4" name="Google Shape;2544;p53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545" name="Google Shape;2545;p53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546" name="Google Shape;2546;p53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547" name="Google Shape;2547;p53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548" name="Google Shape;2548;p53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549" name="Google Shape;254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550" name="Google Shape;2550;p53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1</a:t>
            </a:r>
            <a:endParaRPr sz="2300"/>
          </a:p>
        </p:txBody>
      </p:sp>
      <p:pic>
        <p:nvPicPr>
          <p:cNvPr id="2551" name="Google Shape;255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100" y="1755250"/>
            <a:ext cx="7142902" cy="29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5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6" name="Google Shape;2556;p5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557" name="Google Shape;2557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8" name="Google Shape;2558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9" name="Google Shape;2559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0" name="Google Shape;2560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1" name="Google Shape;2561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2" name="Google Shape;2562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3" name="Google Shape;2563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4" name="Google Shape;2564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5" name="Google Shape;2565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6" name="Google Shape;2566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7" name="Google Shape;2567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8" name="Google Shape;2568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9" name="Google Shape;2569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0" name="Google Shape;2570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1" name="Google Shape;2571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2" name="Google Shape;2572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3" name="Google Shape;2573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4" name="Google Shape;2574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5" name="Google Shape;2575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6" name="Google Shape;2576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7" name="Google Shape;2577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8" name="Google Shape;2578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9" name="Google Shape;2579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0" name="Google Shape;2580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1" name="Google Shape;2581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2" name="Google Shape;2582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3" name="Google Shape;2583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4" name="Google Shape;2584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5" name="Google Shape;2585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6" name="Google Shape;2586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7" name="Google Shape;2587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8" name="Google Shape;2588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9" name="Google Shape;2589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0" name="Google Shape;2590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1" name="Google Shape;2591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2" name="Google Shape;2592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3" name="Google Shape;2593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4" name="Google Shape;2594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5" name="Google Shape;2595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6" name="Google Shape;2596;p5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7" name="Google Shape;2597;p54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598" name="Google Shape;2598;p54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599" name="Google Shape;2599;p54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600" name="Google Shape;2600;p54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1" name="Google Shape;2601;p54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602" name="Google Shape;2602;p54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03" name="Google Shape;2603;p54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4" name="Google Shape;2604;p54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605" name="Google Shape;2605;p54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06" name="Google Shape;2606;p54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7" name="Google Shape;2607;p54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608" name="Google Shape;2608;p54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09" name="Google Shape;2609;p54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0" name="Google Shape;2610;p54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611" name="Google Shape;2611;p54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12" name="Google Shape;2612;p54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13" name="Google Shape;2613;p54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14" name="Google Shape;2614;p54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15" name="Google Shape;2615;p54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16" name="Google Shape;2616;p54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617" name="Google Shape;2617;p54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618" name="Google Shape;2618;p54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19" name="Google Shape;2619;p54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20" name="Google Shape;2620;p54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621" name="Google Shape;2621;p54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2" name="Google Shape;2622;p54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623" name="Google Shape;2623;p54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624" name="Google Shape;2624;p54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625" name="Google Shape;2625;p54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626" name="Google Shape;2626;p54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627" name="Google Shape;26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628" name="Google Shape;2628;p54"/>
          <p:cNvSpPr txBox="1"/>
          <p:nvPr/>
        </p:nvSpPr>
        <p:spPr>
          <a:xfrm>
            <a:off x="448425" y="2159975"/>
            <a:ext cx="56835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All patients who has:</a:t>
            </a:r>
            <a:endParaRPr sz="16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KRAS</a:t>
            </a:r>
            <a:r>
              <a:rPr lang="en" sz="1300">
                <a:solidFill>
                  <a:schemeClr val="dk1"/>
                </a:solidFill>
              </a:rPr>
              <a:t> mutation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c.35G&gt;A</a:t>
            </a:r>
            <a:r>
              <a:rPr lang="en" sz="1300">
                <a:solidFill>
                  <a:schemeClr val="dk1"/>
                </a:solidFill>
              </a:rPr>
              <a:t>  (</a:t>
            </a:r>
            <a:r>
              <a:rPr b="1" lang="en" sz="1300">
                <a:solidFill>
                  <a:schemeClr val="dk1"/>
                </a:solidFill>
              </a:rPr>
              <a:t>or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i="1" lang="en" sz="13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rs121913529</a:t>
            </a:r>
            <a:r>
              <a:rPr i="1" lang="en" sz="1300">
                <a:solidFill>
                  <a:schemeClr val="dk1"/>
                </a:solidFill>
              </a:rPr>
              <a:t>)</a:t>
            </a:r>
            <a:endParaRPr i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Signed out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VAF</a:t>
            </a:r>
            <a:r>
              <a:rPr lang="en" sz="1300">
                <a:solidFill>
                  <a:schemeClr val="dk1"/>
                </a:solidFill>
              </a:rPr>
              <a:t> &gt; 5%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Read of Depth</a:t>
            </a:r>
            <a:r>
              <a:rPr lang="en" sz="1300">
                <a:solidFill>
                  <a:schemeClr val="dk1"/>
                </a:solidFill>
              </a:rPr>
              <a:t> &gt; 200X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Date</a:t>
            </a:r>
            <a:r>
              <a:rPr lang="en" sz="1300">
                <a:solidFill>
                  <a:schemeClr val="dk1"/>
                </a:solidFill>
              </a:rPr>
              <a:t> &gt; 2021-01-01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Internal comment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629" name="Google Shape;2629;p54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2</a:t>
            </a:r>
            <a:endParaRPr sz="2300"/>
          </a:p>
        </p:txBody>
      </p:sp>
      <p:pic>
        <p:nvPicPr>
          <p:cNvPr id="2630" name="Google Shape;263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1350" y="2233550"/>
            <a:ext cx="4791325" cy="16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4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5" name="Google Shape;2635;p55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636" name="Google Shape;2636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7" name="Google Shape;2637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8" name="Google Shape;2638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9" name="Google Shape;2639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0" name="Google Shape;2640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1" name="Google Shape;2641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2" name="Google Shape;2642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3" name="Google Shape;2643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4" name="Google Shape;2644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5" name="Google Shape;2645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6" name="Google Shape;2646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7" name="Google Shape;2647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8" name="Google Shape;2648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9" name="Google Shape;2649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0" name="Google Shape;2650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1" name="Google Shape;2651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2" name="Google Shape;2652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3" name="Google Shape;2653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4" name="Google Shape;2654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5" name="Google Shape;2655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6" name="Google Shape;2656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7" name="Google Shape;2657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8" name="Google Shape;2658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9" name="Google Shape;2659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0" name="Google Shape;2660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1" name="Google Shape;2661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2" name="Google Shape;2662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3" name="Google Shape;2663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4" name="Google Shape;2664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5" name="Google Shape;2665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6" name="Google Shape;2666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7" name="Google Shape;2667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8" name="Google Shape;2668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9" name="Google Shape;2669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0" name="Google Shape;2670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1" name="Google Shape;2671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2" name="Google Shape;2672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3" name="Google Shape;2673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4" name="Google Shape;2674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5" name="Google Shape;2675;p55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6" name="Google Shape;2676;p55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677" name="Google Shape;2677;p55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678" name="Google Shape;2678;p55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679" name="Google Shape;2679;p55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0" name="Google Shape;2680;p55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681" name="Google Shape;2681;p55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82" name="Google Shape;2682;p55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3" name="Google Shape;2683;p55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684" name="Google Shape;2684;p55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85" name="Google Shape;2685;p55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6" name="Google Shape;2686;p55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687" name="Google Shape;2687;p55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88" name="Google Shape;2688;p55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9" name="Google Shape;2689;p55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690" name="Google Shape;2690;p55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91" name="Google Shape;2691;p55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92" name="Google Shape;2692;p55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93" name="Google Shape;2693;p55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94" name="Google Shape;2694;p55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695" name="Google Shape;2695;p55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696" name="Google Shape;2696;p55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697" name="Google Shape;2697;p55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698" name="Google Shape;2698;p55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99" name="Google Shape;2699;p55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700" name="Google Shape;2700;p55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1" name="Google Shape;2701;p55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702" name="Google Shape;2702;p55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703" name="Google Shape;2703;p55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RE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704" name="Google Shape;2704;p55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705" name="Google Shape;2705;p55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706" name="Google Shape;270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707" name="Google Shape;2707;p55"/>
          <p:cNvSpPr txBox="1"/>
          <p:nvPr/>
        </p:nvSpPr>
        <p:spPr>
          <a:xfrm>
            <a:off x="448425" y="2159975"/>
            <a:ext cx="56835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All patients who has:</a:t>
            </a:r>
            <a:endParaRPr sz="16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KRAS</a:t>
            </a:r>
            <a:r>
              <a:rPr lang="en" sz="1300">
                <a:solidFill>
                  <a:schemeClr val="dk1"/>
                </a:solidFill>
              </a:rPr>
              <a:t> mutation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c.35G&gt;A</a:t>
            </a:r>
            <a:r>
              <a:rPr lang="en" sz="1300">
                <a:solidFill>
                  <a:schemeClr val="dk1"/>
                </a:solidFill>
              </a:rPr>
              <a:t>  (</a:t>
            </a:r>
            <a:r>
              <a:rPr b="1" lang="en" sz="1300">
                <a:solidFill>
                  <a:schemeClr val="dk1"/>
                </a:solidFill>
              </a:rPr>
              <a:t>or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i="1" lang="en" sz="13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rs121913529</a:t>
            </a:r>
            <a:r>
              <a:rPr i="1" lang="en" sz="1300">
                <a:solidFill>
                  <a:schemeClr val="dk1"/>
                </a:solidFill>
              </a:rPr>
              <a:t>)</a:t>
            </a:r>
            <a:endParaRPr i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Signed out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VAF</a:t>
            </a:r>
            <a:r>
              <a:rPr lang="en" sz="1300">
                <a:solidFill>
                  <a:schemeClr val="dk1"/>
                </a:solidFill>
              </a:rPr>
              <a:t> &gt; 5%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Read of Depth</a:t>
            </a:r>
            <a:r>
              <a:rPr lang="en" sz="1300">
                <a:solidFill>
                  <a:schemeClr val="dk1"/>
                </a:solidFill>
              </a:rPr>
              <a:t> &gt; 200X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Date</a:t>
            </a:r>
            <a:r>
              <a:rPr lang="en" sz="1300">
                <a:solidFill>
                  <a:schemeClr val="dk1"/>
                </a:solidFill>
              </a:rPr>
              <a:t> &gt; 2021-01-01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Internal comment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708" name="Google Shape;2708;p55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Database Query - EXAMPLE 2</a:t>
            </a:r>
            <a:endParaRPr sz="2300"/>
          </a:p>
        </p:txBody>
      </p:sp>
      <p:pic>
        <p:nvPicPr>
          <p:cNvPr id="2709" name="Google Shape;270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9600" y="2287914"/>
            <a:ext cx="4522701" cy="192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3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4" name="Google Shape;2714;p56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715" name="Google Shape;2715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6" name="Google Shape;2716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7" name="Google Shape;2717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8" name="Google Shape;2718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9" name="Google Shape;2719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0" name="Google Shape;2720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1" name="Google Shape;2721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2" name="Google Shape;2722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3" name="Google Shape;2723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4" name="Google Shape;2724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5" name="Google Shape;2725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6" name="Google Shape;2726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7" name="Google Shape;2727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8" name="Google Shape;2728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9" name="Google Shape;2729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0" name="Google Shape;2730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1" name="Google Shape;2731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2" name="Google Shape;2732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3" name="Google Shape;2733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4" name="Google Shape;2734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5" name="Google Shape;2735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6" name="Google Shape;2736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7" name="Google Shape;2737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8" name="Google Shape;2738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9" name="Google Shape;2739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0" name="Google Shape;2740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1" name="Google Shape;2741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2" name="Google Shape;2742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3" name="Google Shape;2743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4" name="Google Shape;2744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5" name="Google Shape;2745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6" name="Google Shape;2746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7" name="Google Shape;2747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8" name="Google Shape;2748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9" name="Google Shape;2749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0" name="Google Shape;2750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1" name="Google Shape;2751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2" name="Google Shape;2752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3" name="Google Shape;2753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4" name="Google Shape;2754;p56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5" name="Google Shape;2755;p56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756" name="Google Shape;2756;p56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757" name="Google Shape;2757;p56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758" name="Google Shape;2758;p56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59" name="Google Shape;2759;p56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760" name="Google Shape;2760;p56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761" name="Google Shape;2761;p56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62" name="Google Shape;2762;p56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763" name="Google Shape;2763;p56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764" name="Google Shape;2764;p56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65" name="Google Shape;2765;p56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766" name="Google Shape;2766;p56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767" name="Google Shape;2767;p56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68" name="Google Shape;2768;p56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769" name="Google Shape;2769;p56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770" name="Google Shape;2770;p56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71" name="Google Shape;2771;p56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772" name="Google Shape;2772;p56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773" name="Google Shape;2773;p56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774" name="Google Shape;2774;p56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775" name="Google Shape;2775;p56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776" name="Google Shape;2776;p56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777" name="Google Shape;2777;p56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78" name="Google Shape;2778;p56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779" name="Google Shape;2779;p56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0" name="Google Shape;2780;p56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781" name="Google Shape;2781;p56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782" name="Google Shape;2782;p56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783" name="Google Shape;2783;p56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784" name="Google Shape;2784;p56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785" name="Google Shape;278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786" name="Google Shape;2786;p56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Report</a:t>
            </a:r>
            <a:endParaRPr sz="2300"/>
          </a:p>
        </p:txBody>
      </p:sp>
      <p:pic>
        <p:nvPicPr>
          <p:cNvPr id="2787" name="Google Shape;27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205" y="1706375"/>
            <a:ext cx="6020598" cy="29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2" name="Google Shape;2792;p57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793" name="Google Shape;2793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4" name="Google Shape;2794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5" name="Google Shape;2795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6" name="Google Shape;2796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7" name="Google Shape;2797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8" name="Google Shape;2798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9" name="Google Shape;2799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0" name="Google Shape;2800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1" name="Google Shape;2801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2" name="Google Shape;2802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3" name="Google Shape;2803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4" name="Google Shape;2804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5" name="Google Shape;2805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6" name="Google Shape;2806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7" name="Google Shape;2807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8" name="Google Shape;2808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9" name="Google Shape;2809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0" name="Google Shape;2810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1" name="Google Shape;2811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2" name="Google Shape;2812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3" name="Google Shape;2813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4" name="Google Shape;2814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5" name="Google Shape;2815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6" name="Google Shape;2816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7" name="Google Shape;2817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8" name="Google Shape;2818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9" name="Google Shape;2819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0" name="Google Shape;2820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1" name="Google Shape;2821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2" name="Google Shape;2822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3" name="Google Shape;2823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4" name="Google Shape;2824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5" name="Google Shape;2825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6" name="Google Shape;2826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7" name="Google Shape;2827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8" name="Google Shape;2828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9" name="Google Shape;2829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0" name="Google Shape;2830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1" name="Google Shape;2831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2" name="Google Shape;2832;p5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3" name="Google Shape;2833;p57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834" name="Google Shape;2834;p57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835" name="Google Shape;2835;p57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836" name="Google Shape;2836;p57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37" name="Google Shape;2837;p57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838" name="Google Shape;2838;p57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839" name="Google Shape;2839;p57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40" name="Google Shape;2840;p57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841" name="Google Shape;2841;p57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842" name="Google Shape;2842;p57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43" name="Google Shape;2843;p57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844" name="Google Shape;2844;p57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845" name="Google Shape;2845;p57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46" name="Google Shape;2846;p57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847" name="Google Shape;2847;p57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848" name="Google Shape;2848;p57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49" name="Google Shape;2849;p57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850" name="Google Shape;2850;p57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851" name="Google Shape;2851;p57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852" name="Google Shape;2852;p57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853" name="Google Shape;2853;p57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854" name="Google Shape;2854;p57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855" name="Google Shape;2855;p57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56" name="Google Shape;2856;p57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857" name="Google Shape;2857;p57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8" name="Google Shape;2858;p57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859" name="Google Shape;2859;p57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860" name="Google Shape;2860;p57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861" name="Google Shape;2861;p57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862" name="Google Shape;2862;p57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863" name="Google Shape;28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4" name="Google Shape;2864;p57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Report</a:t>
            </a:r>
            <a:endParaRPr sz="2300"/>
          </a:p>
        </p:txBody>
      </p:sp>
      <p:pic>
        <p:nvPicPr>
          <p:cNvPr id="2865" name="Google Shape;286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011" y="1934113"/>
            <a:ext cx="8176379" cy="211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9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58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871" name="Google Shape;2871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3" name="Google Shape;2873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4" name="Google Shape;2874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5" name="Google Shape;2875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6" name="Google Shape;2876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7" name="Google Shape;2877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8" name="Google Shape;2878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9" name="Google Shape;2879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0" name="Google Shape;2880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1" name="Google Shape;2881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2" name="Google Shape;2882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3" name="Google Shape;2883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4" name="Google Shape;2884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5" name="Google Shape;2885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6" name="Google Shape;2886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7" name="Google Shape;2887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8" name="Google Shape;2888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9" name="Google Shape;2889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0" name="Google Shape;2890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1" name="Google Shape;2891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2" name="Google Shape;2892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3" name="Google Shape;2893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4" name="Google Shape;2894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5" name="Google Shape;2895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6" name="Google Shape;2896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7" name="Google Shape;2897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8" name="Google Shape;2898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9" name="Google Shape;2899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0" name="Google Shape;2900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1" name="Google Shape;2901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2" name="Google Shape;2902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3" name="Google Shape;2903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4" name="Google Shape;2904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5" name="Google Shape;2905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6" name="Google Shape;2906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7" name="Google Shape;2907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8" name="Google Shape;2908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9" name="Google Shape;2909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0" name="Google Shape;2910;p5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1" name="Google Shape;2911;p58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912" name="Google Shape;2912;p58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913" name="Google Shape;2913;p58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914" name="Google Shape;2914;p58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15" name="Google Shape;2915;p58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916" name="Google Shape;2916;p58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17" name="Google Shape;2917;p58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18" name="Google Shape;2918;p58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919" name="Google Shape;2919;p58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20" name="Google Shape;2920;p58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21" name="Google Shape;2921;p58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2922" name="Google Shape;2922;p58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23" name="Google Shape;2923;p58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9D9D9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24" name="Google Shape;2924;p58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2925" name="Google Shape;2925;p58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26" name="Google Shape;2926;p58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27" name="Google Shape;2927;p58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928" name="Google Shape;2928;p58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929" name="Google Shape;2929;p58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2930" name="Google Shape;2930;p58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2931" name="Google Shape;2931;p58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2932" name="Google Shape;2932;p58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33" name="Google Shape;2933;p58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34" name="Google Shape;2934;p58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2935" name="Google Shape;2935;p58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6" name="Google Shape;2936;p58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937" name="Google Shape;2937;p58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938" name="Google Shape;2938;p58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2939" name="Google Shape;2939;p58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SH</a:t>
            </a:r>
            <a:endParaRPr sz="700">
              <a:solidFill>
                <a:srgbClr val="D9D9D9"/>
              </a:solidFill>
            </a:endParaRPr>
          </a:p>
        </p:txBody>
      </p:sp>
      <p:sp>
        <p:nvSpPr>
          <p:cNvPr id="2940" name="Google Shape;2940;p58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2941" name="Google Shape;294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942" name="Google Shape;2942;p58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Report</a:t>
            </a:r>
            <a:endParaRPr sz="2300"/>
          </a:p>
        </p:txBody>
      </p:sp>
      <p:pic>
        <p:nvPicPr>
          <p:cNvPr id="2943" name="Google Shape;294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400" y="1764900"/>
            <a:ext cx="2785625" cy="29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4" name="Google Shape;294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4950" y="1764900"/>
            <a:ext cx="2721273" cy="282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8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" name="Google Shape;2949;p59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950" name="Google Shape;2950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1" name="Google Shape;2951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2" name="Google Shape;2952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3" name="Google Shape;2953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4" name="Google Shape;2954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5" name="Google Shape;2955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6" name="Google Shape;2956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7" name="Google Shape;2957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8" name="Google Shape;2958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9" name="Google Shape;2959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0" name="Google Shape;2960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1" name="Google Shape;2961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2" name="Google Shape;2962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3" name="Google Shape;2963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4" name="Google Shape;2964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5" name="Google Shape;2965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6" name="Google Shape;2966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7" name="Google Shape;2967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8" name="Google Shape;2968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9" name="Google Shape;2969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0" name="Google Shape;2970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1" name="Google Shape;2971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2" name="Google Shape;2972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3" name="Google Shape;2973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4" name="Google Shape;2974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5" name="Google Shape;2975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6" name="Google Shape;2976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7" name="Google Shape;2977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8" name="Google Shape;2978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9" name="Google Shape;2979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0" name="Google Shape;2980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1" name="Google Shape;2981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2" name="Google Shape;2982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3" name="Google Shape;2983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4" name="Google Shape;2984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5" name="Google Shape;2985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6" name="Google Shape;2986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7" name="Google Shape;2987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8" name="Google Shape;2988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9" name="Google Shape;2989;p5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0" name="Google Shape;2990;p59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2991" name="Google Shape;2991;p59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2992" name="Google Shape;2992;p59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2993" name="Google Shape;2993;p59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94" name="Google Shape;2994;p59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2995" name="Google Shape;2995;p5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96" name="Google Shape;2996;p5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97" name="Google Shape;2997;p59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2998" name="Google Shape;2998;p59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2999" name="Google Shape;2999;p59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00" name="Google Shape;3000;p59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3001" name="Google Shape;3001;p59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02" name="Google Shape;3002;p59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03" name="Google Shape;3003;p59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3004" name="Google Shape;3004;p59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05" name="Google Shape;3005;p59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06" name="Google Shape;3006;p59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007" name="Google Shape;3007;p59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008" name="Google Shape;3008;p59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009" name="Google Shape;3009;p59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3010" name="Google Shape;3010;p59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3011" name="Google Shape;3011;p59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12" name="Google Shape;3012;p59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13" name="Google Shape;3013;p59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3014" name="Google Shape;3014;p59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5" name="Google Shape;3015;p59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016" name="Google Shape;3016;p59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017" name="Google Shape;3017;p59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018" name="Google Shape;3018;p59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SH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019" name="Google Shape;3019;p59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020" name="Google Shape;3020;p59"/>
          <p:cNvSpPr/>
          <p:nvPr/>
        </p:nvSpPr>
        <p:spPr>
          <a:xfrm>
            <a:off x="2348702" y="1973975"/>
            <a:ext cx="1395900" cy="21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1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1" name="Google Shape;302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324" y="2237972"/>
            <a:ext cx="402510" cy="417697"/>
          </a:xfrm>
          <a:prstGeom prst="rect">
            <a:avLst/>
          </a:prstGeom>
          <a:noFill/>
          <a:ln>
            <a:noFill/>
          </a:ln>
        </p:spPr>
      </p:pic>
      <p:sp>
        <p:nvSpPr>
          <p:cNvPr id="3022" name="Google Shape;3022;p59"/>
          <p:cNvSpPr/>
          <p:nvPr/>
        </p:nvSpPr>
        <p:spPr>
          <a:xfrm>
            <a:off x="5523382" y="1967383"/>
            <a:ext cx="1395900" cy="21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Diagnostic clinic 2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3" name="Google Shape;302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867" y="2250255"/>
            <a:ext cx="402510" cy="417697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59"/>
          <p:cNvSpPr txBox="1"/>
          <p:nvPr/>
        </p:nvSpPr>
        <p:spPr>
          <a:xfrm>
            <a:off x="3994232" y="2033112"/>
            <a:ext cx="1367100" cy="354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sharing agreement</a:t>
            </a:r>
            <a:endParaRPr b="1"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5" name="Google Shape;3025;p59"/>
          <p:cNvSpPr/>
          <p:nvPr/>
        </p:nvSpPr>
        <p:spPr>
          <a:xfrm>
            <a:off x="3388724" y="2451966"/>
            <a:ext cx="2594100" cy="110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6" name="Google Shape;3026;p59"/>
          <p:cNvSpPr/>
          <p:nvPr/>
        </p:nvSpPr>
        <p:spPr>
          <a:xfrm>
            <a:off x="1643225" y="2700008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Internal Classification A-B</a:t>
            </a:r>
            <a:endParaRPr sz="1000">
              <a:solidFill>
                <a:srgbClr val="38761D"/>
              </a:solidFill>
            </a:endParaRPr>
          </a:p>
        </p:txBody>
      </p:sp>
      <p:sp>
        <p:nvSpPr>
          <p:cNvPr id="3027" name="Google Shape;3027;p59"/>
          <p:cNvSpPr/>
          <p:nvPr/>
        </p:nvSpPr>
        <p:spPr>
          <a:xfrm>
            <a:off x="1643225" y="3225760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Variant comments A-B</a:t>
            </a:r>
            <a:endParaRPr sz="1000">
              <a:solidFill>
                <a:srgbClr val="38761D"/>
              </a:solidFill>
            </a:endParaRPr>
          </a:p>
        </p:txBody>
      </p:sp>
      <p:sp>
        <p:nvSpPr>
          <p:cNvPr id="3028" name="Google Shape;3028;p59"/>
          <p:cNvSpPr/>
          <p:nvPr/>
        </p:nvSpPr>
        <p:spPr>
          <a:xfrm>
            <a:off x="1643225" y="3751513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Variant comments 2 A-B</a:t>
            </a:r>
            <a:endParaRPr sz="1000"/>
          </a:p>
        </p:txBody>
      </p:sp>
      <p:sp>
        <p:nvSpPr>
          <p:cNvPr id="3029" name="Google Shape;3029;p59"/>
          <p:cNvSpPr/>
          <p:nvPr/>
        </p:nvSpPr>
        <p:spPr>
          <a:xfrm>
            <a:off x="1643225" y="4277266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Date, annotation version</a:t>
            </a:r>
            <a:endParaRPr sz="1000">
              <a:solidFill>
                <a:srgbClr val="38761D"/>
              </a:solidFill>
            </a:endParaRPr>
          </a:p>
        </p:txBody>
      </p:sp>
      <p:sp>
        <p:nvSpPr>
          <p:cNvPr id="3030" name="Google Shape;3030;p59"/>
          <p:cNvSpPr/>
          <p:nvPr/>
        </p:nvSpPr>
        <p:spPr>
          <a:xfrm>
            <a:off x="6043049" y="2700008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Internal Classification A-B</a:t>
            </a:r>
            <a:endParaRPr sz="1000">
              <a:solidFill>
                <a:schemeClr val="accent5"/>
              </a:solidFill>
            </a:endParaRPr>
          </a:p>
        </p:txBody>
      </p:sp>
      <p:sp>
        <p:nvSpPr>
          <p:cNvPr id="3031" name="Google Shape;3031;p59"/>
          <p:cNvSpPr/>
          <p:nvPr/>
        </p:nvSpPr>
        <p:spPr>
          <a:xfrm>
            <a:off x="6043049" y="3225760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Variant comments A-B</a:t>
            </a:r>
            <a:endParaRPr sz="1000">
              <a:solidFill>
                <a:schemeClr val="accent5"/>
              </a:solidFill>
            </a:endParaRPr>
          </a:p>
        </p:txBody>
      </p:sp>
      <p:sp>
        <p:nvSpPr>
          <p:cNvPr id="3032" name="Google Shape;3032;p59"/>
          <p:cNvSpPr/>
          <p:nvPr/>
        </p:nvSpPr>
        <p:spPr>
          <a:xfrm>
            <a:off x="6043049" y="3751513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Variant comments 2 A-B</a:t>
            </a:r>
            <a:endParaRPr sz="1000"/>
          </a:p>
        </p:txBody>
      </p:sp>
      <p:sp>
        <p:nvSpPr>
          <p:cNvPr id="3033" name="Google Shape;3033;p59"/>
          <p:cNvSpPr/>
          <p:nvPr/>
        </p:nvSpPr>
        <p:spPr>
          <a:xfrm>
            <a:off x="6043049" y="4277266"/>
            <a:ext cx="1737300" cy="46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8761D"/>
                </a:solidFill>
              </a:rPr>
              <a:t>Date, annotation version</a:t>
            </a:r>
            <a:endParaRPr sz="1000">
              <a:solidFill>
                <a:srgbClr val="38761D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5"/>
              </a:solidFill>
            </a:endParaRPr>
          </a:p>
        </p:txBody>
      </p:sp>
      <p:sp>
        <p:nvSpPr>
          <p:cNvPr id="3034" name="Google Shape;3034;p59"/>
          <p:cNvSpPr/>
          <p:nvPr/>
        </p:nvSpPr>
        <p:spPr>
          <a:xfrm>
            <a:off x="4506047" y="3842071"/>
            <a:ext cx="343800" cy="2862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5" name="Google Shape;3035;p59"/>
          <p:cNvSpPr/>
          <p:nvPr/>
        </p:nvSpPr>
        <p:spPr>
          <a:xfrm>
            <a:off x="4477109" y="2824158"/>
            <a:ext cx="372900" cy="174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6" name="Google Shape;3036;p59"/>
          <p:cNvSpPr/>
          <p:nvPr/>
        </p:nvSpPr>
        <p:spPr>
          <a:xfrm>
            <a:off x="4477109" y="3322830"/>
            <a:ext cx="372900" cy="174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7" name="Google Shape;3037;p59"/>
          <p:cNvSpPr/>
          <p:nvPr/>
        </p:nvSpPr>
        <p:spPr>
          <a:xfrm>
            <a:off x="4477109" y="4440054"/>
            <a:ext cx="372900" cy="174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8" name="Google Shape;30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3039" name="Google Shape;3039;p59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Sharing</a:t>
            </a:r>
            <a:endParaRPr sz="23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3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4" name="Google Shape;3044;p60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045" name="Google Shape;3045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6" name="Google Shape;3046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7" name="Google Shape;3047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8" name="Google Shape;3048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9" name="Google Shape;3049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0" name="Google Shape;3050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1" name="Google Shape;3051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2" name="Google Shape;3052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3" name="Google Shape;3053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4" name="Google Shape;3054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5" name="Google Shape;3055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6" name="Google Shape;3056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7" name="Google Shape;3057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8" name="Google Shape;3058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9" name="Google Shape;3059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0" name="Google Shape;3060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1" name="Google Shape;3061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2" name="Google Shape;3062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3" name="Google Shape;3063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4" name="Google Shape;3064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5" name="Google Shape;3065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6" name="Google Shape;3066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7" name="Google Shape;3067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8" name="Google Shape;3068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9" name="Google Shape;3069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0" name="Google Shape;3070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1" name="Google Shape;3071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2" name="Google Shape;3072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3" name="Google Shape;3073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4" name="Google Shape;3074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5" name="Google Shape;3075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6" name="Google Shape;3076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7" name="Google Shape;3077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8" name="Google Shape;3078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9" name="Google Shape;3079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0" name="Google Shape;3080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1" name="Google Shape;3081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2" name="Google Shape;3082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3" name="Google Shape;3083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4" name="Google Shape;3084;p6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5" name="Google Shape;3085;p60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3086" name="Google Shape;3086;p60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3087" name="Google Shape;3087;p60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3088" name="Google Shape;3088;p60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89" name="Google Shape;3089;p60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3090" name="Google Shape;3090;p60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91" name="Google Shape;3091;p60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92" name="Google Shape;3092;p60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3093" name="Google Shape;3093;p60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94" name="Google Shape;3094;p60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95" name="Google Shape;3095;p60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3096" name="Google Shape;3096;p60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097" name="Google Shape;3097;p60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98" name="Google Shape;3098;p60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3099" name="Google Shape;3099;p60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00" name="Google Shape;3100;p60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01" name="Google Shape;3101;p60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02" name="Google Shape;3102;p60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03" name="Google Shape;3103;p60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04" name="Google Shape;3104;p60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3105" name="Google Shape;3105;p60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3106" name="Google Shape;3106;p60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07" name="Google Shape;3107;p60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08" name="Google Shape;3108;p60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3109" name="Google Shape;3109;p60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0" name="Google Shape;3110;p60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11" name="Google Shape;3111;p60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12" name="Google Shape;3112;p60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13" name="Google Shape;3113;p60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SH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14" name="Google Shape;3114;p60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3115" name="Google Shape;311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073" y="2752629"/>
            <a:ext cx="446143" cy="4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6" name="Google Shape;311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173" y="2766870"/>
            <a:ext cx="446143" cy="484313"/>
          </a:xfrm>
          <a:prstGeom prst="rect">
            <a:avLst/>
          </a:prstGeom>
          <a:noFill/>
          <a:ln>
            <a:noFill/>
          </a:ln>
        </p:spPr>
      </p:pic>
      <p:sp>
        <p:nvSpPr>
          <p:cNvPr id="3117" name="Google Shape;3117;p60"/>
          <p:cNvSpPr txBox="1"/>
          <p:nvPr/>
        </p:nvSpPr>
        <p:spPr>
          <a:xfrm>
            <a:off x="3487100" y="2603450"/>
            <a:ext cx="1515600" cy="354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sharing agreement</a:t>
            </a:r>
            <a:endParaRPr b="1"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8" name="Google Shape;3118;p60"/>
          <p:cNvSpPr/>
          <p:nvPr/>
        </p:nvSpPr>
        <p:spPr>
          <a:xfrm>
            <a:off x="2815950" y="3000750"/>
            <a:ext cx="2875500" cy="1281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9" name="Google Shape;311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3650" y="2416750"/>
            <a:ext cx="941825" cy="7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0" name="Google Shape;312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6050" y="2500550"/>
            <a:ext cx="640886" cy="7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1" name="Google Shape;31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3122" name="Google Shape;3122;p60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Sharing</a:t>
            </a:r>
            <a:endParaRPr sz="23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6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61"/>
          <p:cNvSpPr/>
          <p:nvPr/>
        </p:nvSpPr>
        <p:spPr>
          <a:xfrm>
            <a:off x="3429629" y="2472735"/>
            <a:ext cx="2262300" cy="17532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8" name="Google Shape;3128;p61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129" name="Google Shape;3129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0" name="Google Shape;3130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1" name="Google Shape;3131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2" name="Google Shape;3132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3" name="Google Shape;3133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4" name="Google Shape;3134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5" name="Google Shape;3135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6" name="Google Shape;3136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7" name="Google Shape;3137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8" name="Google Shape;3138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9" name="Google Shape;3139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0" name="Google Shape;3140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1" name="Google Shape;3141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2" name="Google Shape;3142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3" name="Google Shape;3143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4" name="Google Shape;3144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5" name="Google Shape;3145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6" name="Google Shape;3146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7" name="Google Shape;3147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8" name="Google Shape;3148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9" name="Google Shape;3149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0" name="Google Shape;3150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1" name="Google Shape;3151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2" name="Google Shape;3152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3" name="Google Shape;3153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4" name="Google Shape;3154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5" name="Google Shape;3155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6" name="Google Shape;3156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7" name="Google Shape;3157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8" name="Google Shape;3158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9" name="Google Shape;3159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0" name="Google Shape;3160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1" name="Google Shape;3161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2" name="Google Shape;3162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3" name="Google Shape;3163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4" name="Google Shape;3164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5" name="Google Shape;3165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6" name="Google Shape;3166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7" name="Google Shape;3167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8" name="Google Shape;3168;p6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9" name="Google Shape;3169;p61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3170" name="Google Shape;3170;p61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3171" name="Google Shape;3171;p61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3172" name="Google Shape;3172;p61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73" name="Google Shape;3173;p61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3174" name="Google Shape;3174;p6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75" name="Google Shape;3175;p6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76" name="Google Shape;3176;p61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3177" name="Google Shape;3177;p61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78" name="Google Shape;3178;p61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79" name="Google Shape;3179;p61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3180" name="Google Shape;3180;p61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81" name="Google Shape;3181;p61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82" name="Google Shape;3182;p61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3183" name="Google Shape;3183;p61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84" name="Google Shape;3184;p61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85" name="Google Shape;3185;p61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86" name="Google Shape;3186;p61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87" name="Google Shape;3187;p61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188" name="Google Shape;3188;p61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3189" name="Google Shape;3189;p61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3190" name="Google Shape;3190;p61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191" name="Google Shape;3191;p61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92" name="Google Shape;3192;p61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3193" name="Google Shape;3193;p61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4" name="Google Shape;3194;p61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95" name="Google Shape;3195;p61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96" name="Google Shape;3196;p61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97" name="Google Shape;3197;p61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SH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198" name="Google Shape;3198;p61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3199" name="Google Shape;319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663" y="4093535"/>
            <a:ext cx="381908" cy="37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407" y="2020502"/>
            <a:ext cx="381908" cy="375742"/>
          </a:xfrm>
          <a:prstGeom prst="rect">
            <a:avLst/>
          </a:prstGeom>
          <a:noFill/>
          <a:ln>
            <a:noFill/>
          </a:ln>
        </p:spPr>
      </p:pic>
      <p:sp>
        <p:nvSpPr>
          <p:cNvPr id="3201" name="Google Shape;3201;p61"/>
          <p:cNvSpPr txBox="1"/>
          <p:nvPr/>
        </p:nvSpPr>
        <p:spPr>
          <a:xfrm>
            <a:off x="3922357" y="3635097"/>
            <a:ext cx="1297500" cy="52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sharing agreement</a:t>
            </a:r>
            <a:endParaRPr b="1"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2" name="Google Shape;320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6511" y="2067753"/>
            <a:ext cx="1286861" cy="26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8315" y="4201100"/>
            <a:ext cx="1046811" cy="19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5" name="Google Shape;320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455" y="4110034"/>
            <a:ext cx="381908" cy="375742"/>
          </a:xfrm>
          <a:prstGeom prst="rect">
            <a:avLst/>
          </a:prstGeom>
          <a:noFill/>
          <a:ln>
            <a:noFill/>
          </a:ln>
        </p:spPr>
      </p:pic>
      <p:sp>
        <p:nvSpPr>
          <p:cNvPr id="3206" name="Google Shape;3206;p61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Sharing</a:t>
            </a:r>
            <a:endParaRPr sz="2300"/>
          </a:p>
        </p:txBody>
      </p:sp>
      <p:pic>
        <p:nvPicPr>
          <p:cNvPr id="3207" name="Google Shape;3207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6500" y="4149663"/>
            <a:ext cx="806724" cy="2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7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261" name="Google Shape;261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17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17"/>
          <p:cNvSpPr txBox="1"/>
          <p:nvPr/>
        </p:nvSpPr>
        <p:spPr>
          <a:xfrm>
            <a:off x="152400" y="11149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CZ Customers…</a:t>
            </a:r>
            <a:endParaRPr sz="2300"/>
          </a:p>
        </p:txBody>
      </p:sp>
      <p:sp>
        <p:nvSpPr>
          <p:cNvPr id="302" name="Google Shape;302;p17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03" name="Google Shape;3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001" y="1947275"/>
            <a:ext cx="3822902" cy="25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8675" y="3567375"/>
            <a:ext cx="1037725" cy="2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6750" y="3869250"/>
            <a:ext cx="814174" cy="60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3850" y="2371475"/>
            <a:ext cx="686325" cy="4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6275" y="3909100"/>
            <a:ext cx="604275" cy="5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68100" y="4107075"/>
            <a:ext cx="711050" cy="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8675" y="3464025"/>
            <a:ext cx="1189500" cy="2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2" name="Google Shape;3212;p62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213" name="Google Shape;3213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4" name="Google Shape;3214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5" name="Google Shape;3215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6" name="Google Shape;3216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7" name="Google Shape;3217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8" name="Google Shape;3218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9" name="Google Shape;3219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0" name="Google Shape;3220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1" name="Google Shape;3221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2" name="Google Shape;3222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3" name="Google Shape;3223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4" name="Google Shape;3224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5" name="Google Shape;3225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6" name="Google Shape;3226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7" name="Google Shape;3227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8" name="Google Shape;3228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9" name="Google Shape;3229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0" name="Google Shape;3230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1" name="Google Shape;3231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2" name="Google Shape;3232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3" name="Google Shape;3233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4" name="Google Shape;3234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5" name="Google Shape;3235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6" name="Google Shape;3236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7" name="Google Shape;3237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8" name="Google Shape;3238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9" name="Google Shape;3239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0" name="Google Shape;3240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1" name="Google Shape;3241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2" name="Google Shape;3242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3" name="Google Shape;3243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4" name="Google Shape;3244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5" name="Google Shape;3245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6" name="Google Shape;3246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7" name="Google Shape;3247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8" name="Google Shape;3248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9" name="Google Shape;3249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0" name="Google Shape;3250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1" name="Google Shape;3251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2" name="Google Shape;3252;p62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3" name="Google Shape;3253;p62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3254" name="Google Shape;3254;p62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3255" name="Google Shape;3255;p62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3256" name="Google Shape;3256;p62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57" name="Google Shape;3257;p62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3258" name="Google Shape;3258;p6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259" name="Google Shape;3259;p6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60" name="Google Shape;3260;p62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3261" name="Google Shape;3261;p62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262" name="Google Shape;3262;p62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63" name="Google Shape;3263;p62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3264" name="Google Shape;3264;p62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265" name="Google Shape;3265;p62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66" name="Google Shape;3266;p62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3267" name="Google Shape;3267;p62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268" name="Google Shape;3268;p62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269" name="Google Shape;3269;p62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270" name="Google Shape;3270;p62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271" name="Google Shape;3271;p62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272" name="Google Shape;3272;p62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3273" name="Google Shape;3273;p62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3274" name="Google Shape;3274;p62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275" name="Google Shape;3275;p62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276" name="Google Shape;3276;p62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3277" name="Google Shape;3277;p62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8" name="Google Shape;3278;p62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279" name="Google Shape;3279;p62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280" name="Google Shape;3280;p62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281" name="Google Shape;3281;p62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SH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282" name="Google Shape;3282;p62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3283" name="Google Shape;328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sp>
        <p:nvSpPr>
          <p:cNvPr id="3284" name="Google Shape;3284;p62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Sharing</a:t>
            </a:r>
            <a:endParaRPr sz="2300"/>
          </a:p>
        </p:txBody>
      </p:sp>
      <p:pic>
        <p:nvPicPr>
          <p:cNvPr id="3285" name="Google Shape;328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238" y="1686528"/>
            <a:ext cx="6835523" cy="29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" name="Google Shape;3290;p63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291" name="Google Shape;3291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2" name="Google Shape;3292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3" name="Google Shape;3293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4" name="Google Shape;3294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5" name="Google Shape;3295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6" name="Google Shape;3296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7" name="Google Shape;3297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8" name="Google Shape;3298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9" name="Google Shape;3299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0" name="Google Shape;3300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1" name="Google Shape;3301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2" name="Google Shape;3302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3" name="Google Shape;3303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4" name="Google Shape;3304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5" name="Google Shape;3305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6" name="Google Shape;3306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7" name="Google Shape;3307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8" name="Google Shape;3308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9" name="Google Shape;3309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0" name="Google Shape;3310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1" name="Google Shape;3311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2" name="Google Shape;3312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3" name="Google Shape;3313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4" name="Google Shape;3314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5" name="Google Shape;3315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6" name="Google Shape;3316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7" name="Google Shape;3317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8" name="Google Shape;3318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9" name="Google Shape;3319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0" name="Google Shape;3320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1" name="Google Shape;3321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2" name="Google Shape;3322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3" name="Google Shape;3323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4" name="Google Shape;3324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5" name="Google Shape;3325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6" name="Google Shape;3326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7" name="Google Shape;3327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8" name="Google Shape;3328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9" name="Google Shape;3329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0" name="Google Shape;3330;p63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1" name="Google Shape;3331;p63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3332" name="Google Shape;3332;p63"/>
          <p:cNvGrpSpPr/>
          <p:nvPr/>
        </p:nvGrpSpPr>
        <p:grpSpPr>
          <a:xfrm>
            <a:off x="2360025" y="190508"/>
            <a:ext cx="1013988" cy="923361"/>
            <a:chOff x="519870" y="1948510"/>
            <a:chExt cx="1310400" cy="1150176"/>
          </a:xfrm>
        </p:grpSpPr>
        <p:sp>
          <p:nvSpPr>
            <p:cNvPr id="3333" name="Google Shape;3333;p63"/>
            <p:cNvSpPr/>
            <p:nvPr/>
          </p:nvSpPr>
          <p:spPr>
            <a:xfrm>
              <a:off x="877947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000FF"/>
                </a:solidFill>
              </a:endParaRPr>
            </a:p>
          </p:txBody>
        </p:sp>
        <p:sp>
          <p:nvSpPr>
            <p:cNvPr id="3334" name="Google Shape;3334;p63"/>
            <p:cNvSpPr txBox="1"/>
            <p:nvPr/>
          </p:nvSpPr>
          <p:spPr>
            <a:xfrm>
              <a:off x="519870" y="2652286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       Secondary 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35" name="Google Shape;3335;p63"/>
          <p:cNvGrpSpPr/>
          <p:nvPr/>
        </p:nvGrpSpPr>
        <p:grpSpPr>
          <a:xfrm>
            <a:off x="5464418" y="190508"/>
            <a:ext cx="1013988" cy="923360"/>
            <a:chOff x="4557650" y="1948510"/>
            <a:chExt cx="1310400" cy="1150175"/>
          </a:xfrm>
        </p:grpSpPr>
        <p:sp>
          <p:nvSpPr>
            <p:cNvPr id="3336" name="Google Shape;3336;p6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337" name="Google Shape;3337;p6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Filtration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38" name="Google Shape;3338;p63"/>
          <p:cNvGrpSpPr/>
          <p:nvPr/>
        </p:nvGrpSpPr>
        <p:grpSpPr>
          <a:xfrm>
            <a:off x="6493688" y="190508"/>
            <a:ext cx="1052291" cy="923360"/>
            <a:chOff x="5887800" y="1948510"/>
            <a:chExt cx="1359900" cy="1150175"/>
          </a:xfrm>
        </p:grpSpPr>
        <p:sp>
          <p:nvSpPr>
            <p:cNvPr id="3339" name="Google Shape;3339;p63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340" name="Google Shape;3340;p63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Report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41" name="Google Shape;3341;p63"/>
          <p:cNvGrpSpPr/>
          <p:nvPr/>
        </p:nvGrpSpPr>
        <p:grpSpPr>
          <a:xfrm>
            <a:off x="7558756" y="190508"/>
            <a:ext cx="1052291" cy="923360"/>
            <a:chOff x="7264213" y="1948510"/>
            <a:chExt cx="1359900" cy="1150175"/>
          </a:xfrm>
        </p:grpSpPr>
        <p:sp>
          <p:nvSpPr>
            <p:cNvPr id="3342" name="Google Shape;3342;p63"/>
            <p:cNvSpPr/>
            <p:nvPr/>
          </p:nvSpPr>
          <p:spPr>
            <a:xfrm>
              <a:off x="7647018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343" name="Google Shape;3343;p63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Sharing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44" name="Google Shape;3344;p63"/>
          <p:cNvGrpSpPr/>
          <p:nvPr/>
        </p:nvGrpSpPr>
        <p:grpSpPr>
          <a:xfrm>
            <a:off x="4426438" y="189855"/>
            <a:ext cx="1013988" cy="923821"/>
            <a:chOff x="4557650" y="1948510"/>
            <a:chExt cx="1310400" cy="1150175"/>
          </a:xfrm>
        </p:grpSpPr>
        <p:sp>
          <p:nvSpPr>
            <p:cNvPr id="3345" name="Google Shape;3345;p63"/>
            <p:cNvSpPr/>
            <p:nvPr/>
          </p:nvSpPr>
          <p:spPr>
            <a:xfrm>
              <a:off x="4915703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346" name="Google Shape;3346;p6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Database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47" name="Google Shape;3347;p63"/>
          <p:cNvSpPr/>
          <p:nvPr/>
        </p:nvSpPr>
        <p:spPr>
          <a:xfrm>
            <a:off x="43013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348" name="Google Shape;3348;p63"/>
          <p:cNvSpPr/>
          <p:nvPr/>
        </p:nvSpPr>
        <p:spPr>
          <a:xfrm>
            <a:off x="5311374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349" name="Google Shape;3349;p63"/>
          <p:cNvSpPr/>
          <p:nvPr/>
        </p:nvSpPr>
        <p:spPr>
          <a:xfrm>
            <a:off x="6363531" y="433998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sp>
        <p:nvSpPr>
          <p:cNvPr id="3350" name="Google Shape;3350;p63"/>
          <p:cNvSpPr/>
          <p:nvPr/>
        </p:nvSpPr>
        <p:spPr>
          <a:xfrm>
            <a:off x="7459587" y="433993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grpSp>
        <p:nvGrpSpPr>
          <p:cNvPr id="3351" name="Google Shape;3351;p63"/>
          <p:cNvGrpSpPr/>
          <p:nvPr/>
        </p:nvGrpSpPr>
        <p:grpSpPr>
          <a:xfrm>
            <a:off x="3388460" y="190508"/>
            <a:ext cx="1013988" cy="923360"/>
            <a:chOff x="1848940" y="1948510"/>
            <a:chExt cx="1310400" cy="1150175"/>
          </a:xfrm>
        </p:grpSpPr>
        <p:sp>
          <p:nvSpPr>
            <p:cNvPr id="3352" name="Google Shape;3352;p63"/>
            <p:cNvSpPr/>
            <p:nvPr/>
          </p:nvSpPr>
          <p:spPr>
            <a:xfrm>
              <a:off x="2206990" y="1948510"/>
              <a:ext cx="594300" cy="594300"/>
            </a:xfrm>
            <a:prstGeom prst="ellipse">
              <a:avLst/>
            </a:prstGeom>
            <a:noFill/>
            <a:ln cap="flat" cmpd="sng" w="3810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353" name="Google Shape;3353;p63"/>
            <p:cNvSpPr txBox="1"/>
            <p:nvPr/>
          </p:nvSpPr>
          <p:spPr>
            <a:xfrm>
              <a:off x="1848940" y="2652285"/>
              <a:ext cx="1310400" cy="446400"/>
            </a:xfrm>
            <a:prstGeom prst="rect">
              <a:avLst/>
            </a:prstGeom>
            <a:noFill/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Tertiary Analysis</a:t>
              </a:r>
              <a:endParaRPr b="1" sz="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54" name="Google Shape;3354;p63"/>
          <p:cNvSpPr txBox="1"/>
          <p:nvPr/>
        </p:nvSpPr>
        <p:spPr>
          <a:xfrm>
            <a:off x="2638325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SA</a:t>
            </a:r>
            <a:endParaRPr sz="1000">
              <a:solidFill>
                <a:srgbClr val="1155CC"/>
              </a:solidFill>
            </a:endParaRPr>
          </a:p>
        </p:txBody>
      </p:sp>
      <p:sp>
        <p:nvSpPr>
          <p:cNvPr id="3355" name="Google Shape;3355;p63"/>
          <p:cNvSpPr txBox="1"/>
          <p:nvPr/>
        </p:nvSpPr>
        <p:spPr>
          <a:xfrm>
            <a:off x="3672088" y="2704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endParaRPr b="1" sz="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6" name="Google Shape;3356;p63"/>
          <p:cNvSpPr txBox="1"/>
          <p:nvPr/>
        </p:nvSpPr>
        <p:spPr>
          <a:xfrm>
            <a:off x="4715013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DB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357" name="Google Shape;3357;p63"/>
          <p:cNvSpPr txBox="1"/>
          <p:nvPr/>
        </p:nvSpPr>
        <p:spPr>
          <a:xfrm>
            <a:off x="5746100" y="247375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FI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358" name="Google Shape;3358;p63"/>
          <p:cNvSpPr txBox="1"/>
          <p:nvPr/>
        </p:nvSpPr>
        <p:spPr>
          <a:xfrm>
            <a:off x="6790425" y="2717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RE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359" name="Google Shape;3359;p63"/>
          <p:cNvSpPr txBox="1"/>
          <p:nvPr/>
        </p:nvSpPr>
        <p:spPr>
          <a:xfrm>
            <a:off x="7856750" y="269100"/>
            <a:ext cx="4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155CC"/>
                </a:solidFill>
              </a:rPr>
              <a:t>SH</a:t>
            </a:r>
            <a:endParaRPr b="1" sz="700">
              <a:solidFill>
                <a:srgbClr val="1155CC"/>
              </a:solidFill>
            </a:endParaRPr>
          </a:p>
        </p:txBody>
      </p:sp>
      <p:sp>
        <p:nvSpPr>
          <p:cNvPr id="3360" name="Google Shape;3360;p63"/>
          <p:cNvSpPr/>
          <p:nvPr/>
        </p:nvSpPr>
        <p:spPr>
          <a:xfrm>
            <a:off x="3234560" y="431409"/>
            <a:ext cx="273600" cy="29400"/>
          </a:xfrm>
          <a:prstGeom prst="roundRect">
            <a:avLst>
              <a:gd fmla="val 50000" name="adj"/>
            </a:avLst>
          </a:prstGeom>
          <a:solidFill>
            <a:srgbClr val="1155CC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3361" name="Google Shape;33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2" name="Google Shape;336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75" y="1706375"/>
            <a:ext cx="7782907" cy="2622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63" name="Google Shape;3363;p63"/>
          <p:cNvSpPr txBox="1"/>
          <p:nvPr/>
        </p:nvSpPr>
        <p:spPr>
          <a:xfrm>
            <a:off x="239150" y="1229075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Sharing</a:t>
            </a:r>
            <a:endParaRPr sz="23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7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" name="Google Shape;336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56476" cy="924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9" name="Google Shape;3369;p64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370" name="Google Shape;3370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1" name="Google Shape;3371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2" name="Google Shape;3372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3" name="Google Shape;3373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4" name="Google Shape;3374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5" name="Google Shape;3375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6" name="Google Shape;3376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7" name="Google Shape;3377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8" name="Google Shape;3378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9" name="Google Shape;3379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0" name="Google Shape;3380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1" name="Google Shape;3381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2" name="Google Shape;3382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3" name="Google Shape;3383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4" name="Google Shape;3384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5" name="Google Shape;3385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6" name="Google Shape;3386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7" name="Google Shape;3387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8" name="Google Shape;3388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9" name="Google Shape;3389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0" name="Google Shape;3390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1" name="Google Shape;3391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2" name="Google Shape;3392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3" name="Google Shape;3393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4" name="Google Shape;3394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5" name="Google Shape;3395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6" name="Google Shape;3396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7" name="Google Shape;3397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8" name="Google Shape;3398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9" name="Google Shape;3399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0" name="Google Shape;3400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1" name="Google Shape;3401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2" name="Google Shape;3402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3" name="Google Shape;3403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4" name="Google Shape;3404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5" name="Google Shape;3405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6" name="Google Shape;3406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7" name="Google Shape;3407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8" name="Google Shape;3408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9" name="Google Shape;3409;p64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10" name="Google Shape;3410;p64"/>
          <p:cNvSpPr txBox="1"/>
          <p:nvPr/>
        </p:nvSpPr>
        <p:spPr>
          <a:xfrm>
            <a:off x="694700" y="2873850"/>
            <a:ext cx="7886700" cy="17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Ing. Petr Brož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CEO, </a:t>
            </a:r>
            <a:r>
              <a:rPr lang="en">
                <a:solidFill>
                  <a:schemeClr val="dk1"/>
                </a:solidFill>
              </a:rPr>
              <a:t>Co-founder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www.bioxsys.cz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broz@bioxsys.cz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604799725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8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16" name="Google Shape;316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8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p18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Bioinformatická</a:t>
            </a:r>
            <a:r>
              <a:rPr lang="en" sz="2300"/>
              <a:t> </a:t>
            </a:r>
            <a:r>
              <a:rPr lang="en" sz="2300">
                <a:solidFill>
                  <a:schemeClr val="dk1"/>
                </a:solidFill>
              </a:rPr>
              <a:t>skupina SLG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357" name="Google Shape;357;p18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58" name="Google Shape;3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950" y="2641223"/>
            <a:ext cx="6516702" cy="11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19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365" name="Google Shape;365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19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19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Life Science </a:t>
            </a:r>
            <a:endParaRPr sz="2300"/>
          </a:p>
        </p:txBody>
      </p:sp>
      <p:sp>
        <p:nvSpPr>
          <p:cNvPr id="406" name="Google Shape;406;p19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407" name="Google Shape;407;p19"/>
          <p:cNvPicPr preferRelativeResize="0"/>
          <p:nvPr/>
        </p:nvPicPr>
        <p:blipFill rotWithShape="1">
          <a:blip r:embed="rId4">
            <a:alphaModFix/>
          </a:blip>
          <a:srcRect b="23307" l="0" r="0" t="0"/>
          <a:stretch/>
        </p:blipFill>
        <p:spPr>
          <a:xfrm>
            <a:off x="277725" y="1767450"/>
            <a:ext cx="2624000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2775" y="1767443"/>
            <a:ext cx="2870975" cy="5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525" y="2274550"/>
            <a:ext cx="2271550" cy="10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3475" y="2386500"/>
            <a:ext cx="2985175" cy="7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5025" y="1802200"/>
            <a:ext cx="2198800" cy="7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525" y="3377225"/>
            <a:ext cx="2365449" cy="5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6260" y="3178262"/>
            <a:ext cx="3094402" cy="9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0525" y="4023025"/>
            <a:ext cx="2365451" cy="6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15425" y="4245148"/>
            <a:ext cx="2845675" cy="4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80650" y="2710098"/>
            <a:ext cx="2775151" cy="2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25025" y="3166350"/>
            <a:ext cx="2775151" cy="48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25025" y="3854375"/>
            <a:ext cx="2845673" cy="84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20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425" name="Google Shape;425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20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20"/>
          <p:cNvSpPr txBox="1"/>
          <p:nvPr/>
        </p:nvSpPr>
        <p:spPr>
          <a:xfrm>
            <a:off x="175950" y="11377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Software development</a:t>
            </a:r>
            <a:endParaRPr sz="2300"/>
          </a:p>
        </p:txBody>
      </p:sp>
      <p:sp>
        <p:nvSpPr>
          <p:cNvPr id="466" name="Google Shape;466;p20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67" name="Google Shape;467;p20"/>
          <p:cNvSpPr txBox="1"/>
          <p:nvPr/>
        </p:nvSpPr>
        <p:spPr>
          <a:xfrm>
            <a:off x="745650" y="2261475"/>
            <a:ext cx="5206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AutoNum type="arabicPeriod"/>
            </a:pPr>
            <a:r>
              <a:rPr b="1" lang="en">
                <a:solidFill>
                  <a:srgbClr val="6AA84F"/>
                </a:solidFill>
              </a:rPr>
              <a:t>GENOVESA</a:t>
            </a:r>
            <a:r>
              <a:rPr lang="en">
                <a:solidFill>
                  <a:srgbClr val="6AA84F"/>
                </a:solidFill>
              </a:rPr>
              <a:t> - NGS Cloud software</a:t>
            </a:r>
            <a:endParaRPr>
              <a:solidFill>
                <a:srgbClr val="6AA84F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GLEX</a:t>
            </a:r>
            <a:r>
              <a:rPr lang="en">
                <a:solidFill>
                  <a:schemeClr val="dk1"/>
                </a:solidFill>
              </a:rPr>
              <a:t> - LIMS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NEON</a:t>
            </a:r>
            <a:r>
              <a:rPr lang="en">
                <a:solidFill>
                  <a:schemeClr val="dk1"/>
                </a:solidFill>
              </a:rPr>
              <a:t> - LIMS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VARAN</a:t>
            </a:r>
            <a:r>
              <a:rPr lang="en">
                <a:solidFill>
                  <a:schemeClr val="dk1"/>
                </a:solidFill>
              </a:rPr>
              <a:t> - NGS Cloud platform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Genetify</a:t>
            </a:r>
            <a:r>
              <a:rPr lang="en">
                <a:solidFill>
                  <a:schemeClr val="dk1"/>
                </a:solidFill>
              </a:rPr>
              <a:t> - microbiom NGS platform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COVID - NGS Cloud platform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8" name="Google Shape;4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21"/>
          <p:cNvGrpSpPr/>
          <p:nvPr/>
        </p:nvGrpSpPr>
        <p:grpSpPr>
          <a:xfrm>
            <a:off x="0" y="4827929"/>
            <a:ext cx="9133754" cy="128008"/>
            <a:chOff x="0" y="4828375"/>
            <a:chExt cx="9180575" cy="125609"/>
          </a:xfrm>
        </p:grpSpPr>
        <p:pic>
          <p:nvPicPr>
            <p:cNvPr id="474" name="Google Shape;474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914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143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371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600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1828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057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286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514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743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2971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200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429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657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3886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114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343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572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4800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029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257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486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715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5943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172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400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629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6858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086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315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543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7772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0010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2296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4582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6868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1"/>
            <p:cNvPicPr preferRelativeResize="0"/>
            <p:nvPr/>
          </p:nvPicPr>
          <p:blipFill rotWithShape="1">
            <a:blip r:embed="rId3">
              <a:alphaModFix/>
            </a:blip>
            <a:srcRect b="29383" l="0" r="0" t="0"/>
            <a:stretch/>
          </p:blipFill>
          <p:spPr>
            <a:xfrm>
              <a:off x="8915400" y="4828375"/>
              <a:ext cx="265175" cy="1256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4" name="Google Shape;514;p21"/>
          <p:cNvSpPr txBox="1"/>
          <p:nvPr/>
        </p:nvSpPr>
        <p:spPr>
          <a:xfrm>
            <a:off x="137400" y="1152850"/>
            <a:ext cx="87921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GENOVESA - NGS data analysis</a:t>
            </a:r>
            <a:endParaRPr sz="2300"/>
          </a:p>
        </p:txBody>
      </p:sp>
      <p:sp>
        <p:nvSpPr>
          <p:cNvPr id="515" name="Google Shape;515;p21"/>
          <p:cNvSpPr txBox="1"/>
          <p:nvPr/>
        </p:nvSpPr>
        <p:spPr>
          <a:xfrm>
            <a:off x="8026650" y="4926500"/>
            <a:ext cx="1087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www.bioxsys.eu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516" name="Google Shape;5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1574150"/>
            <a:ext cx="6451523" cy="316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11899" cy="6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