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sldIdLst>
    <p:sldId id="256" r:id="rId2"/>
    <p:sldId id="257" r:id="rId3"/>
    <p:sldId id="263" r:id="rId4"/>
    <p:sldId id="302" r:id="rId5"/>
    <p:sldId id="301" r:id="rId6"/>
    <p:sldId id="304" r:id="rId7"/>
    <p:sldId id="305" r:id="rId8"/>
    <p:sldId id="338" r:id="rId9"/>
    <p:sldId id="306" r:id="rId10"/>
    <p:sldId id="307" r:id="rId11"/>
    <p:sldId id="308" r:id="rId12"/>
    <p:sldId id="259" r:id="rId13"/>
    <p:sldId id="309" r:id="rId14"/>
    <p:sldId id="268" r:id="rId15"/>
    <p:sldId id="274" r:id="rId16"/>
    <p:sldId id="276" r:id="rId17"/>
    <p:sldId id="312" r:id="rId18"/>
    <p:sldId id="313" r:id="rId19"/>
    <p:sldId id="314" r:id="rId20"/>
    <p:sldId id="315" r:id="rId21"/>
    <p:sldId id="317" r:id="rId22"/>
    <p:sldId id="316" r:id="rId23"/>
    <p:sldId id="331" r:id="rId24"/>
    <p:sldId id="328" r:id="rId25"/>
    <p:sldId id="318" r:id="rId26"/>
    <p:sldId id="325" r:id="rId27"/>
    <p:sldId id="319" r:id="rId28"/>
    <p:sldId id="322" r:id="rId29"/>
    <p:sldId id="324" r:id="rId30"/>
    <p:sldId id="327" r:id="rId31"/>
    <p:sldId id="334" r:id="rId32"/>
    <p:sldId id="329" r:id="rId33"/>
    <p:sldId id="300" r:id="rId34"/>
    <p:sldId id="330" r:id="rId35"/>
    <p:sldId id="340" r:id="rId36"/>
    <p:sldId id="343" r:id="rId37"/>
    <p:sldId id="345" r:id="rId38"/>
    <p:sldId id="342" r:id="rId39"/>
    <p:sldId id="344" r:id="rId40"/>
    <p:sldId id="341" r:id="rId41"/>
    <p:sldId id="339" r:id="rId42"/>
    <p:sldId id="348" r:id="rId43"/>
    <p:sldId id="346" r:id="rId44"/>
    <p:sldId id="347" r:id="rId45"/>
    <p:sldId id="349" r:id="rId46"/>
    <p:sldId id="350" r:id="rId47"/>
    <p:sldId id="355" r:id="rId48"/>
    <p:sldId id="278" r:id="rId49"/>
    <p:sldId id="352" r:id="rId50"/>
    <p:sldId id="353" r:id="rId51"/>
    <p:sldId id="335" r:id="rId52"/>
    <p:sldId id="279" r:id="rId53"/>
    <p:sldId id="336" r:id="rId54"/>
    <p:sldId id="282" r:id="rId55"/>
    <p:sldId id="351" r:id="rId56"/>
    <p:sldId id="281" r:id="rId57"/>
    <p:sldId id="337" r:id="rId58"/>
    <p:sldId id="356" r:id="rId59"/>
    <p:sldId id="354" r:id="rId60"/>
    <p:sldId id="357" r:id="rId61"/>
    <p:sldId id="321" r:id="rId62"/>
    <p:sldId id="303" r:id="rId63"/>
    <p:sldId id="273" r:id="rId64"/>
    <p:sldId id="265" r:id="rId65"/>
    <p:sldId id="260" r:id="rId66"/>
    <p:sldId id="292" r:id="rId67"/>
    <p:sldId id="295" r:id="rId68"/>
    <p:sldId id="277" r:id="rId69"/>
    <p:sldId id="293" r:id="rId70"/>
    <p:sldId id="298" r:id="rId71"/>
    <p:sldId id="297" r:id="rId72"/>
    <p:sldId id="299" r:id="rId73"/>
    <p:sldId id="320" r:id="rId74"/>
    <p:sldId id="326" r:id="rId75"/>
    <p:sldId id="266" r:id="rId76"/>
    <p:sldId id="270" r:id="rId77"/>
    <p:sldId id="269" r:id="rId78"/>
    <p:sldId id="333" r:id="rId79"/>
    <p:sldId id="311" r:id="rId80"/>
    <p:sldId id="332" r:id="rId81"/>
    <p:sldId id="283"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0898" autoAdjust="0"/>
  </p:normalViewPr>
  <p:slideViewPr>
    <p:cSldViewPr snapToGrid="0" showGuides="1">
      <p:cViewPr varScale="1">
        <p:scale>
          <a:sx n="81" d="100"/>
          <a:sy n="81" d="100"/>
        </p:scale>
        <p:origin x="120" y="486"/>
      </p:cViewPr>
      <p:guideLst>
        <p:guide orient="horz" pos="2160"/>
        <p:guide pos="3840"/>
      </p:guideLst>
    </p:cSldViewPr>
  </p:slideViewPr>
  <p:outlineViewPr>
    <p:cViewPr>
      <p:scale>
        <a:sx n="33" d="100"/>
        <a:sy n="33" d="100"/>
      </p:scale>
      <p:origin x="0" y="-8030"/>
    </p:cViewPr>
  </p:outlineViewPr>
  <p:notesTextViewPr>
    <p:cViewPr>
      <p:scale>
        <a:sx n="1" d="1"/>
        <a:sy n="1" d="1"/>
      </p:scale>
      <p:origin x="0" y="0"/>
    </p:cViewPr>
  </p:notesTextViewPr>
  <p:sorterViewPr>
    <p:cViewPr>
      <p:scale>
        <a:sx n="80" d="100"/>
        <a:sy n="80" d="100"/>
      </p:scale>
      <p:origin x="0" y="-700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3F76CC-A15C-4D12-BD7F-043EE66A1D7A}" type="datetimeFigureOut">
              <a:rPr lang="en-US" smtClean="0"/>
              <a:t>12/15/2021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67FA0-169C-4B46-B208-3C11BA0DA226}" type="slidenum">
              <a:rPr lang="en-US" smtClean="0"/>
              <a:t>‹#›</a:t>
            </a:fld>
            <a:endParaRPr lang="en-US"/>
          </a:p>
        </p:txBody>
      </p:sp>
    </p:spTree>
    <p:extLst>
      <p:ext uri="{BB962C8B-B14F-4D97-AF65-F5344CB8AC3E}">
        <p14:creationId xmlns:p14="http://schemas.microsoft.com/office/powerpoint/2010/main" val="362849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ytimes.com/2020/04/01/health/coronavirus-illustration-cdc.html"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en.wikipedia.org/wiki/The_New_York_Times"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ytimes.com/2020/04/01/health/coronavirus-illustration-cdc.html"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n.wikipedia.org/wiki/The_New_York_Times"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ytimes.com/2020/04/01/health/coronavirus-illustration-cdc.htm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n.wikipedia.org/wiki/The_New_York_Time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Giaimo C (2020-04-01). </a:t>
            </a:r>
            <a:r>
              <a:rPr lang="en-US" sz="1200" b="0" i="0" u="none" strike="noStrike" kern="1200" dirty="0" smtClean="0">
                <a:solidFill>
                  <a:schemeClr val="tx1"/>
                </a:solidFill>
                <a:effectLst/>
                <a:latin typeface="+mn-lt"/>
                <a:ea typeface="+mn-ea"/>
                <a:cs typeface="+mn-cs"/>
                <a:hlinkClick r:id="rId3"/>
              </a:rPr>
              <a:t>"The Spiky Blob Seen Around the World"</a:t>
            </a:r>
            <a:r>
              <a:rPr lang="en-US" sz="1200" b="0" i="0" kern="1200" dirty="0" smtClean="0">
                <a:solidFill>
                  <a:schemeClr val="tx1"/>
                </a:solidFill>
                <a:effectLst/>
                <a:latin typeface="+mn-lt"/>
                <a:ea typeface="+mn-ea"/>
                <a:cs typeface="+mn-cs"/>
              </a:rPr>
              <a:t>. </a:t>
            </a:r>
            <a:r>
              <a:rPr lang="en-US" sz="1200" b="0" i="1" u="none" strike="noStrike" kern="1200" dirty="0" smtClean="0">
                <a:solidFill>
                  <a:schemeClr val="tx1"/>
                </a:solidFill>
                <a:effectLst/>
                <a:latin typeface="+mn-lt"/>
                <a:ea typeface="+mn-ea"/>
                <a:cs typeface="+mn-cs"/>
                <a:hlinkClick r:id="rId4" tooltip="The New York Times"/>
              </a:rPr>
              <a:t>The New York Times</a:t>
            </a:r>
            <a:r>
              <a:rPr lang="en-US" sz="1200" b="0" i="0" kern="1200" dirty="0" smtClean="0">
                <a:solidFill>
                  <a:schemeClr val="tx1"/>
                </a:solidFill>
                <a:effectLst/>
                <a:latin typeface="+mn-lt"/>
                <a:ea typeface="+mn-ea"/>
                <a:cs typeface="+mn-cs"/>
              </a:rPr>
              <a:t>. </a:t>
            </a:r>
            <a:endParaRPr lang="cs-CZ"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By National Institute of Allergy and Infectious Diseases (NIAID) - https://www.flickr.com/photos/niaid/49557785797, CC BY 2.0, https://commons.wikimedia.org/w/index.php?curid=87326871</a:t>
            </a:r>
            <a:endParaRPr lang="cs-CZ"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CC67FA0-169C-4B46-B208-3C11BA0DA226}" type="slidenum">
              <a:rPr lang="en-US" smtClean="0"/>
              <a:t>3</a:t>
            </a:fld>
            <a:endParaRPr lang="en-US"/>
          </a:p>
        </p:txBody>
      </p:sp>
    </p:spTree>
    <p:extLst>
      <p:ext uri="{BB962C8B-B14F-4D97-AF65-F5344CB8AC3E}">
        <p14:creationId xmlns:p14="http://schemas.microsoft.com/office/powerpoint/2010/main" val="345381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Giaimo C (2020-04-01). </a:t>
            </a:r>
            <a:r>
              <a:rPr lang="en-US" sz="1200" b="0" i="0" u="none" strike="noStrike" kern="1200" dirty="0" smtClean="0">
                <a:solidFill>
                  <a:schemeClr val="tx1"/>
                </a:solidFill>
                <a:effectLst/>
                <a:latin typeface="+mn-lt"/>
                <a:ea typeface="+mn-ea"/>
                <a:cs typeface="+mn-cs"/>
                <a:hlinkClick r:id="rId3"/>
              </a:rPr>
              <a:t>"The Spiky Blob Seen Around the World"</a:t>
            </a:r>
            <a:r>
              <a:rPr lang="en-US" sz="1200" b="0" i="0" kern="1200" dirty="0" smtClean="0">
                <a:solidFill>
                  <a:schemeClr val="tx1"/>
                </a:solidFill>
                <a:effectLst/>
                <a:latin typeface="+mn-lt"/>
                <a:ea typeface="+mn-ea"/>
                <a:cs typeface="+mn-cs"/>
              </a:rPr>
              <a:t>. </a:t>
            </a:r>
            <a:r>
              <a:rPr lang="en-US" sz="1200" b="0" i="1" u="none" strike="noStrike" kern="1200" dirty="0" smtClean="0">
                <a:solidFill>
                  <a:schemeClr val="tx1"/>
                </a:solidFill>
                <a:effectLst/>
                <a:latin typeface="+mn-lt"/>
                <a:ea typeface="+mn-ea"/>
                <a:cs typeface="+mn-cs"/>
                <a:hlinkClick r:id="rId4" tooltip="The New York Times"/>
              </a:rPr>
              <a:t>The New York Times</a:t>
            </a:r>
            <a:r>
              <a:rPr lang="en-US" sz="1200" b="0" i="0" kern="1200" dirty="0" smtClean="0">
                <a:solidFill>
                  <a:schemeClr val="tx1"/>
                </a:solidFill>
                <a:effectLst/>
                <a:latin typeface="+mn-lt"/>
                <a:ea typeface="+mn-ea"/>
                <a:cs typeface="+mn-cs"/>
              </a:rPr>
              <a:t>. </a:t>
            </a:r>
            <a:endParaRPr lang="cs-CZ"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By National Institute of Allergy and Infectious Diseases (NIAID) - https://www.flickr.com/photos/niaid/49557785797, CC BY 2.0, https://commons.wikimedia.org/w/index.php?curid=87326871</a:t>
            </a:r>
            <a:endParaRPr lang="cs-CZ"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CC67FA0-169C-4B46-B208-3C11BA0DA226}" type="slidenum">
              <a:rPr lang="en-US" smtClean="0"/>
              <a:t>4</a:t>
            </a:fld>
            <a:endParaRPr lang="en-US"/>
          </a:p>
        </p:txBody>
      </p:sp>
    </p:spTree>
    <p:extLst>
      <p:ext uri="{BB962C8B-B14F-4D97-AF65-F5344CB8AC3E}">
        <p14:creationId xmlns:p14="http://schemas.microsoft.com/office/powerpoint/2010/main" val="3198258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Giaimo C (2020-04-01). </a:t>
            </a:r>
            <a:r>
              <a:rPr lang="en-US" sz="1200" b="0" i="0" u="none" strike="noStrike" kern="1200" dirty="0" smtClean="0">
                <a:solidFill>
                  <a:schemeClr val="tx1"/>
                </a:solidFill>
                <a:effectLst/>
                <a:latin typeface="+mn-lt"/>
                <a:ea typeface="+mn-ea"/>
                <a:cs typeface="+mn-cs"/>
                <a:hlinkClick r:id="rId3"/>
              </a:rPr>
              <a:t>"The Spiky Blob Seen Around the World"</a:t>
            </a:r>
            <a:r>
              <a:rPr lang="en-US" sz="1200" b="0" i="0" kern="1200" dirty="0" smtClean="0">
                <a:solidFill>
                  <a:schemeClr val="tx1"/>
                </a:solidFill>
                <a:effectLst/>
                <a:latin typeface="+mn-lt"/>
                <a:ea typeface="+mn-ea"/>
                <a:cs typeface="+mn-cs"/>
              </a:rPr>
              <a:t>. </a:t>
            </a:r>
            <a:r>
              <a:rPr lang="en-US" sz="1200" b="0" i="1" u="none" strike="noStrike" kern="1200" dirty="0" smtClean="0">
                <a:solidFill>
                  <a:schemeClr val="tx1"/>
                </a:solidFill>
                <a:effectLst/>
                <a:latin typeface="+mn-lt"/>
                <a:ea typeface="+mn-ea"/>
                <a:cs typeface="+mn-cs"/>
                <a:hlinkClick r:id="rId4" tooltip="The New York Times"/>
              </a:rPr>
              <a:t>The New York Times</a:t>
            </a:r>
            <a:r>
              <a:rPr lang="en-US" sz="1200" b="0" i="0" kern="1200" dirty="0" smtClean="0">
                <a:solidFill>
                  <a:schemeClr val="tx1"/>
                </a:solidFill>
                <a:effectLst/>
                <a:latin typeface="+mn-lt"/>
                <a:ea typeface="+mn-ea"/>
                <a:cs typeface="+mn-cs"/>
              </a:rPr>
              <a:t>. </a:t>
            </a:r>
            <a:endParaRPr lang="cs-CZ"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By National Institute of Allergy and Infectious Diseases (NIAID) - https://www.flickr.com/photos/niaid/49557785797, CC BY 2.0, https://commons.wikimedia.org/w/index.php?curid=87326871</a:t>
            </a:r>
            <a:endParaRPr lang="cs-CZ"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CC67FA0-169C-4B46-B208-3C11BA0DA226}" type="slidenum">
              <a:rPr lang="en-US" smtClean="0"/>
              <a:t>5</a:t>
            </a:fld>
            <a:endParaRPr lang="en-US"/>
          </a:p>
        </p:txBody>
      </p:sp>
    </p:spTree>
    <p:extLst>
      <p:ext uri="{BB962C8B-B14F-4D97-AF65-F5344CB8AC3E}">
        <p14:creationId xmlns:p14="http://schemas.microsoft.com/office/powerpoint/2010/main" val="1170909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Yvonne Xinyi Lim, Yan Ling Ng, James P. Tam, and Ding Xiang Liu - https://www.ncbi.nlm.nih.gov/pmc/articles/PMC5456285/, CC BY 4.0, https://commons.wikimedia.org/w/index.php?curid=87764851</a:t>
            </a:r>
            <a:endParaRPr lang="cs-CZ" dirty="0" smtClean="0"/>
          </a:p>
          <a:p>
            <a:endParaRPr lang="en-US" dirty="0"/>
          </a:p>
        </p:txBody>
      </p:sp>
      <p:sp>
        <p:nvSpPr>
          <p:cNvPr id="4" name="Slide Number Placeholder 3"/>
          <p:cNvSpPr>
            <a:spLocks noGrp="1"/>
          </p:cNvSpPr>
          <p:nvPr>
            <p:ph type="sldNum" sz="quarter" idx="10"/>
          </p:nvPr>
        </p:nvSpPr>
        <p:spPr/>
        <p:txBody>
          <a:bodyPr/>
          <a:lstStyle/>
          <a:p>
            <a:fld id="{1CC67FA0-169C-4B46-B208-3C11BA0DA226}" type="slidenum">
              <a:rPr lang="en-US" smtClean="0"/>
              <a:t>6</a:t>
            </a:fld>
            <a:endParaRPr lang="en-US"/>
          </a:p>
        </p:txBody>
      </p:sp>
    </p:spTree>
    <p:extLst>
      <p:ext uri="{BB962C8B-B14F-4D97-AF65-F5344CB8AC3E}">
        <p14:creationId xmlns:p14="http://schemas.microsoft.com/office/powerpoint/2010/main" val="2474138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https://www.proteinatlas.org/ENSG00000130234-ACE2/tissue</a:t>
            </a:r>
          </a:p>
          <a:p>
            <a:endParaRPr lang="en-US" dirty="0"/>
          </a:p>
        </p:txBody>
      </p:sp>
      <p:sp>
        <p:nvSpPr>
          <p:cNvPr id="4" name="Slide Number Placeholder 3"/>
          <p:cNvSpPr>
            <a:spLocks noGrp="1"/>
          </p:cNvSpPr>
          <p:nvPr>
            <p:ph type="sldNum" sz="quarter" idx="10"/>
          </p:nvPr>
        </p:nvSpPr>
        <p:spPr/>
        <p:txBody>
          <a:bodyPr/>
          <a:lstStyle/>
          <a:p>
            <a:fld id="{1CC67FA0-169C-4B46-B208-3C11BA0DA226}" type="slidenum">
              <a:rPr lang="en-US" smtClean="0"/>
              <a:t>7</a:t>
            </a:fld>
            <a:endParaRPr lang="en-US"/>
          </a:p>
        </p:txBody>
      </p:sp>
    </p:spTree>
    <p:extLst>
      <p:ext uri="{BB962C8B-B14F-4D97-AF65-F5344CB8AC3E}">
        <p14:creationId xmlns:p14="http://schemas.microsoft.com/office/powerpoint/2010/main" val="1849536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ribosomal frameshift caused by a slippery sequence (UUUAAAC)</a:t>
            </a:r>
          </a:p>
          <a:p>
            <a:endParaRPr lang="cs-CZ" dirty="0"/>
          </a:p>
        </p:txBody>
      </p:sp>
      <p:sp>
        <p:nvSpPr>
          <p:cNvPr id="4" name="Slide Number Placeholder 3"/>
          <p:cNvSpPr>
            <a:spLocks noGrp="1"/>
          </p:cNvSpPr>
          <p:nvPr>
            <p:ph type="sldNum" sz="quarter" idx="10"/>
          </p:nvPr>
        </p:nvSpPr>
        <p:spPr/>
        <p:txBody>
          <a:bodyPr/>
          <a:lstStyle/>
          <a:p>
            <a:fld id="{1CC67FA0-169C-4B46-B208-3C11BA0DA226}" type="slidenum">
              <a:rPr lang="en-US" smtClean="0"/>
              <a:t>10</a:t>
            </a:fld>
            <a:endParaRPr lang="en-US"/>
          </a:p>
        </p:txBody>
      </p:sp>
    </p:spTree>
    <p:extLst>
      <p:ext uri="{BB962C8B-B14F-4D97-AF65-F5344CB8AC3E}">
        <p14:creationId xmlns:p14="http://schemas.microsoft.com/office/powerpoint/2010/main" val="470158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Evolution of the SARS-CoV-2 proteome in three dimensions (3D) during the first six months of the COVID-19 pandemic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Joseph H. </a:t>
            </a:r>
            <a:r>
              <a:rPr lang="en-US" sz="1200" b="0" i="0" kern="1200" dirty="0" err="1" smtClean="0">
                <a:solidFill>
                  <a:schemeClr val="tx1"/>
                </a:solidFill>
                <a:effectLst/>
                <a:latin typeface="+mn-lt"/>
                <a:ea typeface="+mn-ea"/>
                <a:cs typeface="+mn-cs"/>
              </a:rPr>
              <a:t>Lubin</a:t>
            </a:r>
            <a:r>
              <a:rPr lang="en-US" sz="1200" b="0" i="0" kern="1200" dirty="0" smtClean="0">
                <a:solidFill>
                  <a:schemeClr val="tx1"/>
                </a:solidFill>
                <a:effectLst/>
                <a:latin typeface="+mn-lt"/>
                <a:ea typeface="+mn-ea"/>
                <a:cs typeface="+mn-cs"/>
              </a:rPr>
              <a:t>, https://doi.org/10.1101/2020.12.01.406637</a:t>
            </a:r>
            <a:endParaRPr lang="en-US" sz="1200" b="1"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Architecture of the SARS-CoV-2 genome and proteome, including non-structural proteins derived from pp1a and pp1ab (</a:t>
            </a:r>
            <a:r>
              <a:rPr lang="en-US" sz="1200" b="0" i="0" kern="1200" dirty="0" err="1" smtClean="0">
                <a:solidFill>
                  <a:schemeClr val="tx1"/>
                </a:solidFill>
                <a:effectLst/>
                <a:latin typeface="+mn-lt"/>
                <a:ea typeface="+mn-ea"/>
                <a:cs typeface="+mn-cs"/>
              </a:rPr>
              <a:t>nsps</a:t>
            </a:r>
            <a:r>
              <a:rPr lang="en-US" sz="1200" b="0" i="0" kern="1200" dirty="0" smtClean="0">
                <a:solidFill>
                  <a:schemeClr val="tx1"/>
                </a:solidFill>
                <a:effectLst/>
                <a:latin typeface="+mn-lt"/>
                <a:ea typeface="+mn-ea"/>
                <a:cs typeface="+mn-cs"/>
              </a:rPr>
              <a:t>, shades of blue), </a:t>
            </a:r>
            <a:r>
              <a:rPr lang="en-US" sz="1200" b="0" i="0" kern="1200" dirty="0" err="1" smtClean="0">
                <a:solidFill>
                  <a:schemeClr val="tx1"/>
                </a:solidFill>
                <a:effectLst/>
                <a:latin typeface="+mn-lt"/>
                <a:ea typeface="+mn-ea"/>
                <a:cs typeface="+mn-cs"/>
              </a:rPr>
              <a:t>virion</a:t>
            </a:r>
            <a:r>
              <a:rPr lang="en-US" sz="1200" b="0" i="0" kern="1200" dirty="0" smtClean="0">
                <a:solidFill>
                  <a:schemeClr val="tx1"/>
                </a:solidFill>
                <a:effectLst/>
                <a:latin typeface="+mn-lt"/>
                <a:ea typeface="+mn-ea"/>
                <a:cs typeface="+mn-cs"/>
              </a:rPr>
              <a:t> structural proteins (pink/purple), and open reading frame proteins (</a:t>
            </a:r>
            <a:r>
              <a:rPr lang="en-US" sz="1200" b="0" i="0" kern="1200" dirty="0" err="1" smtClean="0">
                <a:solidFill>
                  <a:schemeClr val="tx1"/>
                </a:solidFill>
                <a:effectLst/>
                <a:latin typeface="+mn-lt"/>
                <a:ea typeface="+mn-ea"/>
                <a:cs typeface="+mn-cs"/>
              </a:rPr>
              <a:t>Orfs</a:t>
            </a:r>
            <a:r>
              <a:rPr lang="en-US" sz="1200" b="0" i="0" kern="1200" dirty="0" smtClean="0">
                <a:solidFill>
                  <a:schemeClr val="tx1"/>
                </a:solidFill>
                <a:effectLst/>
                <a:latin typeface="+mn-lt"/>
                <a:ea typeface="+mn-ea"/>
                <a:cs typeface="+mn-cs"/>
              </a:rPr>
              <a:t>, shades of green). Polyprotein cleavage sites are indicated by inverted triangles for Papain-like Proteinase (</a:t>
            </a:r>
            <a:r>
              <a:rPr lang="en-US" sz="1200" b="0" i="0" kern="1200" dirty="0" err="1" smtClean="0">
                <a:solidFill>
                  <a:schemeClr val="tx1"/>
                </a:solidFill>
                <a:effectLst/>
                <a:latin typeface="+mn-lt"/>
                <a:ea typeface="+mn-ea"/>
                <a:cs typeface="+mn-cs"/>
              </a:rPr>
              <a:t>PLPro</a:t>
            </a:r>
            <a:r>
              <a:rPr lang="en-US" sz="1200" b="0" i="0" kern="1200" dirty="0" smtClean="0">
                <a:solidFill>
                  <a:schemeClr val="tx1"/>
                </a:solidFill>
                <a:effectLst/>
                <a:latin typeface="+mn-lt"/>
                <a:ea typeface="+mn-ea"/>
                <a:cs typeface="+mn-cs"/>
              </a:rPr>
              <a:t>, black) and the Main Protease (nsp5, blue). The double-stranded RNA substrate-product complex of the RNA-dependent RNA polymerase (shown as the nsp7-nsp82-nsp12 </a:t>
            </a:r>
            <a:r>
              <a:rPr lang="en-US" sz="1200" b="0" i="0" kern="1200" dirty="0" err="1" smtClean="0">
                <a:solidFill>
                  <a:schemeClr val="tx1"/>
                </a:solidFill>
                <a:effectLst/>
                <a:latin typeface="+mn-lt"/>
                <a:ea typeface="+mn-ea"/>
                <a:cs typeface="+mn-cs"/>
              </a:rPr>
              <a:t>heterotetramer</a:t>
            </a:r>
            <a:r>
              <a:rPr lang="en-US" sz="1200" b="0" i="0" kern="1200" dirty="0" smtClean="0">
                <a:solidFill>
                  <a:schemeClr val="tx1"/>
                </a:solidFill>
                <a:effectLst/>
                <a:latin typeface="+mn-lt"/>
                <a:ea typeface="+mn-ea"/>
                <a:cs typeface="+mn-cs"/>
              </a:rPr>
              <a:t> and separately with only nsp12) is color coded (yellow: product strand, red: template strand). Transmembrane portions of the Spike S-protein are shown in cartoon form (pink).</a:t>
            </a:r>
          </a:p>
          <a:p>
            <a:endParaRPr lang="en-US" dirty="0"/>
          </a:p>
        </p:txBody>
      </p:sp>
      <p:sp>
        <p:nvSpPr>
          <p:cNvPr id="4" name="Slide Number Placeholder 3"/>
          <p:cNvSpPr>
            <a:spLocks noGrp="1"/>
          </p:cNvSpPr>
          <p:nvPr>
            <p:ph type="sldNum" sz="quarter" idx="10"/>
          </p:nvPr>
        </p:nvSpPr>
        <p:spPr/>
        <p:txBody>
          <a:bodyPr/>
          <a:lstStyle/>
          <a:p>
            <a:fld id="{1CC67FA0-169C-4B46-B208-3C11BA0DA226}" type="slidenum">
              <a:rPr lang="en-US" smtClean="0"/>
              <a:t>11</a:t>
            </a:fld>
            <a:endParaRPr lang="en-US"/>
          </a:p>
        </p:txBody>
      </p:sp>
    </p:spTree>
    <p:extLst>
      <p:ext uri="{BB962C8B-B14F-4D97-AF65-F5344CB8AC3E}">
        <p14:creationId xmlns:p14="http://schemas.microsoft.com/office/powerpoint/2010/main" val="4113449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Evolution of the SARS-CoV-2 proteome in three dimensions (3D) during the first six months of the COVID-19 pandemic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Joseph H. </a:t>
            </a:r>
            <a:r>
              <a:rPr lang="en-US" sz="1200" b="0" i="0" kern="1200" dirty="0" err="1" smtClean="0">
                <a:solidFill>
                  <a:schemeClr val="tx1"/>
                </a:solidFill>
                <a:effectLst/>
                <a:latin typeface="+mn-lt"/>
                <a:ea typeface="+mn-ea"/>
                <a:cs typeface="+mn-cs"/>
              </a:rPr>
              <a:t>Lubin</a:t>
            </a:r>
            <a:r>
              <a:rPr lang="en-US" sz="1200" b="0" i="0" kern="1200" dirty="0" smtClean="0">
                <a:solidFill>
                  <a:schemeClr val="tx1"/>
                </a:solidFill>
                <a:effectLst/>
                <a:latin typeface="+mn-lt"/>
                <a:ea typeface="+mn-ea"/>
                <a:cs typeface="+mn-cs"/>
              </a:rPr>
              <a:t>, https://doi.org/10.1101/2020.12.01.406637</a:t>
            </a:r>
            <a:endParaRPr lang="en-US" sz="1200" b="1"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Architecture of the SARS-CoV-2 genome and proteome, including non-structural proteins derived from pp1a and pp1ab (</a:t>
            </a:r>
            <a:r>
              <a:rPr lang="en-US" sz="1200" b="0" i="0" kern="1200" dirty="0" err="1" smtClean="0">
                <a:solidFill>
                  <a:schemeClr val="tx1"/>
                </a:solidFill>
                <a:effectLst/>
                <a:latin typeface="+mn-lt"/>
                <a:ea typeface="+mn-ea"/>
                <a:cs typeface="+mn-cs"/>
              </a:rPr>
              <a:t>nsps</a:t>
            </a:r>
            <a:r>
              <a:rPr lang="en-US" sz="1200" b="0" i="0" kern="1200" dirty="0" smtClean="0">
                <a:solidFill>
                  <a:schemeClr val="tx1"/>
                </a:solidFill>
                <a:effectLst/>
                <a:latin typeface="+mn-lt"/>
                <a:ea typeface="+mn-ea"/>
                <a:cs typeface="+mn-cs"/>
              </a:rPr>
              <a:t>, shades of blue), </a:t>
            </a:r>
            <a:r>
              <a:rPr lang="en-US" sz="1200" b="0" i="0" kern="1200" dirty="0" err="1" smtClean="0">
                <a:solidFill>
                  <a:schemeClr val="tx1"/>
                </a:solidFill>
                <a:effectLst/>
                <a:latin typeface="+mn-lt"/>
                <a:ea typeface="+mn-ea"/>
                <a:cs typeface="+mn-cs"/>
              </a:rPr>
              <a:t>virion</a:t>
            </a:r>
            <a:r>
              <a:rPr lang="en-US" sz="1200" b="0" i="0" kern="1200" dirty="0" smtClean="0">
                <a:solidFill>
                  <a:schemeClr val="tx1"/>
                </a:solidFill>
                <a:effectLst/>
                <a:latin typeface="+mn-lt"/>
                <a:ea typeface="+mn-ea"/>
                <a:cs typeface="+mn-cs"/>
              </a:rPr>
              <a:t> structural proteins (pink/purple), and open reading frame proteins (</a:t>
            </a:r>
            <a:r>
              <a:rPr lang="en-US" sz="1200" b="0" i="0" kern="1200" dirty="0" err="1" smtClean="0">
                <a:solidFill>
                  <a:schemeClr val="tx1"/>
                </a:solidFill>
                <a:effectLst/>
                <a:latin typeface="+mn-lt"/>
                <a:ea typeface="+mn-ea"/>
                <a:cs typeface="+mn-cs"/>
              </a:rPr>
              <a:t>Orfs</a:t>
            </a:r>
            <a:r>
              <a:rPr lang="en-US" sz="1200" b="0" i="0" kern="1200" dirty="0" smtClean="0">
                <a:solidFill>
                  <a:schemeClr val="tx1"/>
                </a:solidFill>
                <a:effectLst/>
                <a:latin typeface="+mn-lt"/>
                <a:ea typeface="+mn-ea"/>
                <a:cs typeface="+mn-cs"/>
              </a:rPr>
              <a:t>, shades of green). Polyprotein cleavage sites are indicated by inverted triangles for Papain-like Proteinase (</a:t>
            </a:r>
            <a:r>
              <a:rPr lang="en-US" sz="1200" b="0" i="0" kern="1200" dirty="0" err="1" smtClean="0">
                <a:solidFill>
                  <a:schemeClr val="tx1"/>
                </a:solidFill>
                <a:effectLst/>
                <a:latin typeface="+mn-lt"/>
                <a:ea typeface="+mn-ea"/>
                <a:cs typeface="+mn-cs"/>
              </a:rPr>
              <a:t>PLPro</a:t>
            </a:r>
            <a:r>
              <a:rPr lang="en-US" sz="1200" b="0" i="0" kern="1200" dirty="0" smtClean="0">
                <a:solidFill>
                  <a:schemeClr val="tx1"/>
                </a:solidFill>
                <a:effectLst/>
                <a:latin typeface="+mn-lt"/>
                <a:ea typeface="+mn-ea"/>
                <a:cs typeface="+mn-cs"/>
              </a:rPr>
              <a:t>, black) and the Main Protease (nsp5, blue). The double-stranded RNA substrate-product complex of the RNA-dependent RNA polymerase (shown as the nsp7-nsp82-nsp12 </a:t>
            </a:r>
            <a:r>
              <a:rPr lang="en-US" sz="1200" b="0" i="0" kern="1200" dirty="0" err="1" smtClean="0">
                <a:solidFill>
                  <a:schemeClr val="tx1"/>
                </a:solidFill>
                <a:effectLst/>
                <a:latin typeface="+mn-lt"/>
                <a:ea typeface="+mn-ea"/>
                <a:cs typeface="+mn-cs"/>
              </a:rPr>
              <a:t>heterotetramer</a:t>
            </a:r>
            <a:r>
              <a:rPr lang="en-US" sz="1200" b="0" i="0" kern="1200" dirty="0" smtClean="0">
                <a:solidFill>
                  <a:schemeClr val="tx1"/>
                </a:solidFill>
                <a:effectLst/>
                <a:latin typeface="+mn-lt"/>
                <a:ea typeface="+mn-ea"/>
                <a:cs typeface="+mn-cs"/>
              </a:rPr>
              <a:t> and separately with only nsp12) is color coded (yellow: product strand, red: template strand). Transmembrane portions of the Spike S-protein are shown in cartoon form (pink).</a:t>
            </a:r>
          </a:p>
          <a:p>
            <a:endParaRPr lang="en-US" dirty="0"/>
          </a:p>
        </p:txBody>
      </p:sp>
      <p:sp>
        <p:nvSpPr>
          <p:cNvPr id="4" name="Slide Number Placeholder 3"/>
          <p:cNvSpPr>
            <a:spLocks noGrp="1"/>
          </p:cNvSpPr>
          <p:nvPr>
            <p:ph type="sldNum" sz="quarter" idx="10"/>
          </p:nvPr>
        </p:nvSpPr>
        <p:spPr/>
        <p:txBody>
          <a:bodyPr/>
          <a:lstStyle/>
          <a:p>
            <a:fld id="{1CC67FA0-169C-4B46-B208-3C11BA0DA226}" type="slidenum">
              <a:rPr lang="en-US" smtClean="0"/>
              <a:t>12</a:t>
            </a:fld>
            <a:endParaRPr lang="en-US"/>
          </a:p>
        </p:txBody>
      </p:sp>
    </p:spTree>
    <p:extLst>
      <p:ext uri="{BB962C8B-B14F-4D97-AF65-F5344CB8AC3E}">
        <p14:creationId xmlns:p14="http://schemas.microsoft.com/office/powerpoint/2010/main" val="1600651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faeaa11ade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faeaa11ade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cs-CZ"/>
              <a:t>Fig. 1 Structure of 2019-nCoV S in the prefusion conformation.(A) Schematic of 2019-nCoV S primary structure colored by domain. Domains that were excluded from the ectodomain expression construct or could not be visualized in the final map are colored white. SS, signal sequence; S2′, S2′ protease cleavage site; FP, fusion peptide; HR1, heptad repeat 1; CH, central helix; CD, connector domain; HR2, heptad repeat 2; TM, transmembrane domain; CT, cytoplasmic tail. Arrows denote protease cleavage sites. (B) Side and top views of the prefusion structure of the 2019-nCoV S protein with a single RBD in the up conformation. The two RBD down protomers are shown as cryo-EM density in either white or gray and the RBD up protomer is shown in ribbons colored corresponding to the schematic in (A).</a:t>
            </a:r>
            <a:endParaRPr/>
          </a:p>
        </p:txBody>
      </p:sp>
      <p:sp>
        <p:nvSpPr>
          <p:cNvPr id="117" name="Google Shape;117;gfaeaa11ade_0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cs-CZ"/>
              <a:t>13</a:t>
            </a:fld>
            <a:endParaRPr/>
          </a:p>
        </p:txBody>
      </p:sp>
    </p:spTree>
    <p:extLst>
      <p:ext uri="{BB962C8B-B14F-4D97-AF65-F5344CB8AC3E}">
        <p14:creationId xmlns:p14="http://schemas.microsoft.com/office/powerpoint/2010/main" val="2339995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2663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faeaa11ade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faeaa11ade_0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gfaeaa11ade_0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cs-CZ"/>
              <a:t>18</a:t>
            </a:fld>
            <a:endParaRPr/>
          </a:p>
        </p:txBody>
      </p:sp>
    </p:spTree>
    <p:extLst>
      <p:ext uri="{BB962C8B-B14F-4D97-AF65-F5344CB8AC3E}">
        <p14:creationId xmlns:p14="http://schemas.microsoft.com/office/powerpoint/2010/main" val="3835606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2202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8055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cs-CZ"/>
              <a:t>nextstrain</a:t>
            </a:r>
            <a:endParaRPr/>
          </a:p>
        </p:txBody>
      </p:sp>
      <p:sp>
        <p:nvSpPr>
          <p:cNvPr id="170" name="Google Shape;17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s-CZ"/>
              <a:t>21</a:t>
            </a:fld>
            <a:endParaRPr/>
          </a:p>
        </p:txBody>
      </p:sp>
    </p:spTree>
    <p:extLst>
      <p:ext uri="{BB962C8B-B14F-4D97-AF65-F5344CB8AC3E}">
        <p14:creationId xmlns:p14="http://schemas.microsoft.com/office/powerpoint/2010/main" val="990023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faeaa11ade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faeaa11ade_0_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faeaa11ade_0_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cs-CZ"/>
              <a:t>22</a:t>
            </a:fld>
            <a:endParaRPr/>
          </a:p>
        </p:txBody>
      </p:sp>
    </p:spTree>
    <p:extLst>
      <p:ext uri="{BB962C8B-B14F-4D97-AF65-F5344CB8AC3E}">
        <p14:creationId xmlns:p14="http://schemas.microsoft.com/office/powerpoint/2010/main" val="4082229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7441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faeaa11ade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faeaa11ade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faeaa11ade_0_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cs-CZ"/>
              <a:t>27</a:t>
            </a:fld>
            <a:endParaRPr/>
          </a:p>
        </p:txBody>
      </p:sp>
    </p:spTree>
    <p:extLst>
      <p:ext uri="{BB962C8B-B14F-4D97-AF65-F5344CB8AC3E}">
        <p14:creationId xmlns:p14="http://schemas.microsoft.com/office/powerpoint/2010/main" val="1536432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a:t>
            </a:r>
            <a:r>
              <a:rPr lang="en-US" dirty="0" err="1" smtClean="0"/>
              <a:t>nagualdesign</a:t>
            </a:r>
            <a:r>
              <a:rPr lang="en-US" dirty="0" smtClean="0"/>
              <a:t> - This file is a derivative work of an image by </a:t>
            </a:r>
            <a:r>
              <a:rPr lang="en-US" dirty="0" err="1" smtClean="0"/>
              <a:t>Firas</a:t>
            </a:r>
            <a:r>
              <a:rPr lang="en-US" dirty="0" smtClean="0"/>
              <a:t> A. Rabi, </a:t>
            </a:r>
            <a:r>
              <a:rPr lang="en-US" dirty="0" err="1" smtClean="0"/>
              <a:t>Mazhar</a:t>
            </a:r>
            <a:r>
              <a:rPr lang="en-US" dirty="0" smtClean="0"/>
              <a:t> S. Al </a:t>
            </a:r>
            <a:r>
              <a:rPr lang="en-US" dirty="0" err="1" smtClean="0"/>
              <a:t>Zoubi</a:t>
            </a:r>
            <a:r>
              <a:rPr lang="en-US" dirty="0" smtClean="0"/>
              <a:t>, </a:t>
            </a:r>
            <a:r>
              <a:rPr lang="en-US" dirty="0" err="1" smtClean="0"/>
              <a:t>Ghena</a:t>
            </a:r>
            <a:r>
              <a:rPr lang="en-US" dirty="0" smtClean="0"/>
              <a:t> A. </a:t>
            </a:r>
            <a:r>
              <a:rPr lang="en-US" dirty="0" err="1" smtClean="0"/>
              <a:t>Kasasbeh</a:t>
            </a:r>
            <a:r>
              <a:rPr lang="en-US" dirty="0" smtClean="0"/>
              <a:t>, </a:t>
            </a:r>
            <a:r>
              <a:rPr lang="en-US" dirty="0" err="1" smtClean="0"/>
              <a:t>Dunia</a:t>
            </a:r>
            <a:r>
              <a:rPr lang="en-US" dirty="0" smtClean="0"/>
              <a:t> M. </a:t>
            </a:r>
            <a:r>
              <a:rPr lang="en-US" dirty="0" err="1" smtClean="0"/>
              <a:t>Salameh</a:t>
            </a:r>
            <a:r>
              <a:rPr lang="en-US" dirty="0" smtClean="0"/>
              <a:t>, and </a:t>
            </a:r>
            <a:r>
              <a:rPr lang="en-US" dirty="0" err="1" smtClean="0"/>
              <a:t>Amjad</a:t>
            </a:r>
            <a:r>
              <a:rPr lang="en-US" dirty="0" smtClean="0"/>
              <a:t> D. Al-Nasser.[1], CC BY 4.0, https://commons.wikimedia.org/w/index.php?curid=99490645</a:t>
            </a:r>
            <a:endParaRPr lang="cs-CZ" dirty="0" smtClean="0"/>
          </a:p>
          <a:p>
            <a:endParaRPr lang="en-US" dirty="0"/>
          </a:p>
        </p:txBody>
      </p:sp>
      <p:sp>
        <p:nvSpPr>
          <p:cNvPr id="4" name="Slide Number Placeholder 3"/>
          <p:cNvSpPr>
            <a:spLocks noGrp="1"/>
          </p:cNvSpPr>
          <p:nvPr>
            <p:ph type="sldNum" sz="quarter" idx="10"/>
          </p:nvPr>
        </p:nvSpPr>
        <p:spPr/>
        <p:txBody>
          <a:bodyPr/>
          <a:lstStyle/>
          <a:p>
            <a:fld id="{1CC67FA0-169C-4B46-B208-3C11BA0DA226}" type="slidenum">
              <a:rPr lang="en-US" smtClean="0"/>
              <a:t>48</a:t>
            </a:fld>
            <a:endParaRPr lang="en-US"/>
          </a:p>
        </p:txBody>
      </p:sp>
    </p:spTree>
    <p:extLst>
      <p:ext uri="{BB962C8B-B14F-4D97-AF65-F5344CB8AC3E}">
        <p14:creationId xmlns:p14="http://schemas.microsoft.com/office/powerpoint/2010/main" val="3685030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PlaceHolder 1"/>
          <p:cNvSpPr>
            <a:spLocks noGrp="1" noRot="1" noChangeAspect="1"/>
          </p:cNvSpPr>
          <p:nvPr>
            <p:ph type="sldImg"/>
          </p:nvPr>
        </p:nvSpPr>
        <p:spPr>
          <a:xfrm>
            <a:off x="533400" y="763588"/>
            <a:ext cx="6705600" cy="3771900"/>
          </a:xfrm>
          <a:prstGeom prst="rect">
            <a:avLst/>
          </a:prstGeom>
        </p:spPr>
      </p:sp>
      <p:sp>
        <p:nvSpPr>
          <p:cNvPr id="53" name="PlaceHolder 2"/>
          <p:cNvSpPr>
            <a:spLocks noGrp="1"/>
          </p:cNvSpPr>
          <p:nvPr>
            <p:ph type="body"/>
          </p:nvPr>
        </p:nvSpPr>
        <p:spPr>
          <a:xfrm>
            <a:off x="777960" y="4776840"/>
            <a:ext cx="6216480" cy="4525200"/>
          </a:xfrm>
          <a:prstGeom prst="rect">
            <a:avLst/>
          </a:prstGeom>
        </p:spPr>
        <p:txBody>
          <a:bodyPr lIns="0" tIns="0" rIns="0" bIns="0">
            <a:spAutoFit/>
          </a:bodyPr>
          <a:lstStyle/>
          <a:p>
            <a:r>
              <a:rPr lang="en-US" sz="900" b="0" strike="noStrike" spc="-1" dirty="0">
                <a:latin typeface="Arial"/>
              </a:rPr>
              <a:t>Phylogenetic and epidemiological data on the early COVID-19 pandemic in Wuhan</a:t>
            </a:r>
          </a:p>
          <a:p>
            <a:endParaRPr lang="en-US" sz="900" b="0" strike="noStrike" spc="-1" dirty="0">
              <a:latin typeface="Arial"/>
            </a:endParaRPr>
          </a:p>
          <a:p>
            <a:r>
              <a:rPr lang="en-US" sz="900" b="0" strike="noStrike" spc="-1" dirty="0">
                <a:latin typeface="Arial"/>
              </a:rPr>
              <a:t>(A) Phylogenetic tree of early SARS-CoV-2 genomes sampled from Wuhan during December 2019–January 2020. The split between lineages A and B is labeled with the coordinates and base of the two differentiating nucleotide mutations. Cases with a known association to the Huanan or other markets are denoted by symbols (reported in World Health Organization, 2021).</a:t>
            </a:r>
          </a:p>
          <a:p>
            <a:endParaRPr lang="en-US" sz="900" b="0" strike="noStrike" spc="-1" dirty="0">
              <a:latin typeface="Arial"/>
            </a:endParaRPr>
          </a:p>
          <a:p>
            <a:r>
              <a:rPr lang="en-US" sz="900" b="0" strike="noStrike" spc="-1" dirty="0">
                <a:latin typeface="Arial"/>
              </a:rPr>
              <a:t>(B) Map of districts of Wuhan showing the location of markets, the Wuhan National Biosafety Laboratory at the </a:t>
            </a:r>
            <a:r>
              <a:rPr lang="en-US" sz="900" b="0" strike="noStrike" spc="-1" dirty="0" err="1">
                <a:latin typeface="Arial"/>
              </a:rPr>
              <a:t>Zhengdian</a:t>
            </a:r>
            <a:r>
              <a:rPr lang="en-US" sz="900" b="0" strike="noStrike" spc="-1" dirty="0">
                <a:latin typeface="Arial"/>
              </a:rPr>
              <a:t> Scientific Park of the Wuhan Institute of Virology (denoted WIV), where the coronavirus isolation and culture work of Dr. Shi </a:t>
            </a:r>
            <a:r>
              <a:rPr lang="en-US" sz="900" b="0" strike="noStrike" spc="-1" dirty="0" err="1">
                <a:latin typeface="Arial"/>
              </a:rPr>
              <a:t>Zhengli</a:t>
            </a:r>
            <a:r>
              <a:rPr lang="en-US" sz="900" b="0" strike="noStrike" spc="-1" dirty="0">
                <a:latin typeface="Arial"/>
              </a:rPr>
              <a:t> is performed, and the earliest known cases.</a:t>
            </a:r>
          </a:p>
          <a:p>
            <a:endParaRPr lang="en-US" sz="900" b="0" strike="noStrike" spc="-1" dirty="0">
              <a:latin typeface="Arial"/>
            </a:endParaRPr>
          </a:p>
          <a:p>
            <a:r>
              <a:rPr lang="en-US" sz="900" b="0" strike="noStrike" spc="-1" dirty="0">
                <a:latin typeface="Arial"/>
              </a:rPr>
              <a:t>(C–E) Location of recorded COVID-19 cases in Wuhan from December 8 to December 31, 2019. Cases with a home address outside of Wuhan city are not shown.</a:t>
            </a:r>
          </a:p>
          <a:p>
            <a:endParaRPr lang="en-US" sz="900" b="0" strike="noStrike" spc="-1" dirty="0">
              <a:latin typeface="Arial"/>
            </a:endParaRPr>
          </a:p>
          <a:p>
            <a:r>
              <a:rPr lang="en-US" sz="900" b="0" strike="noStrike" spc="-1" dirty="0">
                <a:latin typeface="Arial"/>
              </a:rPr>
              <a:t>(F–H) Map of districts of Wuhan indicating the first record of excess deaths due to pneumonia (shaded green) from January 15, 2020. Case and excess death data were extracted and redrawn from figures provided in World Health Organization (2021).</a:t>
            </a:r>
          </a:p>
          <a:p>
            <a:endParaRPr lang="en-US" sz="900" b="0" strike="noStrike" spc="-1" dirty="0">
              <a:latin typeface="Arial"/>
            </a:endParaRPr>
          </a:p>
          <a:p>
            <a:r>
              <a:rPr lang="en-US" sz="900" b="0" strike="noStrike" spc="-1" dirty="0">
                <a:latin typeface="Arial"/>
              </a:rPr>
              <a:t>See also Document S1.</a:t>
            </a:r>
          </a:p>
          <a:p>
            <a:endParaRPr lang="en-US" sz="900" b="0" strike="noStrike" spc="-1" dirty="0">
              <a:latin typeface="Arial"/>
            </a:endParaRPr>
          </a:p>
          <a:p>
            <a:endParaRPr lang="en-US" sz="900" b="0" strike="noStrike" spc="-1" dirty="0">
              <a:latin typeface="Arial"/>
            </a:endParaRPr>
          </a:p>
          <a:p>
            <a:endParaRPr lang="en-US" sz="900" b="0" strike="noStrike" spc="-1" dirty="0">
              <a:latin typeface="Arial"/>
            </a:endParaRPr>
          </a:p>
        </p:txBody>
      </p:sp>
    </p:spTree>
    <p:extLst>
      <p:ext uri="{BB962C8B-B14F-4D97-AF65-F5344CB8AC3E}">
        <p14:creationId xmlns:p14="http://schemas.microsoft.com/office/powerpoint/2010/main" val="643091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PlaceHolder 1"/>
          <p:cNvSpPr>
            <a:spLocks noGrp="1" noRot="1" noChangeAspect="1"/>
          </p:cNvSpPr>
          <p:nvPr>
            <p:ph type="sldImg"/>
          </p:nvPr>
        </p:nvSpPr>
        <p:spPr>
          <a:xfrm>
            <a:off x="533400" y="763588"/>
            <a:ext cx="6705600" cy="3771900"/>
          </a:xfrm>
          <a:prstGeom prst="rect">
            <a:avLst/>
          </a:prstGeom>
        </p:spPr>
      </p:sp>
      <p:sp>
        <p:nvSpPr>
          <p:cNvPr id="53" name="PlaceHolder 2"/>
          <p:cNvSpPr>
            <a:spLocks noGrp="1"/>
          </p:cNvSpPr>
          <p:nvPr>
            <p:ph type="body"/>
          </p:nvPr>
        </p:nvSpPr>
        <p:spPr>
          <a:xfrm>
            <a:off x="777960" y="4776840"/>
            <a:ext cx="6216480" cy="4525200"/>
          </a:xfrm>
          <a:prstGeom prst="rect">
            <a:avLst/>
          </a:prstGeom>
        </p:spPr>
        <p:txBody>
          <a:bodyPr lIns="0" tIns="0" rIns="0" bIns="0">
            <a:spAutoFit/>
          </a:bodyPr>
          <a:lstStyle/>
          <a:p>
            <a:r>
              <a:rPr lang="en-US" sz="900" b="0" strike="noStrike" spc="-1">
                <a:latin typeface="Arial"/>
              </a:rPr>
              <a:t>Evolution of the furin cleavage site in the spike protein of betacoronaviruses</a:t>
            </a:r>
          </a:p>
          <a:p>
            <a:endParaRPr lang="en-US" sz="900" b="0" strike="noStrike" spc="-1">
              <a:latin typeface="Arial"/>
            </a:endParaRPr>
          </a:p>
          <a:p>
            <a:r>
              <a:rPr lang="en-US" sz="900" b="0" strike="noStrike" spc="-1">
                <a:latin typeface="Arial"/>
              </a:rPr>
              <a:t>(A) Sequence alignment of the region around the furin cleavage site (FCS) in SARS-CoV-2 (NCBI: MN908947) and bat coronavirus RaTG13 (NCBI: MN996532) showing that the former was the result of an out-of-frame nucleotide sequence insertion.</a:t>
            </a:r>
          </a:p>
          <a:p>
            <a:endParaRPr lang="en-US" sz="900" b="0" strike="noStrike" spc="-1">
              <a:latin typeface="Arial"/>
            </a:endParaRPr>
          </a:p>
          <a:p>
            <a:r>
              <a:rPr lang="en-US" sz="900" b="0" strike="noStrike" spc="-1">
                <a:latin typeface="Arial"/>
              </a:rPr>
              <a:t>(B) Amino acid sequence alignment of the FCS region in representative members of the different subgenera of betacoronaviruses, highlighting the evolutionary volatility of this site and that the relevant amino acid motif (RRAR) in SARS-CoV-2 is functionally suboptimal. The residues predicted to be O-linked glycans are also marked.</a:t>
            </a:r>
          </a:p>
          <a:p>
            <a:endParaRPr lang="en-US" sz="900" b="0" strike="noStrike" spc="-1">
              <a:latin typeface="Arial"/>
            </a:endParaRPr>
          </a:p>
          <a:p>
            <a:r>
              <a:rPr lang="en-US" sz="900" b="0" strike="noStrike" spc="-1">
                <a:latin typeface="Arial"/>
              </a:rPr>
              <a:t>See also Document S1.</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extLst>
      <p:ext uri="{BB962C8B-B14F-4D97-AF65-F5344CB8AC3E}">
        <p14:creationId xmlns:p14="http://schemas.microsoft.com/office/powerpoint/2010/main" val="204650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666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err="1" smtClean="0"/>
              <a:t>nextstrain</a:t>
            </a:r>
            <a:endParaRPr lang="en-US" dirty="0"/>
          </a:p>
        </p:txBody>
      </p:sp>
      <p:sp>
        <p:nvSpPr>
          <p:cNvPr id="4" name="Slide Number Placeholder 3"/>
          <p:cNvSpPr>
            <a:spLocks noGrp="1"/>
          </p:cNvSpPr>
          <p:nvPr>
            <p:ph type="sldNum" sz="quarter" idx="10"/>
          </p:nvPr>
        </p:nvSpPr>
        <p:spPr/>
        <p:txBody>
          <a:bodyPr/>
          <a:lstStyle/>
          <a:p>
            <a:fld id="{1CC67FA0-169C-4B46-B208-3C11BA0DA226}" type="slidenum">
              <a:rPr lang="en-US" smtClean="0"/>
              <a:t>63</a:t>
            </a:fld>
            <a:endParaRPr lang="en-US"/>
          </a:p>
        </p:txBody>
      </p:sp>
    </p:spTree>
    <p:extLst>
      <p:ext uri="{BB962C8B-B14F-4D97-AF65-F5344CB8AC3E}">
        <p14:creationId xmlns:p14="http://schemas.microsoft.com/office/powerpoint/2010/main" val="2931203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faeaa11ade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faeaa11ade_0_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gfaeaa11ade_0_6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cs-CZ"/>
              <a:t>73</a:t>
            </a:fld>
            <a:endParaRPr/>
          </a:p>
        </p:txBody>
      </p:sp>
    </p:spTree>
    <p:extLst>
      <p:ext uri="{BB962C8B-B14F-4D97-AF65-F5344CB8AC3E}">
        <p14:creationId xmlns:p14="http://schemas.microsoft.com/office/powerpoint/2010/main" val="1081656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3383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528D0B-0303-4A60-B4D5-0A9C2C2CDE3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3553742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528D0B-0303-4A60-B4D5-0A9C2C2CDE3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2841093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528D0B-0303-4A60-B4D5-0A9C2C2CDE3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1148530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528D0B-0303-4A60-B4D5-0A9C2C2CDE3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3538130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528D0B-0303-4A60-B4D5-0A9C2C2CDE3E}" type="datetimeFigureOut">
              <a:rPr lang="en-US" smtClean="0"/>
              <a:t>12/15/2021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1625335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528D0B-0303-4A60-B4D5-0A9C2C2CDE3E}" type="datetimeFigureOut">
              <a:rPr lang="en-US" smtClean="0"/>
              <a:t>12/15/2021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3941766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528D0B-0303-4A60-B4D5-0A9C2C2CDE3E}" type="datetimeFigureOut">
              <a:rPr lang="en-US" smtClean="0"/>
              <a:t>12/15/2021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1216504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528D0B-0303-4A60-B4D5-0A9C2C2CDE3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1102562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528D0B-0303-4A60-B4D5-0A9C2C2CDE3E}" type="datetimeFigureOut">
              <a:rPr lang="en-US" smtClean="0"/>
              <a:t>12/15/2021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97724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528D0B-0303-4A60-B4D5-0A9C2C2CDE3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893429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528D0B-0303-4A60-B4D5-0A9C2C2CDE3E}" type="datetimeFigureOut">
              <a:rPr lang="en-US" smtClean="0"/>
              <a:t>12/15/2021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83A0D-F58F-408E-82E9-9ABCFF585D45}" type="slidenum">
              <a:rPr lang="en-US" smtClean="0"/>
              <a:t>‹#›</a:t>
            </a:fld>
            <a:endParaRPr lang="en-US"/>
          </a:p>
        </p:txBody>
      </p:sp>
    </p:spTree>
    <p:extLst>
      <p:ext uri="{BB962C8B-B14F-4D97-AF65-F5344CB8AC3E}">
        <p14:creationId xmlns:p14="http://schemas.microsoft.com/office/powerpoint/2010/main" val="391854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528D0B-0303-4A60-B4D5-0A9C2C2CDE3E}" type="datetimeFigureOut">
              <a:rPr lang="en-US" smtClean="0"/>
              <a:t>12/15/2021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683A0D-F58F-408E-82E9-9ABCFF585D45}" type="slidenum">
              <a:rPr lang="en-US" smtClean="0"/>
              <a:t>‹#›</a:t>
            </a:fld>
            <a:endParaRPr lang="en-US"/>
          </a:p>
        </p:txBody>
      </p:sp>
    </p:spTree>
    <p:extLst>
      <p:ext uri="{BB962C8B-B14F-4D97-AF65-F5344CB8AC3E}">
        <p14:creationId xmlns:p14="http://schemas.microsoft.com/office/powerpoint/2010/main" val="3419527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covariants.org/variant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6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7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96.png"/></Relationships>
</file>

<file path=ppt/slides/_rels/slide8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SARS-CoV-2,</a:t>
            </a:r>
            <a:br>
              <a:rPr lang="en-US" dirty="0" smtClean="0"/>
            </a:br>
            <a:r>
              <a:rPr lang="en-US" dirty="0" smtClean="0"/>
              <a:t>the evolution in action</a:t>
            </a:r>
            <a:endParaRPr lang="en-US" dirty="0"/>
          </a:p>
        </p:txBody>
      </p:sp>
      <p:sp>
        <p:nvSpPr>
          <p:cNvPr id="3" name="Subtitle 2"/>
          <p:cNvSpPr>
            <a:spLocks noGrp="1"/>
          </p:cNvSpPr>
          <p:nvPr>
            <p:ph type="subTitle" idx="1"/>
          </p:nvPr>
        </p:nvSpPr>
        <p:spPr/>
        <p:txBody>
          <a:bodyPr>
            <a:normAutofit lnSpcReduction="10000"/>
          </a:bodyPr>
          <a:lstStyle/>
          <a:p>
            <a:r>
              <a:rPr lang="en-US" dirty="0" smtClean="0"/>
              <a:t>Jan Pa</a:t>
            </a:r>
            <a:r>
              <a:rPr lang="cs-CZ" dirty="0" err="1" smtClean="0"/>
              <a:t>čes</a:t>
            </a:r>
            <a:endParaRPr lang="en-US" dirty="0" smtClean="0"/>
          </a:p>
          <a:p>
            <a:r>
              <a:rPr lang="en-US" dirty="0" smtClean="0"/>
              <a:t>Institute of Molecular Genetics AS CR</a:t>
            </a:r>
            <a:endParaRPr lang="cs-CZ" dirty="0" smtClean="0"/>
          </a:p>
          <a:p>
            <a:r>
              <a:rPr lang="en-US" dirty="0" smtClean="0"/>
              <a:t>University of Chemistry and Technology</a:t>
            </a:r>
          </a:p>
          <a:p>
            <a:r>
              <a:rPr lang="en-US" dirty="0" smtClean="0"/>
              <a:t>ELIXIR</a:t>
            </a:r>
            <a:endParaRPr lang="cs-CZ" dirty="0" smtClean="0"/>
          </a:p>
          <a:p>
            <a:endParaRPr lang="cs-CZ" dirty="0" smtClean="0"/>
          </a:p>
          <a:p>
            <a:endParaRPr lang="en-US" dirty="0"/>
          </a:p>
        </p:txBody>
      </p:sp>
      <p:pic>
        <p:nvPicPr>
          <p:cNvPr id="4" name="Picture 2"/>
          <p:cNvPicPr>
            <a:picLocks noChangeAspect="1" noChangeArrowheads="1"/>
          </p:cNvPicPr>
          <p:nvPr/>
        </p:nvPicPr>
        <p:blipFill>
          <a:blip r:embed="rId2" cstate="print"/>
          <a:srcRect/>
          <a:stretch>
            <a:fillRect/>
          </a:stretch>
        </p:blipFill>
        <p:spPr bwMode="auto">
          <a:xfrm>
            <a:off x="2120673" y="5382984"/>
            <a:ext cx="2409825" cy="1019175"/>
          </a:xfrm>
          <a:prstGeom prst="rect">
            <a:avLst/>
          </a:prstGeom>
          <a:noFill/>
          <a:ln w="9525">
            <a:noFill/>
            <a:miter lim="800000"/>
            <a:headEnd/>
            <a:tailEnd/>
          </a:ln>
        </p:spPr>
      </p:pic>
      <p:pic>
        <p:nvPicPr>
          <p:cNvPr id="5" name="Picture 4" descr="elixir-logo.png"/>
          <p:cNvPicPr>
            <a:picLocks noChangeAspect="1"/>
          </p:cNvPicPr>
          <p:nvPr/>
        </p:nvPicPr>
        <p:blipFill>
          <a:blip r:embed="rId3" cstate="print"/>
          <a:stretch>
            <a:fillRect/>
          </a:stretch>
        </p:blipFill>
        <p:spPr>
          <a:xfrm>
            <a:off x="7467696" y="5191435"/>
            <a:ext cx="2577778" cy="1358730"/>
          </a:xfrm>
          <a:prstGeom prst="rect">
            <a:avLst/>
          </a:prstGeom>
        </p:spPr>
      </p:pic>
      <p:pic>
        <p:nvPicPr>
          <p:cNvPr id="6" name="Picture 5"/>
          <p:cNvPicPr>
            <a:picLocks noChangeAspect="1"/>
          </p:cNvPicPr>
          <p:nvPr/>
        </p:nvPicPr>
        <p:blipFill>
          <a:blip r:embed="rId4"/>
          <a:stretch>
            <a:fillRect/>
          </a:stretch>
        </p:blipFill>
        <p:spPr>
          <a:xfrm>
            <a:off x="5503069" y="5273108"/>
            <a:ext cx="1185862" cy="1195387"/>
          </a:xfrm>
          <a:prstGeom prst="rect">
            <a:avLst/>
          </a:prstGeom>
        </p:spPr>
      </p:pic>
    </p:spTree>
    <p:extLst>
      <p:ext uri="{BB962C8B-B14F-4D97-AF65-F5344CB8AC3E}">
        <p14:creationId xmlns:p14="http://schemas.microsoft.com/office/powerpoint/2010/main" val="32339121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oronaviruses</a:t>
            </a:r>
            <a:endParaRPr lang="en-US" dirty="0"/>
          </a:p>
        </p:txBody>
      </p:sp>
      <p:sp>
        <p:nvSpPr>
          <p:cNvPr id="3" name="Content Placeholder 2"/>
          <p:cNvSpPr>
            <a:spLocks noGrp="1"/>
          </p:cNvSpPr>
          <p:nvPr>
            <p:ph idx="1"/>
          </p:nvPr>
        </p:nvSpPr>
        <p:spPr/>
        <p:txBody>
          <a:bodyPr>
            <a:normAutofit/>
          </a:bodyPr>
          <a:lstStyle/>
          <a:p>
            <a:r>
              <a:rPr lang="en-US" dirty="0" smtClean="0"/>
              <a:t>Single strand</a:t>
            </a:r>
            <a:r>
              <a:rPr lang="cs-CZ" dirty="0" smtClean="0"/>
              <a:t> RNA</a:t>
            </a:r>
            <a:r>
              <a:rPr lang="en-US" dirty="0" smtClean="0"/>
              <a:t>+ viruses</a:t>
            </a:r>
            <a:endParaRPr lang="cs-CZ" dirty="0" smtClean="0"/>
          </a:p>
          <a:p>
            <a:r>
              <a:rPr lang="en-US" dirty="0"/>
              <a:t>g</a:t>
            </a:r>
            <a:r>
              <a:rPr lang="cs-CZ" dirty="0" err="1" smtClean="0"/>
              <a:t>enom</a:t>
            </a:r>
            <a:r>
              <a:rPr lang="cs-CZ" dirty="0" smtClean="0"/>
              <a:t> </a:t>
            </a:r>
            <a:r>
              <a:rPr lang="en-US" dirty="0" smtClean="0"/>
              <a:t>around</a:t>
            </a:r>
            <a:r>
              <a:rPr lang="cs-CZ" dirty="0" smtClean="0"/>
              <a:t> 30 </a:t>
            </a:r>
            <a:r>
              <a:rPr lang="cs-CZ" dirty="0" err="1" smtClean="0"/>
              <a:t>kbp</a:t>
            </a:r>
            <a:r>
              <a:rPr lang="cs-CZ" dirty="0" smtClean="0"/>
              <a:t> (</a:t>
            </a:r>
            <a:r>
              <a:rPr lang="en-US" dirty="0" smtClean="0"/>
              <a:t>one of the biggest</a:t>
            </a:r>
            <a:r>
              <a:rPr lang="cs-CZ" dirty="0" smtClean="0"/>
              <a:t> </a:t>
            </a:r>
            <a:r>
              <a:rPr lang="cs-CZ" dirty="0" err="1" smtClean="0"/>
              <a:t>virov</a:t>
            </a:r>
            <a:r>
              <a:rPr lang="en-US" dirty="0" smtClean="0"/>
              <a:t>al</a:t>
            </a:r>
            <a:r>
              <a:rPr lang="cs-CZ" dirty="0" smtClean="0"/>
              <a:t> </a:t>
            </a:r>
            <a:r>
              <a:rPr lang="cs-CZ" dirty="0" err="1" smtClean="0"/>
              <a:t>geno</a:t>
            </a:r>
            <a:r>
              <a:rPr lang="en-US" dirty="0" err="1" smtClean="0"/>
              <a:t>mes</a:t>
            </a:r>
            <a:r>
              <a:rPr lang="cs-CZ" dirty="0" smtClean="0"/>
              <a:t>)</a:t>
            </a:r>
          </a:p>
          <a:p>
            <a:r>
              <a:rPr lang="en-US" dirty="0"/>
              <a:t>s</a:t>
            </a:r>
            <a:r>
              <a:rPr lang="en-US" dirty="0" smtClean="0"/>
              <a:t>o far </a:t>
            </a:r>
            <a:r>
              <a:rPr lang="cs-CZ" dirty="0" smtClean="0"/>
              <a:t>7 </a:t>
            </a:r>
            <a:r>
              <a:rPr lang="en-US" dirty="0" smtClean="0"/>
              <a:t>human coronaviruses:</a:t>
            </a:r>
          </a:p>
          <a:p>
            <a:pPr lvl="1"/>
            <a:r>
              <a:rPr lang="en-US" dirty="0" smtClean="0"/>
              <a:t>genus</a:t>
            </a:r>
            <a:r>
              <a:rPr lang="cs-CZ" dirty="0" smtClean="0"/>
              <a:t>: </a:t>
            </a:r>
            <a:r>
              <a:rPr lang="cs-CZ" i="1" dirty="0" err="1" smtClean="0"/>
              <a:t>Alphacoronavirus</a:t>
            </a:r>
            <a:r>
              <a:rPr lang="cs-CZ" dirty="0" smtClean="0"/>
              <a:t>, </a:t>
            </a:r>
            <a:r>
              <a:rPr lang="en-US" dirty="0" smtClean="0"/>
              <a:t>species</a:t>
            </a:r>
            <a:r>
              <a:rPr lang="cs-CZ" dirty="0" smtClean="0"/>
              <a:t>  </a:t>
            </a:r>
            <a:r>
              <a:rPr lang="cs-CZ" b="1" dirty="0" smtClean="0"/>
              <a:t>HCoV-229E</a:t>
            </a:r>
            <a:r>
              <a:rPr lang="cs-CZ" dirty="0" smtClean="0"/>
              <a:t> a </a:t>
            </a:r>
            <a:r>
              <a:rPr lang="cs-CZ" b="1" dirty="0" smtClean="0"/>
              <a:t>HCoV-NL63</a:t>
            </a:r>
            <a:endParaRPr lang="cs-CZ" b="1" dirty="0"/>
          </a:p>
          <a:p>
            <a:pPr lvl="1"/>
            <a:r>
              <a:rPr lang="en-US" dirty="0"/>
              <a:t>g</a:t>
            </a:r>
            <a:r>
              <a:rPr lang="en-US" dirty="0" smtClean="0"/>
              <a:t>enus:</a:t>
            </a:r>
            <a:r>
              <a:rPr lang="cs-CZ" dirty="0" smtClean="0"/>
              <a:t> </a:t>
            </a:r>
            <a:r>
              <a:rPr lang="cs-CZ" i="1" dirty="0" err="1" smtClean="0"/>
              <a:t>Betacoronavirus</a:t>
            </a:r>
            <a:r>
              <a:rPr lang="cs-CZ" dirty="0" smtClean="0"/>
              <a:t>, </a:t>
            </a:r>
            <a:r>
              <a:rPr lang="en-US" dirty="0" smtClean="0"/>
              <a:t>species</a:t>
            </a:r>
            <a:r>
              <a:rPr lang="cs-CZ" dirty="0" smtClean="0"/>
              <a:t> </a:t>
            </a:r>
            <a:r>
              <a:rPr lang="cs-CZ" b="1" dirty="0" smtClean="0"/>
              <a:t>HCoV-OC43</a:t>
            </a:r>
            <a:r>
              <a:rPr lang="cs-CZ" dirty="0" smtClean="0"/>
              <a:t> a </a:t>
            </a:r>
            <a:r>
              <a:rPr lang="cs-CZ" b="1" dirty="0"/>
              <a:t>HCoV-HKU1</a:t>
            </a:r>
          </a:p>
          <a:p>
            <a:pPr lvl="2"/>
            <a:r>
              <a:rPr lang="cs-CZ" dirty="0" smtClean="0"/>
              <a:t>East </a:t>
            </a:r>
            <a:r>
              <a:rPr lang="cs-CZ" dirty="0" err="1"/>
              <a:t>respiratory</a:t>
            </a:r>
            <a:r>
              <a:rPr lang="cs-CZ" dirty="0"/>
              <a:t> syndrome-</a:t>
            </a:r>
            <a:r>
              <a:rPr lang="cs-CZ" dirty="0" err="1"/>
              <a:t>related</a:t>
            </a:r>
            <a:r>
              <a:rPr lang="cs-CZ" dirty="0"/>
              <a:t> </a:t>
            </a:r>
            <a:r>
              <a:rPr lang="cs-CZ" dirty="0" err="1"/>
              <a:t>coronavirus</a:t>
            </a:r>
            <a:r>
              <a:rPr lang="cs-CZ" dirty="0"/>
              <a:t> (</a:t>
            </a:r>
            <a:r>
              <a:rPr lang="cs-CZ" b="1" dirty="0"/>
              <a:t>MERS-</a:t>
            </a:r>
            <a:r>
              <a:rPr lang="cs-CZ" b="1" dirty="0" err="1"/>
              <a:t>CoV</a:t>
            </a:r>
            <a:r>
              <a:rPr lang="cs-CZ" dirty="0"/>
              <a:t>)</a:t>
            </a:r>
          </a:p>
          <a:p>
            <a:pPr lvl="2"/>
            <a:r>
              <a:rPr lang="en-US" dirty="0" smtClean="0"/>
              <a:t>subgenus</a:t>
            </a:r>
            <a:r>
              <a:rPr lang="cs-CZ" dirty="0" smtClean="0"/>
              <a:t>: </a:t>
            </a:r>
            <a:r>
              <a:rPr lang="cs-CZ" dirty="0" err="1" smtClean="0"/>
              <a:t>Sarbecovirus</a:t>
            </a:r>
            <a:r>
              <a:rPr lang="cs-CZ" dirty="0" smtClean="0"/>
              <a:t> </a:t>
            </a:r>
            <a:r>
              <a:rPr lang="en-US" dirty="0" smtClean="0"/>
              <a:t>s</a:t>
            </a:r>
            <a:r>
              <a:rPr lang="cs-CZ" dirty="0" err="1" smtClean="0"/>
              <a:t>evere</a:t>
            </a:r>
            <a:r>
              <a:rPr lang="cs-CZ" dirty="0" smtClean="0"/>
              <a:t> </a:t>
            </a:r>
            <a:r>
              <a:rPr lang="cs-CZ" dirty="0" err="1"/>
              <a:t>acute</a:t>
            </a:r>
            <a:r>
              <a:rPr lang="cs-CZ" dirty="0"/>
              <a:t> </a:t>
            </a:r>
            <a:r>
              <a:rPr lang="cs-CZ" dirty="0" err="1"/>
              <a:t>respiratory</a:t>
            </a:r>
            <a:r>
              <a:rPr lang="cs-CZ" dirty="0"/>
              <a:t> syndrome-</a:t>
            </a:r>
            <a:r>
              <a:rPr lang="cs-CZ" dirty="0" err="1"/>
              <a:t>related</a:t>
            </a:r>
            <a:r>
              <a:rPr lang="cs-CZ" dirty="0"/>
              <a:t> </a:t>
            </a:r>
            <a:r>
              <a:rPr lang="cs-CZ" dirty="0" err="1"/>
              <a:t>coronavirus</a:t>
            </a:r>
            <a:endParaRPr lang="cs-CZ" dirty="0"/>
          </a:p>
          <a:p>
            <a:pPr lvl="3"/>
            <a:r>
              <a:rPr lang="cs-CZ" b="1" dirty="0"/>
              <a:t>SARS-</a:t>
            </a:r>
            <a:r>
              <a:rPr lang="cs-CZ" b="1" dirty="0" err="1"/>
              <a:t>CoV</a:t>
            </a:r>
            <a:endParaRPr lang="cs-CZ" b="1" dirty="0"/>
          </a:p>
          <a:p>
            <a:pPr lvl="3"/>
            <a:r>
              <a:rPr lang="cs-CZ" b="1" dirty="0" smtClean="0"/>
              <a:t>SARS-CoV-2</a:t>
            </a:r>
            <a:endParaRPr lang="cs-CZ" b="1" dirty="0"/>
          </a:p>
          <a:p>
            <a:endParaRPr lang="en-US" i="1" dirty="0"/>
          </a:p>
        </p:txBody>
      </p:sp>
    </p:spTree>
    <p:extLst>
      <p:ext uri="{BB962C8B-B14F-4D97-AF65-F5344CB8AC3E}">
        <p14:creationId xmlns:p14="http://schemas.microsoft.com/office/powerpoint/2010/main" val="448208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24000" y="171450"/>
            <a:ext cx="9144000" cy="6515100"/>
          </a:xfrm>
          <a:prstGeom prst="rect">
            <a:avLst/>
          </a:prstGeom>
        </p:spPr>
      </p:pic>
    </p:spTree>
    <p:extLst>
      <p:ext uri="{BB962C8B-B14F-4D97-AF65-F5344CB8AC3E}">
        <p14:creationId xmlns:p14="http://schemas.microsoft.com/office/powerpoint/2010/main" val="1502248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420128" y="-278607"/>
            <a:ext cx="9144000" cy="7415213"/>
          </a:xfrm>
          <a:prstGeom prst="rect">
            <a:avLst/>
          </a:prstGeom>
        </p:spPr>
      </p:pic>
    </p:spTree>
    <p:extLst>
      <p:ext uri="{BB962C8B-B14F-4D97-AF65-F5344CB8AC3E}">
        <p14:creationId xmlns:p14="http://schemas.microsoft.com/office/powerpoint/2010/main" val="3715069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048000" y="369094"/>
            <a:ext cx="6096000" cy="6119813"/>
          </a:xfrm>
          <a:prstGeom prst="rect">
            <a:avLst/>
          </a:prstGeom>
        </p:spPr>
      </p:pic>
    </p:spTree>
    <p:extLst>
      <p:ext uri="{BB962C8B-B14F-4D97-AF65-F5344CB8AC3E}">
        <p14:creationId xmlns:p14="http://schemas.microsoft.com/office/powerpoint/2010/main" val="3593921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Replication of </a:t>
            </a:r>
            <a:r>
              <a:rPr lang="cs-CZ" dirty="0" smtClean="0"/>
              <a:t>SARS-CoV-2</a:t>
            </a:r>
            <a:endParaRPr lang="en-US" dirty="0"/>
          </a:p>
        </p:txBody>
      </p:sp>
      <p:sp>
        <p:nvSpPr>
          <p:cNvPr id="4" name="Content Placeholder 3"/>
          <p:cNvSpPr>
            <a:spLocks noGrp="1"/>
          </p:cNvSpPr>
          <p:nvPr>
            <p:ph idx="1"/>
          </p:nvPr>
        </p:nvSpPr>
        <p:spPr>
          <a:xfrm>
            <a:off x="838200" y="1825625"/>
            <a:ext cx="4079631" cy="4351338"/>
          </a:xfrm>
        </p:spPr>
        <p:txBody>
          <a:bodyPr>
            <a:normAutofit/>
          </a:bodyPr>
          <a:lstStyle/>
          <a:p>
            <a:r>
              <a:rPr lang="en-US" dirty="0"/>
              <a:t>receptor binding domain (RBD</a:t>
            </a:r>
            <a:r>
              <a:rPr lang="en-US" dirty="0" smtClean="0"/>
              <a:t>)</a:t>
            </a:r>
            <a:r>
              <a:rPr lang="cs-CZ" dirty="0" smtClean="0"/>
              <a:t> </a:t>
            </a:r>
            <a:r>
              <a:rPr lang="en-US" dirty="0" smtClean="0"/>
              <a:t>of the </a:t>
            </a:r>
            <a:r>
              <a:rPr lang="cs-CZ" dirty="0" err="1" smtClean="0"/>
              <a:t>spike</a:t>
            </a:r>
            <a:r>
              <a:rPr lang="cs-CZ" dirty="0" smtClean="0"/>
              <a:t> protein</a:t>
            </a:r>
            <a:r>
              <a:rPr lang="en-US" dirty="0" smtClean="0"/>
              <a:t> binds to the </a:t>
            </a:r>
            <a:r>
              <a:rPr lang="cs-CZ" dirty="0" smtClean="0"/>
              <a:t>ACE2 receptor</a:t>
            </a:r>
            <a:r>
              <a:rPr lang="en-US" dirty="0" smtClean="0"/>
              <a:t> (angiotensin converting enzyme 2)</a:t>
            </a:r>
            <a:endParaRPr lang="cs-CZ" dirty="0" smtClean="0"/>
          </a:p>
          <a:p>
            <a:r>
              <a:rPr lang="en-US" dirty="0" smtClean="0"/>
              <a:t>after </a:t>
            </a:r>
            <a:r>
              <a:rPr lang="en-US" dirty="0"/>
              <a:t>cleavage </a:t>
            </a:r>
            <a:r>
              <a:rPr lang="en-US" dirty="0" smtClean="0"/>
              <a:t>of spike protein fusion </a:t>
            </a:r>
            <a:r>
              <a:rPr lang="en-US" dirty="0"/>
              <a:t>peptide </a:t>
            </a:r>
            <a:r>
              <a:rPr lang="en-US" dirty="0" smtClean="0"/>
              <a:t>is exposed</a:t>
            </a:r>
          </a:p>
          <a:p>
            <a:r>
              <a:rPr lang="en-US" dirty="0" smtClean="0"/>
              <a:t>Enters cell in endosome</a:t>
            </a:r>
            <a:endParaRPr lang="en-US" dirty="0"/>
          </a:p>
        </p:txBody>
      </p:sp>
      <p:pic>
        <p:nvPicPr>
          <p:cNvPr id="3" name="Picture 2"/>
          <p:cNvPicPr>
            <a:picLocks noChangeAspect="1"/>
          </p:cNvPicPr>
          <p:nvPr/>
        </p:nvPicPr>
        <p:blipFill>
          <a:blip r:embed="rId3"/>
          <a:stretch>
            <a:fillRect/>
          </a:stretch>
        </p:blipFill>
        <p:spPr>
          <a:xfrm>
            <a:off x="5007956" y="1810117"/>
            <a:ext cx="6877050" cy="4714875"/>
          </a:xfrm>
          <a:prstGeom prst="rect">
            <a:avLst/>
          </a:prstGeom>
        </p:spPr>
      </p:pic>
    </p:spTree>
    <p:extLst>
      <p:ext uri="{BB962C8B-B14F-4D97-AF65-F5344CB8AC3E}">
        <p14:creationId xmlns:p14="http://schemas.microsoft.com/office/powerpoint/2010/main" val="2172200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t>
            </a:r>
            <a:r>
              <a:rPr lang="en-US" dirty="0" smtClean="0"/>
              <a:t>s-ACE2 expression</a:t>
            </a:r>
            <a:endParaRPr lang="en-US" dirty="0"/>
          </a:p>
        </p:txBody>
      </p:sp>
      <p:pic>
        <p:nvPicPr>
          <p:cNvPr id="3" name="Picture 2"/>
          <p:cNvPicPr>
            <a:picLocks noChangeAspect="1"/>
          </p:cNvPicPr>
          <p:nvPr/>
        </p:nvPicPr>
        <p:blipFill>
          <a:blip r:embed="rId3"/>
          <a:stretch>
            <a:fillRect/>
          </a:stretch>
        </p:blipFill>
        <p:spPr>
          <a:xfrm>
            <a:off x="0" y="1777549"/>
            <a:ext cx="10720388" cy="4467225"/>
          </a:xfrm>
          <a:prstGeom prst="rect">
            <a:avLst/>
          </a:prstGeom>
        </p:spPr>
      </p:pic>
      <p:pic>
        <p:nvPicPr>
          <p:cNvPr id="4" name="Picture 3"/>
          <p:cNvPicPr>
            <a:picLocks noChangeAspect="1"/>
          </p:cNvPicPr>
          <p:nvPr/>
        </p:nvPicPr>
        <p:blipFill>
          <a:blip r:embed="rId4"/>
          <a:stretch>
            <a:fillRect/>
          </a:stretch>
        </p:blipFill>
        <p:spPr>
          <a:xfrm>
            <a:off x="10419207" y="3318625"/>
            <a:ext cx="1772793" cy="3045809"/>
          </a:xfrm>
          <a:prstGeom prst="rect">
            <a:avLst/>
          </a:prstGeom>
        </p:spPr>
      </p:pic>
      <p:pic>
        <p:nvPicPr>
          <p:cNvPr id="5" name="Picture 4"/>
          <p:cNvPicPr>
            <a:picLocks noChangeAspect="1"/>
          </p:cNvPicPr>
          <p:nvPr/>
        </p:nvPicPr>
        <p:blipFill>
          <a:blip r:embed="rId5"/>
          <a:stretch>
            <a:fillRect/>
          </a:stretch>
        </p:blipFill>
        <p:spPr>
          <a:xfrm>
            <a:off x="10419207" y="203356"/>
            <a:ext cx="1709928" cy="3061526"/>
          </a:xfrm>
          <a:prstGeom prst="rect">
            <a:avLst/>
          </a:prstGeom>
        </p:spPr>
      </p:pic>
      <p:pic>
        <p:nvPicPr>
          <p:cNvPr id="6" name="Picture 5"/>
          <p:cNvPicPr>
            <a:picLocks noChangeAspect="1"/>
          </p:cNvPicPr>
          <p:nvPr/>
        </p:nvPicPr>
        <p:blipFill>
          <a:blip r:embed="rId6"/>
          <a:stretch>
            <a:fillRect/>
          </a:stretch>
        </p:blipFill>
        <p:spPr>
          <a:xfrm>
            <a:off x="6975919" y="1315806"/>
            <a:ext cx="3443288" cy="428625"/>
          </a:xfrm>
          <a:prstGeom prst="rect">
            <a:avLst/>
          </a:prstGeom>
        </p:spPr>
      </p:pic>
    </p:spTree>
    <p:extLst>
      <p:ext uri="{BB962C8B-B14F-4D97-AF65-F5344CB8AC3E}">
        <p14:creationId xmlns:p14="http://schemas.microsoft.com/office/powerpoint/2010/main" val="1470996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115487" y="0"/>
            <a:ext cx="5961025" cy="6858000"/>
          </a:xfrm>
          <a:prstGeom prst="rect">
            <a:avLst/>
          </a:prstGeom>
        </p:spPr>
      </p:pic>
    </p:spTree>
    <p:extLst>
      <p:ext uri="{BB962C8B-B14F-4D97-AF65-F5344CB8AC3E}">
        <p14:creationId xmlns:p14="http://schemas.microsoft.com/office/powerpoint/2010/main" val="1379923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Genomic</a:t>
            </a:r>
            <a:r>
              <a:rPr lang="cs-CZ" dirty="0" smtClean="0"/>
              <a:t> st</a:t>
            </a:r>
            <a:r>
              <a:rPr lang="en-US" dirty="0" err="1" smtClean="0"/>
              <a:t>ructure</a:t>
            </a:r>
            <a:r>
              <a:rPr lang="en-US" dirty="0" smtClean="0"/>
              <a:t> of</a:t>
            </a:r>
            <a:r>
              <a:rPr lang="cs-CZ" dirty="0" smtClean="0"/>
              <a:t> SARS-CoV-2</a:t>
            </a:r>
            <a:endParaRPr lang="en-US" dirty="0"/>
          </a:p>
        </p:txBody>
      </p:sp>
      <p:pic>
        <p:nvPicPr>
          <p:cNvPr id="1026" name="Picture 2" descr="SARS-CoV-2 genome.sv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349621"/>
            <a:ext cx="10972800" cy="332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676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smtClean="0"/>
              <a:t>Genom</a:t>
            </a:r>
            <a:r>
              <a:rPr lang="en-US" dirty="0" err="1" smtClean="0"/>
              <a:t>ic</a:t>
            </a:r>
            <a:r>
              <a:rPr lang="cs-CZ" dirty="0" smtClean="0"/>
              <a:t> </a:t>
            </a:r>
            <a:r>
              <a:rPr lang="cs-CZ" dirty="0" err="1" smtClean="0"/>
              <a:t>stru</a:t>
            </a:r>
            <a:r>
              <a:rPr lang="en-US" dirty="0" err="1" smtClean="0"/>
              <a:t>cture</a:t>
            </a:r>
            <a:r>
              <a:rPr lang="en-US" dirty="0" smtClean="0"/>
              <a:t> of</a:t>
            </a:r>
            <a:r>
              <a:rPr lang="cs-CZ" dirty="0" smtClean="0"/>
              <a:t> SARS-CoV-2</a:t>
            </a:r>
            <a:endParaRPr lang="en-US" dirty="0"/>
          </a:p>
        </p:txBody>
      </p:sp>
      <p:pic>
        <p:nvPicPr>
          <p:cNvPr id="3" name="Picture 2"/>
          <p:cNvPicPr>
            <a:picLocks noChangeAspect="1"/>
          </p:cNvPicPr>
          <p:nvPr/>
        </p:nvPicPr>
        <p:blipFill>
          <a:blip r:embed="rId3"/>
          <a:stretch>
            <a:fillRect/>
          </a:stretch>
        </p:blipFill>
        <p:spPr>
          <a:xfrm>
            <a:off x="0" y="2177346"/>
            <a:ext cx="12192000" cy="4656912"/>
          </a:xfrm>
          <a:prstGeom prst="rect">
            <a:avLst/>
          </a:prstGeom>
        </p:spPr>
      </p:pic>
      <p:pic>
        <p:nvPicPr>
          <p:cNvPr id="4" name="Picture 3"/>
          <p:cNvPicPr>
            <a:picLocks noChangeAspect="1"/>
          </p:cNvPicPr>
          <p:nvPr/>
        </p:nvPicPr>
        <p:blipFill>
          <a:blip r:embed="rId4"/>
          <a:stretch>
            <a:fillRect/>
          </a:stretch>
        </p:blipFill>
        <p:spPr>
          <a:xfrm>
            <a:off x="0" y="1610459"/>
            <a:ext cx="12192000" cy="590629"/>
          </a:xfrm>
          <a:prstGeom prst="rect">
            <a:avLst/>
          </a:prstGeom>
        </p:spPr>
      </p:pic>
    </p:spTree>
    <p:extLst>
      <p:ext uri="{BB962C8B-B14F-4D97-AF65-F5344CB8AC3E}">
        <p14:creationId xmlns:p14="http://schemas.microsoft.com/office/powerpoint/2010/main" val="583597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referRelativeResize="0">
            <a:picLocks noChangeAspect="1"/>
          </p:cNvPicPr>
          <p:nvPr/>
        </p:nvPicPr>
        <p:blipFill>
          <a:blip r:embed="rId3"/>
          <a:stretch>
            <a:fillRect/>
          </a:stretch>
        </p:blipFill>
        <p:spPr>
          <a:xfrm>
            <a:off x="0" y="0"/>
            <a:ext cx="12191998" cy="6664799"/>
          </a:xfrm>
          <a:prstGeom prst="rect">
            <a:avLst/>
          </a:prstGeom>
        </p:spPr>
      </p:pic>
      <p:sp>
        <p:nvSpPr>
          <p:cNvPr id="6" name="Rectangle 5"/>
          <p:cNvSpPr/>
          <p:nvPr/>
        </p:nvSpPr>
        <p:spPr>
          <a:xfrm>
            <a:off x="9238306" y="6581001"/>
            <a:ext cx="2953694" cy="276999"/>
          </a:xfrm>
          <a:prstGeom prst="rect">
            <a:avLst/>
          </a:prstGeom>
        </p:spPr>
        <p:txBody>
          <a:bodyPr wrap="none">
            <a:spAutoFit/>
          </a:bodyPr>
          <a:lstStyle/>
          <a:p>
            <a:r>
              <a:rPr lang="en-US" sz="1200" b="0" i="0" dirty="0" smtClean="0">
                <a:solidFill>
                  <a:srgbClr val="333333"/>
                </a:solidFill>
                <a:effectLst/>
                <a:latin typeface="Calibri" panose="020F0502020204030204" pitchFamily="34" charset="0"/>
                <a:cs typeface="Calibri" panose="020F0502020204030204" pitchFamily="34" charset="0"/>
              </a:rPr>
              <a:t>https://doi.org/10.1101/2020.12.01.406637</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7765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238306" y="6581001"/>
            <a:ext cx="2428422" cy="276999"/>
          </a:xfrm>
          <a:prstGeom prst="rect">
            <a:avLst/>
          </a:prstGeom>
        </p:spPr>
        <p:txBody>
          <a:bodyPr wrap="none">
            <a:spAutoFit/>
          </a:bodyPr>
          <a:lstStyle/>
          <a:p>
            <a:r>
              <a:rPr lang="en-US" sz="1200" dirty="0">
                <a:latin typeface="Calibri" panose="020F0502020204030204" pitchFamily="34" charset="0"/>
                <a:cs typeface="Calibri" panose="020F0502020204030204" pitchFamily="34" charset="0"/>
              </a:rPr>
              <a:t>https://zhanggroup.org//COVID-19/</a:t>
            </a:r>
          </a:p>
        </p:txBody>
      </p:sp>
      <p:pic>
        <p:nvPicPr>
          <p:cNvPr id="3" name="Picture 2"/>
          <p:cNvPicPr>
            <a:picLocks noChangeAspect="1"/>
          </p:cNvPicPr>
          <p:nvPr/>
        </p:nvPicPr>
        <p:blipFill>
          <a:blip r:embed="rId3"/>
          <a:stretch>
            <a:fillRect/>
          </a:stretch>
        </p:blipFill>
        <p:spPr>
          <a:xfrm>
            <a:off x="0" y="1203539"/>
            <a:ext cx="12192000" cy="4450921"/>
          </a:xfrm>
          <a:prstGeom prst="rect">
            <a:avLst/>
          </a:prstGeom>
        </p:spPr>
      </p:pic>
      <p:sp>
        <p:nvSpPr>
          <p:cNvPr id="4" name="Rectangle 3"/>
          <p:cNvSpPr/>
          <p:nvPr/>
        </p:nvSpPr>
        <p:spPr>
          <a:xfrm>
            <a:off x="5977217" y="3244334"/>
            <a:ext cx="237566" cy="369332"/>
          </a:xfrm>
          <a:prstGeom prst="rect">
            <a:avLst/>
          </a:prstGeom>
        </p:spPr>
        <p:txBody>
          <a:bodyPr wrap="none">
            <a:spAutoFit/>
          </a:bodyPr>
          <a:lstStyle/>
          <a:p>
            <a:r>
              <a:rPr lang="cs-CZ" dirty="0"/>
              <a:t> </a:t>
            </a:r>
          </a:p>
        </p:txBody>
      </p:sp>
    </p:spTree>
    <p:extLst>
      <p:ext uri="{BB962C8B-B14F-4D97-AF65-F5344CB8AC3E}">
        <p14:creationId xmlns:p14="http://schemas.microsoft.com/office/powerpoint/2010/main" val="2325025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faeaa11ade_0_56"/>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err="1"/>
              <a:t>S</a:t>
            </a:r>
            <a:r>
              <a:rPr lang="cs-CZ" dirty="0" err="1" smtClean="0"/>
              <a:t>pike</a:t>
            </a:r>
            <a:r>
              <a:rPr lang="cs-CZ" dirty="0" smtClean="0"/>
              <a:t> gen</a:t>
            </a:r>
            <a:r>
              <a:rPr lang="en-US" dirty="0" smtClean="0"/>
              <a:t>e</a:t>
            </a:r>
            <a:r>
              <a:rPr lang="cs-CZ" dirty="0" smtClean="0"/>
              <a:t> a</a:t>
            </a:r>
            <a:r>
              <a:rPr lang="en-US" dirty="0" err="1" smtClean="0"/>
              <a:t>nd</a:t>
            </a:r>
            <a:r>
              <a:rPr lang="cs-CZ" dirty="0" smtClean="0"/>
              <a:t> </a:t>
            </a:r>
            <a:r>
              <a:rPr lang="cs-CZ" dirty="0"/>
              <a:t>protein</a:t>
            </a:r>
            <a:endParaRPr dirty="0"/>
          </a:p>
        </p:txBody>
      </p:sp>
      <p:pic>
        <p:nvPicPr>
          <p:cNvPr id="120" name="Google Shape;120;gfaeaa11ade_0_56"/>
          <p:cNvPicPr preferRelativeResize="0"/>
          <p:nvPr/>
        </p:nvPicPr>
        <p:blipFill>
          <a:blip r:embed="rId3">
            <a:alphaModFix/>
          </a:blip>
          <a:stretch>
            <a:fillRect/>
          </a:stretch>
        </p:blipFill>
        <p:spPr>
          <a:xfrm>
            <a:off x="2949463" y="1690825"/>
            <a:ext cx="6293066" cy="4862376"/>
          </a:xfrm>
          <a:prstGeom prst="rect">
            <a:avLst/>
          </a:prstGeom>
          <a:noFill/>
          <a:ln>
            <a:noFill/>
          </a:ln>
        </p:spPr>
      </p:pic>
      <p:sp>
        <p:nvSpPr>
          <p:cNvPr id="121" name="Google Shape;121;gfaeaa11ade_0_56"/>
          <p:cNvSpPr txBox="1"/>
          <p:nvPr/>
        </p:nvSpPr>
        <p:spPr>
          <a:xfrm>
            <a:off x="9242529" y="6457801"/>
            <a:ext cx="2949471"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s-CZ" dirty="0" err="1">
                <a:latin typeface="Calibri"/>
                <a:ea typeface="Calibri"/>
                <a:cs typeface="Calibri"/>
                <a:sym typeface="Calibri"/>
              </a:rPr>
              <a:t>Wrapp</a:t>
            </a:r>
            <a:r>
              <a:rPr lang="cs-CZ" dirty="0">
                <a:latin typeface="Calibri"/>
                <a:ea typeface="Calibri"/>
                <a:cs typeface="Calibri"/>
                <a:sym typeface="Calibri"/>
              </a:rPr>
              <a:t> D et al, Science 2020</a:t>
            </a:r>
            <a:endParaRPr dirty="0">
              <a:latin typeface="Calibri"/>
              <a:ea typeface="Calibri"/>
              <a:cs typeface="Calibri"/>
              <a:sym typeface="Calibri"/>
            </a:endParaRPr>
          </a:p>
        </p:txBody>
      </p:sp>
    </p:spTree>
    <p:extLst>
      <p:ext uri="{BB962C8B-B14F-4D97-AF65-F5344CB8AC3E}">
        <p14:creationId xmlns:p14="http://schemas.microsoft.com/office/powerpoint/2010/main" val="3115609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err="1" smtClean="0"/>
              <a:t>Muta</a:t>
            </a:r>
            <a:r>
              <a:rPr lang="en-US" dirty="0" err="1" smtClean="0"/>
              <a:t>tions</a:t>
            </a:r>
            <a:r>
              <a:rPr lang="cs-CZ" dirty="0" smtClean="0"/>
              <a:t> </a:t>
            </a:r>
            <a:r>
              <a:rPr lang="en-US" dirty="0" smtClean="0"/>
              <a:t>in</a:t>
            </a:r>
            <a:r>
              <a:rPr lang="cs-CZ" dirty="0" smtClean="0"/>
              <a:t> SARS-CoV-2</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3809" y="2488027"/>
            <a:ext cx="9364382" cy="2819794"/>
          </a:xfrm>
          <a:prstGeom prst="rect">
            <a:avLst/>
          </a:prstGeom>
        </p:spPr>
      </p:pic>
    </p:spTree>
    <p:extLst>
      <p:ext uri="{BB962C8B-B14F-4D97-AF65-F5344CB8AC3E}">
        <p14:creationId xmlns:p14="http://schemas.microsoft.com/office/powerpoint/2010/main" val="2124160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Mutational speed </a:t>
            </a:r>
            <a:r>
              <a:rPr lang="cs-CZ" dirty="0" smtClean="0"/>
              <a:t>(</a:t>
            </a:r>
            <a:r>
              <a:rPr lang="en-US" dirty="0" smtClean="0"/>
              <a:t>~ 2</a:t>
            </a:r>
            <a:r>
              <a:rPr lang="cs-CZ" dirty="0"/>
              <a:t>5</a:t>
            </a:r>
            <a:r>
              <a:rPr lang="en-US" dirty="0" smtClean="0"/>
              <a:t>/year)</a:t>
            </a:r>
            <a:endParaRPr lang="en-US" dirty="0"/>
          </a:p>
        </p:txBody>
      </p:sp>
      <p:pic>
        <p:nvPicPr>
          <p:cNvPr id="4" name="Picture 3"/>
          <p:cNvPicPr>
            <a:picLocks noChangeAspect="1"/>
          </p:cNvPicPr>
          <p:nvPr/>
        </p:nvPicPr>
        <p:blipFill>
          <a:blip r:embed="rId2"/>
          <a:stretch>
            <a:fillRect/>
          </a:stretch>
        </p:blipFill>
        <p:spPr>
          <a:xfrm>
            <a:off x="838200" y="1412329"/>
            <a:ext cx="10720754" cy="5340694"/>
          </a:xfrm>
          <a:prstGeom prst="rect">
            <a:avLst/>
          </a:prstGeom>
        </p:spPr>
      </p:pic>
    </p:spTree>
    <p:extLst>
      <p:ext uri="{BB962C8B-B14F-4D97-AF65-F5344CB8AC3E}">
        <p14:creationId xmlns:p14="http://schemas.microsoft.com/office/powerpoint/2010/main" val="1633661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Amplicon</a:t>
            </a:r>
            <a:r>
              <a:rPr lang="cs-CZ" dirty="0" smtClean="0"/>
              <a:t> se</a:t>
            </a:r>
            <a:r>
              <a:rPr lang="en-US" dirty="0" err="1" smtClean="0"/>
              <a:t>quencing</a:t>
            </a:r>
            <a:endParaRPr lang="en-US" dirty="0"/>
          </a:p>
        </p:txBody>
      </p:sp>
      <p:pic>
        <p:nvPicPr>
          <p:cNvPr id="3" name="Picture 2"/>
          <p:cNvPicPr>
            <a:picLocks noChangeAspect="1"/>
          </p:cNvPicPr>
          <p:nvPr/>
        </p:nvPicPr>
        <p:blipFill>
          <a:blip r:embed="rId2"/>
          <a:stretch>
            <a:fillRect/>
          </a:stretch>
        </p:blipFill>
        <p:spPr>
          <a:xfrm>
            <a:off x="98546" y="1853712"/>
            <a:ext cx="5476875" cy="723900"/>
          </a:xfrm>
          <a:prstGeom prst="rect">
            <a:avLst/>
          </a:prstGeom>
        </p:spPr>
      </p:pic>
      <p:pic>
        <p:nvPicPr>
          <p:cNvPr id="4" name="Picture 3"/>
          <p:cNvPicPr>
            <a:picLocks noChangeAspect="1"/>
          </p:cNvPicPr>
          <p:nvPr/>
        </p:nvPicPr>
        <p:blipFill>
          <a:blip r:embed="rId3"/>
          <a:stretch>
            <a:fillRect/>
          </a:stretch>
        </p:blipFill>
        <p:spPr>
          <a:xfrm>
            <a:off x="231896" y="3385588"/>
            <a:ext cx="5343525" cy="1676400"/>
          </a:xfrm>
          <a:prstGeom prst="rect">
            <a:avLst/>
          </a:prstGeom>
        </p:spPr>
      </p:pic>
      <p:pic>
        <p:nvPicPr>
          <p:cNvPr id="5" name="Picture 4"/>
          <p:cNvPicPr>
            <a:picLocks noChangeAspect="1"/>
          </p:cNvPicPr>
          <p:nvPr/>
        </p:nvPicPr>
        <p:blipFill>
          <a:blip r:embed="rId4"/>
          <a:stretch>
            <a:fillRect/>
          </a:stretch>
        </p:blipFill>
        <p:spPr>
          <a:xfrm>
            <a:off x="364880" y="5339861"/>
            <a:ext cx="5448300" cy="1428750"/>
          </a:xfrm>
          <a:prstGeom prst="rect">
            <a:avLst/>
          </a:prstGeom>
        </p:spPr>
      </p:pic>
      <p:pic>
        <p:nvPicPr>
          <p:cNvPr id="6" name="Picture 5"/>
          <p:cNvPicPr>
            <a:picLocks noChangeAspect="1"/>
          </p:cNvPicPr>
          <p:nvPr/>
        </p:nvPicPr>
        <p:blipFill>
          <a:blip r:embed="rId5"/>
          <a:stretch>
            <a:fillRect/>
          </a:stretch>
        </p:blipFill>
        <p:spPr>
          <a:xfrm>
            <a:off x="6012472" y="1678324"/>
            <a:ext cx="6086475" cy="1123950"/>
          </a:xfrm>
          <a:prstGeom prst="rect">
            <a:avLst/>
          </a:prstGeom>
        </p:spPr>
      </p:pic>
      <p:pic>
        <p:nvPicPr>
          <p:cNvPr id="7" name="Picture 6"/>
          <p:cNvPicPr>
            <a:picLocks noChangeAspect="1"/>
          </p:cNvPicPr>
          <p:nvPr/>
        </p:nvPicPr>
        <p:blipFill>
          <a:blip r:embed="rId6"/>
          <a:stretch>
            <a:fillRect/>
          </a:stretch>
        </p:blipFill>
        <p:spPr>
          <a:xfrm>
            <a:off x="6002946" y="3294825"/>
            <a:ext cx="6105525" cy="742950"/>
          </a:xfrm>
          <a:prstGeom prst="rect">
            <a:avLst/>
          </a:prstGeom>
        </p:spPr>
      </p:pic>
      <p:pic>
        <p:nvPicPr>
          <p:cNvPr id="8" name="Picture 7"/>
          <p:cNvPicPr>
            <a:picLocks noChangeAspect="1"/>
          </p:cNvPicPr>
          <p:nvPr/>
        </p:nvPicPr>
        <p:blipFill>
          <a:blip r:embed="rId7"/>
          <a:stretch>
            <a:fillRect/>
          </a:stretch>
        </p:blipFill>
        <p:spPr>
          <a:xfrm>
            <a:off x="6185389" y="5149361"/>
            <a:ext cx="5295900" cy="904875"/>
          </a:xfrm>
          <a:prstGeom prst="rect">
            <a:avLst/>
          </a:prstGeom>
        </p:spPr>
      </p:pic>
      <p:sp>
        <p:nvSpPr>
          <p:cNvPr id="9" name="TextBox 8"/>
          <p:cNvSpPr txBox="1"/>
          <p:nvPr/>
        </p:nvSpPr>
        <p:spPr>
          <a:xfrm>
            <a:off x="364880" y="1690688"/>
            <a:ext cx="1479892" cy="369332"/>
          </a:xfrm>
          <a:prstGeom prst="rect">
            <a:avLst/>
          </a:prstGeom>
          <a:noFill/>
        </p:spPr>
        <p:txBody>
          <a:bodyPr wrap="none" rtlCol="0">
            <a:spAutoFit/>
          </a:bodyPr>
          <a:lstStyle/>
          <a:p>
            <a:r>
              <a:rPr lang="cs-CZ" dirty="0" err="1" smtClean="0"/>
              <a:t>Primer</a:t>
            </a:r>
            <a:r>
              <a:rPr lang="cs-CZ" dirty="0" smtClean="0"/>
              <a:t> design</a:t>
            </a:r>
            <a:endParaRPr lang="en-US" dirty="0"/>
          </a:p>
        </p:txBody>
      </p:sp>
      <p:sp>
        <p:nvSpPr>
          <p:cNvPr id="10" name="TextBox 9"/>
          <p:cNvSpPr txBox="1"/>
          <p:nvPr/>
        </p:nvSpPr>
        <p:spPr>
          <a:xfrm>
            <a:off x="6069526" y="1484380"/>
            <a:ext cx="1123769" cy="369332"/>
          </a:xfrm>
          <a:prstGeom prst="rect">
            <a:avLst/>
          </a:prstGeom>
          <a:noFill/>
        </p:spPr>
        <p:txBody>
          <a:bodyPr wrap="none" rtlCol="0">
            <a:spAutoFit/>
          </a:bodyPr>
          <a:lstStyle/>
          <a:p>
            <a:r>
              <a:rPr lang="cs-CZ" dirty="0" err="1" smtClean="0"/>
              <a:t>Clustering</a:t>
            </a:r>
            <a:endParaRPr lang="en-US" dirty="0"/>
          </a:p>
        </p:txBody>
      </p:sp>
      <p:sp>
        <p:nvSpPr>
          <p:cNvPr id="11" name="TextBox 10"/>
          <p:cNvSpPr txBox="1"/>
          <p:nvPr/>
        </p:nvSpPr>
        <p:spPr>
          <a:xfrm>
            <a:off x="384052" y="5131704"/>
            <a:ext cx="796757" cy="369332"/>
          </a:xfrm>
          <a:prstGeom prst="rect">
            <a:avLst/>
          </a:prstGeom>
          <a:noFill/>
        </p:spPr>
        <p:txBody>
          <a:bodyPr wrap="none" rtlCol="0">
            <a:spAutoFit/>
          </a:bodyPr>
          <a:lstStyle/>
          <a:p>
            <a:r>
              <a:rPr lang="cs-CZ" dirty="0" err="1" smtClean="0"/>
              <a:t>Merge</a:t>
            </a:r>
            <a:endParaRPr lang="en-US" dirty="0"/>
          </a:p>
        </p:txBody>
      </p:sp>
      <p:sp>
        <p:nvSpPr>
          <p:cNvPr id="12" name="TextBox 11"/>
          <p:cNvSpPr txBox="1"/>
          <p:nvPr/>
        </p:nvSpPr>
        <p:spPr>
          <a:xfrm>
            <a:off x="6096000" y="5131704"/>
            <a:ext cx="1075936" cy="369332"/>
          </a:xfrm>
          <a:prstGeom prst="rect">
            <a:avLst/>
          </a:prstGeom>
          <a:noFill/>
        </p:spPr>
        <p:txBody>
          <a:bodyPr wrap="none" rtlCol="0">
            <a:spAutoFit/>
          </a:bodyPr>
          <a:lstStyle/>
          <a:p>
            <a:r>
              <a:rPr lang="cs-CZ" dirty="0" err="1" smtClean="0"/>
              <a:t>Assembly</a:t>
            </a:r>
            <a:endParaRPr lang="en-US" dirty="0"/>
          </a:p>
        </p:txBody>
      </p:sp>
      <p:sp>
        <p:nvSpPr>
          <p:cNvPr id="13" name="TextBox 12"/>
          <p:cNvSpPr txBox="1"/>
          <p:nvPr/>
        </p:nvSpPr>
        <p:spPr>
          <a:xfrm>
            <a:off x="6096000" y="3026807"/>
            <a:ext cx="1180131" cy="369332"/>
          </a:xfrm>
          <a:prstGeom prst="rect">
            <a:avLst/>
          </a:prstGeom>
          <a:noFill/>
        </p:spPr>
        <p:txBody>
          <a:bodyPr wrap="none" rtlCol="0">
            <a:spAutoFit/>
          </a:bodyPr>
          <a:lstStyle/>
          <a:p>
            <a:r>
              <a:rPr lang="cs-CZ" dirty="0" err="1" smtClean="0"/>
              <a:t>Consensus</a:t>
            </a:r>
            <a:endParaRPr lang="en-US" dirty="0"/>
          </a:p>
        </p:txBody>
      </p:sp>
      <p:sp>
        <p:nvSpPr>
          <p:cNvPr id="14" name="TextBox 13"/>
          <p:cNvSpPr txBox="1"/>
          <p:nvPr/>
        </p:nvSpPr>
        <p:spPr>
          <a:xfrm>
            <a:off x="369129" y="3066170"/>
            <a:ext cx="2189702" cy="369332"/>
          </a:xfrm>
          <a:prstGeom prst="rect">
            <a:avLst/>
          </a:prstGeom>
          <a:noFill/>
        </p:spPr>
        <p:txBody>
          <a:bodyPr wrap="none" rtlCol="0">
            <a:spAutoFit/>
          </a:bodyPr>
          <a:lstStyle/>
          <a:p>
            <a:r>
              <a:rPr lang="cs-CZ" dirty="0" err="1" smtClean="0"/>
              <a:t>Amplicon</a:t>
            </a:r>
            <a:r>
              <a:rPr lang="cs-CZ" dirty="0" smtClean="0"/>
              <a:t> </a:t>
            </a:r>
            <a:r>
              <a:rPr lang="cs-CZ" dirty="0" err="1" smtClean="0"/>
              <a:t>sequencing</a:t>
            </a:r>
            <a:endParaRPr lang="en-US" dirty="0"/>
          </a:p>
        </p:txBody>
      </p:sp>
    </p:spTree>
    <p:extLst>
      <p:ext uri="{BB962C8B-B14F-4D97-AF65-F5344CB8AC3E}">
        <p14:creationId xmlns:p14="http://schemas.microsoft.com/office/powerpoint/2010/main" val="4264151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smtClean="0"/>
              <a:t>Naming convention of aa mutations</a:t>
            </a:r>
            <a:endParaRPr dirty="0"/>
          </a:p>
        </p:txBody>
      </p:sp>
      <p:sp>
        <p:nvSpPr>
          <p:cNvPr id="134" name="Google Shape;134;p14"/>
          <p:cNvSpPr txBox="1">
            <a:spLocks noGrp="1"/>
          </p:cNvSpPr>
          <p:nvPr>
            <p:ph type="body" idx="1"/>
          </p:nvPr>
        </p:nvSpPr>
        <p:spPr>
          <a:xfrm>
            <a:off x="838200" y="1825625"/>
            <a:ext cx="5181600" cy="25939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cs-CZ"/>
              <a:t>S:N501Y</a:t>
            </a:r>
            <a:endParaRPr/>
          </a:p>
          <a:p>
            <a:pPr marL="685800" lvl="1" indent="-228600" algn="l" rtl="0">
              <a:lnSpc>
                <a:spcPct val="90000"/>
              </a:lnSpc>
              <a:spcBef>
                <a:spcPts val="500"/>
              </a:spcBef>
              <a:spcAft>
                <a:spcPts val="0"/>
              </a:spcAft>
              <a:buClr>
                <a:schemeClr val="dk1"/>
              </a:buClr>
              <a:buSzPts val="2400"/>
              <a:buChar char="•"/>
            </a:pPr>
            <a:r>
              <a:rPr lang="cs-CZ"/>
              <a:t>protein S </a:t>
            </a:r>
            <a:endParaRPr/>
          </a:p>
          <a:p>
            <a:pPr marL="685800" lvl="1" indent="-228600" algn="l" rtl="0">
              <a:lnSpc>
                <a:spcPct val="90000"/>
              </a:lnSpc>
              <a:spcBef>
                <a:spcPts val="500"/>
              </a:spcBef>
              <a:spcAft>
                <a:spcPts val="0"/>
              </a:spcAft>
              <a:buClr>
                <a:schemeClr val="dk1"/>
              </a:buClr>
              <a:buSzPts val="2400"/>
              <a:buChar char="•"/>
            </a:pPr>
            <a:r>
              <a:rPr lang="cs-CZ"/>
              <a:t>aminokyselina asparagin</a:t>
            </a:r>
            <a:endParaRPr/>
          </a:p>
          <a:p>
            <a:pPr marL="685800" lvl="1" indent="-228600" algn="l" rtl="0">
              <a:lnSpc>
                <a:spcPct val="90000"/>
              </a:lnSpc>
              <a:spcBef>
                <a:spcPts val="500"/>
              </a:spcBef>
              <a:spcAft>
                <a:spcPts val="0"/>
              </a:spcAft>
              <a:buClr>
                <a:schemeClr val="dk1"/>
              </a:buClr>
              <a:buSzPts val="2400"/>
              <a:buChar char="•"/>
            </a:pPr>
            <a:r>
              <a:rPr lang="cs-CZ"/>
              <a:t>na pozici 501</a:t>
            </a:r>
            <a:endParaRPr/>
          </a:p>
          <a:p>
            <a:pPr marL="685800" lvl="1" indent="-228600" algn="l" rtl="0">
              <a:lnSpc>
                <a:spcPct val="90000"/>
              </a:lnSpc>
              <a:spcBef>
                <a:spcPts val="500"/>
              </a:spcBef>
              <a:spcAft>
                <a:spcPts val="0"/>
              </a:spcAft>
              <a:buClr>
                <a:schemeClr val="dk1"/>
              </a:buClr>
              <a:buSzPts val="2400"/>
              <a:buChar char="•"/>
            </a:pPr>
            <a:r>
              <a:rPr lang="cs-CZ"/>
              <a:t>změněna na tyrosin</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pic>
        <p:nvPicPr>
          <p:cNvPr id="135" name="Google Shape;135;p14"/>
          <p:cNvPicPr preferRelativeResize="0"/>
          <p:nvPr/>
        </p:nvPicPr>
        <p:blipFill rotWithShape="1">
          <a:blip r:embed="rId3">
            <a:alphaModFix/>
          </a:blip>
          <a:srcRect/>
          <a:stretch/>
        </p:blipFill>
        <p:spPr>
          <a:xfrm>
            <a:off x="689407" y="4024577"/>
            <a:ext cx="3771900" cy="2282000"/>
          </a:xfrm>
          <a:prstGeom prst="rect">
            <a:avLst/>
          </a:prstGeom>
          <a:noFill/>
          <a:ln>
            <a:noFill/>
          </a:ln>
        </p:spPr>
      </p:pic>
      <p:pic>
        <p:nvPicPr>
          <p:cNvPr id="136" name="Google Shape;136;p14"/>
          <p:cNvPicPr preferRelativeResize="0"/>
          <p:nvPr/>
        </p:nvPicPr>
        <p:blipFill>
          <a:blip r:embed="rId4">
            <a:alphaModFix/>
          </a:blip>
          <a:stretch>
            <a:fillRect/>
          </a:stretch>
        </p:blipFill>
        <p:spPr>
          <a:xfrm>
            <a:off x="5894350" y="1516775"/>
            <a:ext cx="5692800" cy="5201775"/>
          </a:xfrm>
          <a:prstGeom prst="rect">
            <a:avLst/>
          </a:prstGeom>
          <a:noFill/>
          <a:ln>
            <a:noFill/>
          </a:ln>
        </p:spPr>
      </p:pic>
    </p:spTree>
    <p:extLst>
      <p:ext uri="{BB962C8B-B14F-4D97-AF65-F5344CB8AC3E}">
        <p14:creationId xmlns:p14="http://schemas.microsoft.com/office/powerpoint/2010/main" val="3949970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faeaa11ade_0_2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cs-CZ" dirty="0" smtClean="0"/>
              <a:t>a</a:t>
            </a:r>
            <a:r>
              <a:rPr lang="en-US" dirty="0" err="1" smtClean="0"/>
              <a:t>nd</a:t>
            </a:r>
            <a:r>
              <a:rPr lang="cs-CZ" dirty="0" smtClean="0"/>
              <a:t> nu</a:t>
            </a:r>
            <a:r>
              <a:rPr lang="en-US" dirty="0" smtClean="0"/>
              <a:t>c</a:t>
            </a:r>
            <a:r>
              <a:rPr lang="cs-CZ" dirty="0" err="1" smtClean="0"/>
              <a:t>leotid</a:t>
            </a:r>
            <a:r>
              <a:rPr lang="en-US" dirty="0" smtClean="0"/>
              <a:t>e</a:t>
            </a:r>
            <a:endParaRPr dirty="0"/>
          </a:p>
        </p:txBody>
      </p:sp>
      <p:sp>
        <p:nvSpPr>
          <p:cNvPr id="143" name="Google Shape;143;gfaeaa11ade_0_22"/>
          <p:cNvSpPr txBox="1">
            <a:spLocks noGrp="1"/>
          </p:cNvSpPr>
          <p:nvPr>
            <p:ph type="body" idx="2"/>
          </p:nvPr>
        </p:nvSpPr>
        <p:spPr>
          <a:xfrm>
            <a:off x="6172200" y="1825625"/>
            <a:ext cx="5181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cs-CZ" dirty="0"/>
              <a:t>https://codon2nucleotide.theo.io/</a:t>
            </a:r>
            <a:endParaRPr dirty="0"/>
          </a:p>
        </p:txBody>
      </p:sp>
      <p:pic>
        <p:nvPicPr>
          <p:cNvPr id="144" name="Google Shape;144;gfaeaa11ade_0_22"/>
          <p:cNvPicPr preferRelativeResize="0"/>
          <p:nvPr/>
        </p:nvPicPr>
        <p:blipFill>
          <a:blip r:embed="rId3">
            <a:alphaModFix/>
          </a:blip>
          <a:stretch>
            <a:fillRect/>
          </a:stretch>
        </p:blipFill>
        <p:spPr>
          <a:xfrm>
            <a:off x="6172200" y="2528000"/>
            <a:ext cx="5606650" cy="2245350"/>
          </a:xfrm>
          <a:prstGeom prst="rect">
            <a:avLst/>
          </a:prstGeom>
          <a:noFill/>
          <a:ln>
            <a:noFill/>
          </a:ln>
        </p:spPr>
      </p:pic>
      <p:sp>
        <p:nvSpPr>
          <p:cNvPr id="145" name="Google Shape;145;gfaeaa11ade_0_22"/>
          <p:cNvSpPr txBox="1">
            <a:spLocks noGrp="1"/>
          </p:cNvSpPr>
          <p:nvPr>
            <p:ph type="body" idx="1"/>
          </p:nvPr>
        </p:nvSpPr>
        <p:spPr>
          <a:xfrm>
            <a:off x="838200" y="1825625"/>
            <a:ext cx="5181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cs-CZ" u="sng" dirty="0">
                <a:solidFill>
                  <a:schemeClr val="hlink"/>
                </a:solidFill>
                <a:hlinkClick r:id="rId4"/>
              </a:rPr>
              <a:t>https://covariants.org/variants/</a:t>
            </a:r>
            <a:endParaRPr dirty="0"/>
          </a:p>
          <a:p>
            <a:pPr marL="0" lvl="0" indent="0" algn="l" rtl="0">
              <a:spcBef>
                <a:spcPts val="1000"/>
              </a:spcBef>
              <a:spcAft>
                <a:spcPts val="0"/>
              </a:spcAft>
              <a:buNone/>
            </a:pPr>
            <a:endParaRPr dirty="0"/>
          </a:p>
          <a:p>
            <a:pPr marL="0" lvl="0" indent="0" algn="l" rtl="0">
              <a:lnSpc>
                <a:spcPct val="120000"/>
              </a:lnSpc>
              <a:spcBef>
                <a:spcPts val="0"/>
              </a:spcBef>
              <a:spcAft>
                <a:spcPts val="0"/>
              </a:spcAft>
              <a:buClr>
                <a:schemeClr val="dk1"/>
              </a:buClr>
              <a:buSzPts val="1100"/>
              <a:buFont typeface="Arial"/>
              <a:buNone/>
            </a:pPr>
            <a:r>
              <a:rPr lang="cs-CZ" sz="1700" dirty="0" err="1">
                <a:solidFill>
                  <a:srgbClr val="495057"/>
                </a:solidFill>
                <a:highlight>
                  <a:srgbClr val="FFFFFF"/>
                </a:highlight>
                <a:latin typeface="Arial"/>
                <a:ea typeface="Arial"/>
                <a:cs typeface="Arial"/>
                <a:sym typeface="Arial"/>
              </a:rPr>
              <a:t>Mutation</a:t>
            </a:r>
            <a:r>
              <a:rPr lang="cs-CZ" sz="1700" dirty="0">
                <a:solidFill>
                  <a:srgbClr val="495057"/>
                </a:solidFill>
                <a:highlight>
                  <a:srgbClr val="FFFFFF"/>
                </a:highlight>
                <a:latin typeface="Arial"/>
                <a:ea typeface="Arial"/>
                <a:cs typeface="Arial"/>
                <a:sym typeface="Arial"/>
              </a:rPr>
              <a:t> </a:t>
            </a:r>
            <a:r>
              <a:rPr lang="cs-CZ" sz="1700" dirty="0" err="1">
                <a:solidFill>
                  <a:srgbClr val="495057"/>
                </a:solidFill>
                <a:highlight>
                  <a:srgbClr val="FFFFFF"/>
                </a:highlight>
                <a:latin typeface="Arial"/>
                <a:ea typeface="Arial"/>
                <a:cs typeface="Arial"/>
                <a:sym typeface="Arial"/>
              </a:rPr>
              <a:t>Information</a:t>
            </a:r>
            <a:endParaRPr sz="1700" dirty="0">
              <a:solidFill>
                <a:srgbClr val="495057"/>
              </a:solidFill>
              <a:highlight>
                <a:srgbClr val="FFFFFF"/>
              </a:highlight>
              <a:latin typeface="Arial"/>
              <a:ea typeface="Arial"/>
              <a:cs typeface="Arial"/>
              <a:sym typeface="Arial"/>
            </a:endParaRPr>
          </a:p>
          <a:p>
            <a:pPr marL="457200" lvl="0" indent="-304800" algn="l" rtl="0">
              <a:lnSpc>
                <a:spcPct val="115000"/>
              </a:lnSpc>
              <a:spcBef>
                <a:spcPts val="400"/>
              </a:spcBef>
              <a:spcAft>
                <a:spcPts val="0"/>
              </a:spcAft>
              <a:buClr>
                <a:srgbClr val="495057"/>
              </a:buClr>
              <a:buSzPts val="1200"/>
              <a:buChar char="●"/>
            </a:pPr>
            <a:r>
              <a:rPr lang="cs-CZ" sz="1200" b="1" dirty="0">
                <a:solidFill>
                  <a:srgbClr val="F8F9FA"/>
                </a:solidFill>
                <a:highlight>
                  <a:srgbClr val="5097BA"/>
                </a:highlight>
                <a:latin typeface="Arial"/>
                <a:ea typeface="Arial"/>
                <a:cs typeface="Arial"/>
                <a:sym typeface="Arial"/>
              </a:rPr>
              <a:t>S:</a:t>
            </a:r>
            <a:r>
              <a:rPr lang="cs-CZ" sz="1200" dirty="0">
                <a:solidFill>
                  <a:srgbClr val="495057"/>
                </a:solidFill>
                <a:highlight>
                  <a:srgbClr val="F29290"/>
                </a:highlight>
                <a:latin typeface="Arial"/>
                <a:ea typeface="Arial"/>
                <a:cs typeface="Arial"/>
                <a:sym typeface="Arial"/>
              </a:rPr>
              <a:t>N</a:t>
            </a:r>
            <a:r>
              <a:rPr lang="cs-CZ" sz="1200" dirty="0">
                <a:solidFill>
                  <a:srgbClr val="343A40"/>
                </a:solidFill>
                <a:highlight>
                  <a:srgbClr val="DEE2E6"/>
                </a:highlight>
                <a:latin typeface="Arial"/>
                <a:ea typeface="Arial"/>
                <a:cs typeface="Arial"/>
                <a:sym typeface="Arial"/>
              </a:rPr>
              <a:t>501</a:t>
            </a:r>
            <a:r>
              <a:rPr lang="cs-CZ" sz="1200" dirty="0">
                <a:solidFill>
                  <a:srgbClr val="495057"/>
                </a:solidFill>
                <a:highlight>
                  <a:srgbClr val="FFFFFF"/>
                </a:highlight>
                <a:latin typeface="Arial"/>
                <a:ea typeface="Arial"/>
                <a:cs typeface="Arial"/>
                <a:sym typeface="Arial"/>
              </a:rPr>
              <a:t> has </a:t>
            </a:r>
            <a:r>
              <a:rPr lang="cs-CZ" sz="1200" dirty="0" err="1">
                <a:solidFill>
                  <a:srgbClr val="495057"/>
                </a:solidFill>
                <a:highlight>
                  <a:srgbClr val="FFFFFF"/>
                </a:highlight>
                <a:latin typeface="Arial"/>
                <a:ea typeface="Arial"/>
                <a:cs typeface="Arial"/>
                <a:sym typeface="Arial"/>
              </a:rPr>
              <a:t>appeared</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multiple</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times</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independently</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each</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can</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be</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associated</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with</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different</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accompanying</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mutations</a:t>
            </a:r>
            <a:endParaRPr sz="1200" dirty="0">
              <a:solidFill>
                <a:srgbClr val="495057"/>
              </a:solidFill>
              <a:highlight>
                <a:srgbClr val="FFFFFF"/>
              </a:highlight>
              <a:latin typeface="Arial"/>
              <a:ea typeface="Arial"/>
              <a:cs typeface="Arial"/>
              <a:sym typeface="Arial"/>
            </a:endParaRPr>
          </a:p>
          <a:p>
            <a:pPr marL="457200" lvl="0" indent="-304800" algn="l" rtl="0">
              <a:lnSpc>
                <a:spcPct val="115000"/>
              </a:lnSpc>
              <a:spcBef>
                <a:spcPts val="0"/>
              </a:spcBef>
              <a:spcAft>
                <a:spcPts val="0"/>
              </a:spcAft>
              <a:buClr>
                <a:srgbClr val="495057"/>
              </a:buClr>
              <a:buSzPts val="1200"/>
              <a:buChar char="●"/>
            </a:pPr>
            <a:r>
              <a:rPr lang="cs-CZ" sz="1200" dirty="0" err="1">
                <a:solidFill>
                  <a:srgbClr val="495057"/>
                </a:solidFill>
                <a:highlight>
                  <a:srgbClr val="FFFFFF"/>
                </a:highlight>
                <a:latin typeface="Arial"/>
                <a:ea typeface="Arial"/>
                <a:cs typeface="Arial"/>
                <a:sym typeface="Arial"/>
              </a:rPr>
              <a:t>Amino</a:t>
            </a:r>
            <a:r>
              <a:rPr lang="cs-CZ" sz="1200" dirty="0">
                <a:solidFill>
                  <a:srgbClr val="495057"/>
                </a:solidFill>
                <a:highlight>
                  <a:srgbClr val="FFFFFF"/>
                </a:highlight>
                <a:latin typeface="Arial"/>
                <a:ea typeface="Arial"/>
                <a:cs typeface="Arial"/>
                <a:sym typeface="Arial"/>
              </a:rPr>
              <a:t>-acid </a:t>
            </a:r>
            <a:r>
              <a:rPr lang="cs-CZ" sz="1200" dirty="0" err="1">
                <a:solidFill>
                  <a:srgbClr val="495057"/>
                </a:solidFill>
                <a:highlight>
                  <a:srgbClr val="FFFFFF"/>
                </a:highlight>
                <a:latin typeface="Arial"/>
                <a:ea typeface="Arial"/>
                <a:cs typeface="Arial"/>
                <a:sym typeface="Arial"/>
              </a:rPr>
              <a:t>changes</a:t>
            </a:r>
            <a:r>
              <a:rPr lang="cs-CZ" sz="1200" dirty="0">
                <a:solidFill>
                  <a:srgbClr val="495057"/>
                </a:solidFill>
                <a:highlight>
                  <a:srgbClr val="FFFFFF"/>
                </a:highlight>
                <a:latin typeface="Arial"/>
                <a:ea typeface="Arial"/>
                <a:cs typeface="Arial"/>
                <a:sym typeface="Arial"/>
              </a:rPr>
              <a:t> are </a:t>
            </a:r>
            <a:r>
              <a:rPr lang="cs-CZ" sz="1200" b="1" dirty="0">
                <a:solidFill>
                  <a:srgbClr val="F8F9FA"/>
                </a:solidFill>
                <a:highlight>
                  <a:srgbClr val="5097BA"/>
                </a:highlight>
                <a:latin typeface="Arial"/>
                <a:ea typeface="Arial"/>
                <a:cs typeface="Arial"/>
                <a:sym typeface="Arial"/>
              </a:rPr>
              <a:t>S:</a:t>
            </a:r>
            <a:r>
              <a:rPr lang="cs-CZ" sz="1200" dirty="0">
                <a:solidFill>
                  <a:srgbClr val="495057"/>
                </a:solidFill>
                <a:highlight>
                  <a:srgbClr val="F29290"/>
                </a:highlight>
                <a:latin typeface="Arial"/>
                <a:ea typeface="Arial"/>
                <a:cs typeface="Arial"/>
                <a:sym typeface="Arial"/>
              </a:rPr>
              <a:t>N</a:t>
            </a:r>
            <a:r>
              <a:rPr lang="cs-CZ" sz="1200" dirty="0">
                <a:solidFill>
                  <a:srgbClr val="343A40"/>
                </a:solidFill>
                <a:highlight>
                  <a:srgbClr val="DEE2E6"/>
                </a:highlight>
                <a:latin typeface="Arial"/>
                <a:ea typeface="Arial"/>
                <a:cs typeface="Arial"/>
                <a:sym typeface="Arial"/>
              </a:rPr>
              <a:t>501</a:t>
            </a:r>
            <a:r>
              <a:rPr lang="cs-CZ" sz="1200" dirty="0">
                <a:solidFill>
                  <a:srgbClr val="495057"/>
                </a:solidFill>
                <a:highlight>
                  <a:srgbClr val="8FC7D1"/>
                </a:highlight>
                <a:latin typeface="Arial"/>
                <a:ea typeface="Arial"/>
                <a:cs typeface="Arial"/>
                <a:sym typeface="Arial"/>
              </a:rPr>
              <a:t>Y</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nucleotide</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mutation</a:t>
            </a:r>
            <a:r>
              <a:rPr lang="cs-CZ" sz="1200" dirty="0">
                <a:solidFill>
                  <a:srgbClr val="495057"/>
                </a:solidFill>
                <a:highlight>
                  <a:srgbClr val="FFFFFF"/>
                </a:highlight>
                <a:latin typeface="Arial"/>
                <a:ea typeface="Arial"/>
                <a:cs typeface="Arial"/>
                <a:sym typeface="Arial"/>
              </a:rPr>
              <a:t> </a:t>
            </a:r>
            <a:r>
              <a:rPr lang="cs-CZ" sz="1200" dirty="0">
                <a:solidFill>
                  <a:srgbClr val="495057"/>
                </a:solidFill>
                <a:highlight>
                  <a:srgbClr val="B6EE92"/>
                </a:highlight>
                <a:latin typeface="Arial"/>
                <a:ea typeface="Arial"/>
                <a:cs typeface="Arial"/>
                <a:sym typeface="Arial"/>
              </a:rPr>
              <a:t>A</a:t>
            </a:r>
            <a:r>
              <a:rPr lang="cs-CZ" sz="1200" dirty="0">
                <a:solidFill>
                  <a:srgbClr val="343A40"/>
                </a:solidFill>
                <a:highlight>
                  <a:srgbClr val="DEE2E6"/>
                </a:highlight>
                <a:latin typeface="Arial"/>
                <a:ea typeface="Arial"/>
                <a:cs typeface="Arial"/>
                <a:sym typeface="Arial"/>
              </a:rPr>
              <a:t>23063</a:t>
            </a:r>
            <a:r>
              <a:rPr lang="cs-CZ" sz="1200" dirty="0">
                <a:solidFill>
                  <a:srgbClr val="495057"/>
                </a:solidFill>
                <a:highlight>
                  <a:srgbClr val="B4D3FA"/>
                </a:highlight>
                <a:latin typeface="Arial"/>
                <a:ea typeface="Arial"/>
                <a:cs typeface="Arial"/>
                <a:sym typeface="Arial"/>
              </a:rPr>
              <a:t>T</a:t>
            </a:r>
            <a:r>
              <a:rPr lang="cs-CZ" sz="1200" dirty="0">
                <a:solidFill>
                  <a:srgbClr val="495057"/>
                </a:solidFill>
                <a:highlight>
                  <a:srgbClr val="FFFFFF"/>
                </a:highlight>
                <a:latin typeface="Arial"/>
                <a:ea typeface="Arial"/>
                <a:cs typeface="Arial"/>
                <a:sym typeface="Arial"/>
              </a:rPr>
              <a:t>), </a:t>
            </a:r>
            <a:r>
              <a:rPr lang="cs-CZ" sz="1200" b="1" dirty="0">
                <a:solidFill>
                  <a:srgbClr val="F8F9FA"/>
                </a:solidFill>
                <a:highlight>
                  <a:srgbClr val="5097BA"/>
                </a:highlight>
                <a:latin typeface="Arial"/>
                <a:ea typeface="Arial"/>
                <a:cs typeface="Arial"/>
                <a:sym typeface="Arial"/>
              </a:rPr>
              <a:t>S:</a:t>
            </a:r>
            <a:r>
              <a:rPr lang="cs-CZ" sz="1200" dirty="0">
                <a:solidFill>
                  <a:srgbClr val="495057"/>
                </a:solidFill>
                <a:highlight>
                  <a:srgbClr val="F29290"/>
                </a:highlight>
                <a:latin typeface="Arial"/>
                <a:ea typeface="Arial"/>
                <a:cs typeface="Arial"/>
                <a:sym typeface="Arial"/>
              </a:rPr>
              <a:t>N</a:t>
            </a:r>
            <a:r>
              <a:rPr lang="cs-CZ" sz="1200" dirty="0">
                <a:solidFill>
                  <a:srgbClr val="343A40"/>
                </a:solidFill>
                <a:highlight>
                  <a:srgbClr val="DEE2E6"/>
                </a:highlight>
                <a:latin typeface="Arial"/>
                <a:ea typeface="Arial"/>
                <a:cs typeface="Arial"/>
                <a:sym typeface="Arial"/>
              </a:rPr>
              <a:t>501</a:t>
            </a:r>
            <a:r>
              <a:rPr lang="cs-CZ" sz="1200" dirty="0">
                <a:solidFill>
                  <a:srgbClr val="495057"/>
                </a:solidFill>
                <a:highlight>
                  <a:srgbClr val="F0D6E3"/>
                </a:highlight>
                <a:latin typeface="Arial"/>
                <a:ea typeface="Arial"/>
                <a:cs typeface="Arial"/>
                <a:sym typeface="Arial"/>
              </a:rPr>
              <a:t>T</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nucleotide</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mutation</a:t>
            </a:r>
            <a:r>
              <a:rPr lang="cs-CZ" sz="1200" dirty="0">
                <a:solidFill>
                  <a:srgbClr val="495057"/>
                </a:solidFill>
                <a:highlight>
                  <a:srgbClr val="FFFFFF"/>
                </a:highlight>
                <a:latin typeface="Arial"/>
                <a:ea typeface="Arial"/>
                <a:cs typeface="Arial"/>
                <a:sym typeface="Arial"/>
              </a:rPr>
              <a:t> </a:t>
            </a:r>
            <a:r>
              <a:rPr lang="cs-CZ" sz="1200" dirty="0">
                <a:solidFill>
                  <a:srgbClr val="495057"/>
                </a:solidFill>
                <a:highlight>
                  <a:srgbClr val="B6EE92"/>
                </a:highlight>
                <a:latin typeface="Arial"/>
                <a:ea typeface="Arial"/>
                <a:cs typeface="Arial"/>
                <a:sym typeface="Arial"/>
              </a:rPr>
              <a:t>A</a:t>
            </a:r>
            <a:r>
              <a:rPr lang="cs-CZ" sz="1200" dirty="0">
                <a:solidFill>
                  <a:srgbClr val="343A40"/>
                </a:solidFill>
                <a:highlight>
                  <a:srgbClr val="DEE2E6"/>
                </a:highlight>
                <a:latin typeface="Arial"/>
                <a:ea typeface="Arial"/>
                <a:cs typeface="Arial"/>
                <a:sym typeface="Arial"/>
              </a:rPr>
              <a:t>23064</a:t>
            </a:r>
            <a:r>
              <a:rPr lang="cs-CZ" sz="1200" dirty="0">
                <a:solidFill>
                  <a:srgbClr val="495057"/>
                </a:solidFill>
                <a:highlight>
                  <a:srgbClr val="FBBFAB"/>
                </a:highlight>
                <a:latin typeface="Arial"/>
                <a:ea typeface="Arial"/>
                <a:cs typeface="Arial"/>
                <a:sym typeface="Arial"/>
              </a:rPr>
              <a:t>C</a:t>
            </a:r>
            <a:r>
              <a:rPr lang="cs-CZ" sz="1200" dirty="0">
                <a:solidFill>
                  <a:srgbClr val="495057"/>
                </a:solidFill>
                <a:highlight>
                  <a:srgbClr val="FFFFFF"/>
                </a:highlight>
                <a:latin typeface="Arial"/>
                <a:ea typeface="Arial"/>
                <a:cs typeface="Arial"/>
                <a:sym typeface="Arial"/>
              </a:rPr>
              <a:t>), and </a:t>
            </a:r>
            <a:r>
              <a:rPr lang="cs-CZ" sz="1200" b="1" dirty="0">
                <a:solidFill>
                  <a:srgbClr val="F8F9FA"/>
                </a:solidFill>
                <a:highlight>
                  <a:srgbClr val="5097BA"/>
                </a:highlight>
                <a:latin typeface="Arial"/>
                <a:ea typeface="Arial"/>
                <a:cs typeface="Arial"/>
                <a:sym typeface="Arial"/>
              </a:rPr>
              <a:t>S:</a:t>
            </a:r>
            <a:r>
              <a:rPr lang="cs-CZ" sz="1200" dirty="0">
                <a:solidFill>
                  <a:srgbClr val="495057"/>
                </a:solidFill>
                <a:highlight>
                  <a:srgbClr val="F29290"/>
                </a:highlight>
                <a:latin typeface="Arial"/>
                <a:ea typeface="Arial"/>
                <a:cs typeface="Arial"/>
                <a:sym typeface="Arial"/>
              </a:rPr>
              <a:t>N</a:t>
            </a:r>
            <a:r>
              <a:rPr lang="cs-CZ" sz="1200" dirty="0">
                <a:solidFill>
                  <a:srgbClr val="343A40"/>
                </a:solidFill>
                <a:highlight>
                  <a:srgbClr val="DEE2E6"/>
                </a:highlight>
                <a:latin typeface="Arial"/>
                <a:ea typeface="Arial"/>
                <a:cs typeface="Arial"/>
                <a:sym typeface="Arial"/>
              </a:rPr>
              <a:t>501</a:t>
            </a:r>
            <a:r>
              <a:rPr lang="cs-CZ" sz="1200" dirty="0">
                <a:solidFill>
                  <a:srgbClr val="495057"/>
                </a:solidFill>
                <a:highlight>
                  <a:srgbClr val="D8B9D4"/>
                </a:highlight>
                <a:latin typeface="Arial"/>
                <a:ea typeface="Arial"/>
                <a:cs typeface="Arial"/>
                <a:sym typeface="Arial"/>
              </a:rPr>
              <a:t>S</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nucleotide</a:t>
            </a:r>
            <a:r>
              <a:rPr lang="cs-CZ" sz="1200" dirty="0">
                <a:solidFill>
                  <a:srgbClr val="495057"/>
                </a:solidFill>
                <a:highlight>
                  <a:srgbClr val="FFFFFF"/>
                </a:highlight>
                <a:latin typeface="Arial"/>
                <a:ea typeface="Arial"/>
                <a:cs typeface="Arial"/>
                <a:sym typeface="Arial"/>
              </a:rPr>
              <a:t> </a:t>
            </a:r>
            <a:r>
              <a:rPr lang="cs-CZ" sz="1200" dirty="0" err="1">
                <a:solidFill>
                  <a:srgbClr val="495057"/>
                </a:solidFill>
                <a:highlight>
                  <a:srgbClr val="FFFFFF"/>
                </a:highlight>
                <a:latin typeface="Arial"/>
                <a:ea typeface="Arial"/>
                <a:cs typeface="Arial"/>
                <a:sym typeface="Arial"/>
              </a:rPr>
              <a:t>mutation</a:t>
            </a:r>
            <a:r>
              <a:rPr lang="cs-CZ" sz="1200" dirty="0">
                <a:solidFill>
                  <a:srgbClr val="495057"/>
                </a:solidFill>
                <a:highlight>
                  <a:srgbClr val="FFFFFF"/>
                </a:highlight>
                <a:latin typeface="Arial"/>
                <a:ea typeface="Arial"/>
                <a:cs typeface="Arial"/>
                <a:sym typeface="Arial"/>
              </a:rPr>
              <a:t> </a:t>
            </a:r>
            <a:r>
              <a:rPr lang="cs-CZ" sz="1200" dirty="0">
                <a:solidFill>
                  <a:srgbClr val="495057"/>
                </a:solidFill>
                <a:highlight>
                  <a:srgbClr val="B6EE92"/>
                </a:highlight>
                <a:latin typeface="Arial"/>
                <a:ea typeface="Arial"/>
                <a:cs typeface="Arial"/>
                <a:sym typeface="Arial"/>
              </a:rPr>
              <a:t>A</a:t>
            </a:r>
            <a:r>
              <a:rPr lang="cs-CZ" sz="1200" dirty="0">
                <a:solidFill>
                  <a:srgbClr val="343A40"/>
                </a:solidFill>
                <a:highlight>
                  <a:srgbClr val="DEE2E6"/>
                </a:highlight>
                <a:latin typeface="Arial"/>
                <a:ea typeface="Arial"/>
                <a:cs typeface="Arial"/>
                <a:sym typeface="Arial"/>
              </a:rPr>
              <a:t>23064</a:t>
            </a:r>
            <a:r>
              <a:rPr lang="cs-CZ" sz="1200" dirty="0">
                <a:solidFill>
                  <a:srgbClr val="495057"/>
                </a:solidFill>
                <a:highlight>
                  <a:srgbClr val="FFD63F"/>
                </a:highlight>
                <a:latin typeface="Arial"/>
                <a:ea typeface="Arial"/>
                <a:cs typeface="Arial"/>
                <a:sym typeface="Arial"/>
              </a:rPr>
              <a:t>G</a:t>
            </a:r>
            <a:r>
              <a:rPr lang="cs-CZ" sz="1200" dirty="0">
                <a:solidFill>
                  <a:srgbClr val="495057"/>
                </a:solidFill>
                <a:highlight>
                  <a:srgbClr val="FFFFFF"/>
                </a:highlight>
                <a:latin typeface="Arial"/>
                <a:ea typeface="Arial"/>
                <a:cs typeface="Arial"/>
                <a:sym typeface="Arial"/>
              </a:rPr>
              <a:t>)</a:t>
            </a:r>
            <a:endParaRPr sz="1200" dirty="0">
              <a:solidFill>
                <a:srgbClr val="495057"/>
              </a:solidFill>
              <a:highlight>
                <a:srgbClr val="FFFFFF"/>
              </a:highlight>
              <a:latin typeface="Arial"/>
              <a:ea typeface="Arial"/>
              <a:cs typeface="Arial"/>
              <a:sym typeface="Arial"/>
            </a:endParaRPr>
          </a:p>
          <a:p>
            <a:pPr marL="0" lvl="0" indent="0" algn="l" rtl="0">
              <a:spcBef>
                <a:spcPts val="1200"/>
              </a:spcBef>
              <a:spcAft>
                <a:spcPts val="0"/>
              </a:spcAft>
              <a:buNone/>
            </a:pPr>
            <a:endParaRPr dirty="0"/>
          </a:p>
        </p:txBody>
      </p:sp>
    </p:spTree>
    <p:extLst>
      <p:ext uri="{BB962C8B-B14F-4D97-AF65-F5344CB8AC3E}">
        <p14:creationId xmlns:p14="http://schemas.microsoft.com/office/powerpoint/2010/main" val="103973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smtClean="0"/>
              <a:t>M</a:t>
            </a:r>
            <a:r>
              <a:rPr lang="cs-CZ" dirty="0" err="1" smtClean="0"/>
              <a:t>uta</a:t>
            </a:r>
            <a:r>
              <a:rPr lang="en-US" dirty="0" err="1" smtClean="0"/>
              <a:t>tion</a:t>
            </a:r>
            <a:r>
              <a:rPr lang="cs-CZ" dirty="0" smtClean="0"/>
              <a:t> </a:t>
            </a:r>
            <a:r>
              <a:rPr lang="cs-CZ" dirty="0"/>
              <a:t>N501Y </a:t>
            </a:r>
            <a:endParaRPr dirty="0"/>
          </a:p>
        </p:txBody>
      </p:sp>
      <p:pic>
        <p:nvPicPr>
          <p:cNvPr id="151" name="Google Shape;151;p20"/>
          <p:cNvPicPr preferRelativeResize="0"/>
          <p:nvPr/>
        </p:nvPicPr>
        <p:blipFill rotWithShape="1">
          <a:blip r:embed="rId3">
            <a:alphaModFix/>
          </a:blip>
          <a:srcRect/>
          <a:stretch/>
        </p:blipFill>
        <p:spPr>
          <a:xfrm>
            <a:off x="6991539" y="4"/>
            <a:ext cx="4937976" cy="6858000"/>
          </a:xfrm>
          <a:prstGeom prst="rect">
            <a:avLst/>
          </a:prstGeom>
          <a:noFill/>
          <a:ln>
            <a:noFill/>
          </a:ln>
        </p:spPr>
      </p:pic>
      <p:pic>
        <p:nvPicPr>
          <p:cNvPr id="152" name="Google Shape;152;p20"/>
          <p:cNvPicPr preferRelativeResize="0"/>
          <p:nvPr/>
        </p:nvPicPr>
        <p:blipFill rotWithShape="1">
          <a:blip r:embed="rId4">
            <a:alphaModFix/>
          </a:blip>
          <a:srcRect/>
          <a:stretch/>
        </p:blipFill>
        <p:spPr>
          <a:xfrm>
            <a:off x="172183" y="1846202"/>
            <a:ext cx="5200650" cy="4762500"/>
          </a:xfrm>
          <a:prstGeom prst="rect">
            <a:avLst/>
          </a:prstGeom>
          <a:noFill/>
          <a:ln>
            <a:noFill/>
          </a:ln>
        </p:spPr>
      </p:pic>
      <p:pic>
        <p:nvPicPr>
          <p:cNvPr id="153" name="Google Shape;153;p20"/>
          <p:cNvPicPr preferRelativeResize="0"/>
          <p:nvPr/>
        </p:nvPicPr>
        <p:blipFill rotWithShape="1">
          <a:blip r:embed="rId5">
            <a:alphaModFix/>
          </a:blip>
          <a:srcRect/>
          <a:stretch/>
        </p:blipFill>
        <p:spPr>
          <a:xfrm>
            <a:off x="5172536" y="3429000"/>
            <a:ext cx="2019300" cy="3257550"/>
          </a:xfrm>
          <a:prstGeom prst="rect">
            <a:avLst/>
          </a:prstGeom>
          <a:noFill/>
          <a:ln>
            <a:noFill/>
          </a:ln>
        </p:spPr>
      </p:pic>
    </p:spTree>
    <p:extLst>
      <p:ext uri="{BB962C8B-B14F-4D97-AF65-F5344CB8AC3E}">
        <p14:creationId xmlns:p14="http://schemas.microsoft.com/office/powerpoint/2010/main" val="2550908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smtClean="0"/>
              <a:t>How we name variants</a:t>
            </a:r>
            <a:r>
              <a:rPr lang="cs-CZ" dirty="0" smtClean="0"/>
              <a:t> </a:t>
            </a:r>
            <a:r>
              <a:rPr lang="cs-CZ" dirty="0"/>
              <a:t>(</a:t>
            </a:r>
            <a:r>
              <a:rPr lang="cs-CZ" dirty="0" err="1"/>
              <a:t>Pango</a:t>
            </a:r>
            <a:r>
              <a:rPr lang="cs-CZ" dirty="0"/>
              <a:t>)</a:t>
            </a:r>
            <a:endParaRPr dirty="0"/>
          </a:p>
        </p:txBody>
      </p:sp>
      <p:pic>
        <p:nvPicPr>
          <p:cNvPr id="159" name="Google Shape;159;p15"/>
          <p:cNvPicPr preferRelativeResize="0"/>
          <p:nvPr/>
        </p:nvPicPr>
        <p:blipFill rotWithShape="1">
          <a:blip r:embed="rId3">
            <a:alphaModFix/>
          </a:blip>
          <a:srcRect/>
          <a:stretch/>
        </p:blipFill>
        <p:spPr>
          <a:xfrm>
            <a:off x="2796079" y="1966180"/>
            <a:ext cx="6599841" cy="4488806"/>
          </a:xfrm>
          <a:prstGeom prst="rect">
            <a:avLst/>
          </a:prstGeom>
          <a:noFill/>
          <a:ln>
            <a:noFill/>
          </a:ln>
        </p:spPr>
      </p:pic>
    </p:spTree>
    <p:extLst>
      <p:ext uri="{BB962C8B-B14F-4D97-AF65-F5344CB8AC3E}">
        <p14:creationId xmlns:p14="http://schemas.microsoft.com/office/powerpoint/2010/main" val="1906537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16"/>
          <p:cNvPicPr preferRelativeResize="0"/>
          <p:nvPr/>
        </p:nvPicPr>
        <p:blipFill>
          <a:blip r:embed="rId3">
            <a:alphaModFix/>
          </a:blip>
          <a:stretch>
            <a:fillRect/>
          </a:stretch>
        </p:blipFill>
        <p:spPr>
          <a:xfrm>
            <a:off x="2208810" y="1529775"/>
            <a:ext cx="7358977" cy="5328225"/>
          </a:xfrm>
          <a:prstGeom prst="rect">
            <a:avLst/>
          </a:prstGeom>
          <a:noFill/>
          <a:ln>
            <a:noFill/>
          </a:ln>
        </p:spPr>
      </p:pic>
      <p:sp>
        <p:nvSpPr>
          <p:cNvPr id="173" name="Google Shape;173;p16"/>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M</a:t>
            </a:r>
            <a:r>
              <a:rPr lang="cs-CZ" dirty="0" err="1" smtClean="0"/>
              <a:t>onofyletic</a:t>
            </a:r>
            <a:r>
              <a:rPr lang="cs-CZ" dirty="0" smtClean="0"/>
              <a:t> </a:t>
            </a:r>
            <a:r>
              <a:rPr lang="cs-CZ" dirty="0"/>
              <a:t>(?)</a:t>
            </a:r>
            <a:endParaRPr dirty="0"/>
          </a:p>
        </p:txBody>
      </p:sp>
    </p:spTree>
    <p:extLst>
      <p:ext uri="{BB962C8B-B14F-4D97-AF65-F5344CB8AC3E}">
        <p14:creationId xmlns:p14="http://schemas.microsoft.com/office/powerpoint/2010/main" val="1750148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gfaeaa11ade_0_39"/>
          <p:cNvPicPr preferRelativeResize="0"/>
          <p:nvPr/>
        </p:nvPicPr>
        <p:blipFill>
          <a:blip r:embed="rId3">
            <a:alphaModFix/>
          </a:blip>
          <a:stretch>
            <a:fillRect/>
          </a:stretch>
        </p:blipFill>
        <p:spPr>
          <a:xfrm>
            <a:off x="2563725" y="1669200"/>
            <a:ext cx="7696200" cy="4886325"/>
          </a:xfrm>
          <a:prstGeom prst="rect">
            <a:avLst/>
          </a:prstGeom>
          <a:noFill/>
          <a:ln>
            <a:noFill/>
          </a:ln>
        </p:spPr>
      </p:pic>
      <p:sp>
        <p:nvSpPr>
          <p:cNvPr id="166" name="Google Shape;166;gfaeaa11ade_0_3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smtClean="0"/>
              <a:t>Other naming schemes</a:t>
            </a:r>
            <a:endParaRPr dirty="0"/>
          </a:p>
        </p:txBody>
      </p:sp>
    </p:spTree>
    <p:extLst>
      <p:ext uri="{BB962C8B-B14F-4D97-AF65-F5344CB8AC3E}">
        <p14:creationId xmlns:p14="http://schemas.microsoft.com/office/powerpoint/2010/main" val="2128263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 and VOI variant comparison</a:t>
            </a:r>
            <a:endParaRPr lang="cs-CZ" dirty="0"/>
          </a:p>
        </p:txBody>
      </p:sp>
      <p:pic>
        <p:nvPicPr>
          <p:cNvPr id="3" name="Picture 2"/>
          <p:cNvPicPr>
            <a:picLocks noChangeAspect="1"/>
          </p:cNvPicPr>
          <p:nvPr/>
        </p:nvPicPr>
        <p:blipFill>
          <a:blip r:embed="rId2"/>
          <a:stretch>
            <a:fillRect/>
          </a:stretch>
        </p:blipFill>
        <p:spPr>
          <a:xfrm>
            <a:off x="390525" y="1846623"/>
            <a:ext cx="11801475" cy="2505075"/>
          </a:xfrm>
          <a:prstGeom prst="rect">
            <a:avLst/>
          </a:prstGeom>
        </p:spPr>
      </p:pic>
      <p:sp>
        <p:nvSpPr>
          <p:cNvPr id="4" name="TextBox 3"/>
          <p:cNvSpPr txBox="1"/>
          <p:nvPr/>
        </p:nvSpPr>
        <p:spPr>
          <a:xfrm>
            <a:off x="2880941" y="5390994"/>
            <a:ext cx="333746" cy="369332"/>
          </a:xfrm>
          <a:prstGeom prst="rect">
            <a:avLst/>
          </a:prstGeom>
          <a:noFill/>
        </p:spPr>
        <p:txBody>
          <a:bodyPr wrap="none" rtlCol="0">
            <a:spAutoFit/>
          </a:bodyPr>
          <a:lstStyle/>
          <a:p>
            <a:r>
              <a:rPr lang="en-US" dirty="0"/>
              <a:t>N</a:t>
            </a:r>
            <a:endParaRPr lang="cs-CZ" dirty="0"/>
          </a:p>
        </p:txBody>
      </p:sp>
      <p:sp>
        <p:nvSpPr>
          <p:cNvPr id="5" name="TextBox 4"/>
          <p:cNvSpPr txBox="1"/>
          <p:nvPr/>
        </p:nvSpPr>
        <p:spPr>
          <a:xfrm>
            <a:off x="5676" y="2914494"/>
            <a:ext cx="290464" cy="369332"/>
          </a:xfrm>
          <a:prstGeom prst="rect">
            <a:avLst/>
          </a:prstGeom>
          <a:noFill/>
        </p:spPr>
        <p:txBody>
          <a:bodyPr wrap="none" rtlCol="0">
            <a:spAutoFit/>
          </a:bodyPr>
          <a:lstStyle/>
          <a:p>
            <a:r>
              <a:rPr lang="en-US" dirty="0" smtClean="0"/>
              <a:t>S</a:t>
            </a:r>
            <a:endParaRPr lang="cs-CZ" dirty="0"/>
          </a:p>
        </p:txBody>
      </p:sp>
      <p:pic>
        <p:nvPicPr>
          <p:cNvPr id="6" name="Picture 5"/>
          <p:cNvPicPr>
            <a:picLocks noChangeAspect="1"/>
          </p:cNvPicPr>
          <p:nvPr/>
        </p:nvPicPr>
        <p:blipFill>
          <a:blip r:embed="rId3"/>
          <a:stretch>
            <a:fillRect/>
          </a:stretch>
        </p:blipFill>
        <p:spPr>
          <a:xfrm>
            <a:off x="3214687" y="4351698"/>
            <a:ext cx="5762625" cy="2447925"/>
          </a:xfrm>
          <a:prstGeom prst="rect">
            <a:avLst/>
          </a:prstGeom>
        </p:spPr>
      </p:pic>
    </p:spTree>
    <p:extLst>
      <p:ext uri="{BB962C8B-B14F-4D97-AF65-F5344CB8AC3E}">
        <p14:creationId xmlns:p14="http://schemas.microsoft.com/office/powerpoint/2010/main" val="2185078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Spread of variants in space and time</a:t>
            </a:r>
            <a:endParaRPr lang="en-US" dirty="0"/>
          </a:p>
        </p:txBody>
      </p:sp>
      <p:pic>
        <p:nvPicPr>
          <p:cNvPr id="8" name="Picture 7"/>
          <p:cNvPicPr>
            <a:picLocks noChangeAspect="1"/>
          </p:cNvPicPr>
          <p:nvPr/>
        </p:nvPicPr>
        <p:blipFill>
          <a:blip r:embed="rId2"/>
          <a:stretch>
            <a:fillRect/>
          </a:stretch>
        </p:blipFill>
        <p:spPr>
          <a:xfrm>
            <a:off x="226219" y="1485529"/>
            <a:ext cx="11706225" cy="2624138"/>
          </a:xfrm>
          <a:prstGeom prst="rect">
            <a:avLst/>
          </a:prstGeom>
        </p:spPr>
      </p:pic>
      <p:pic>
        <p:nvPicPr>
          <p:cNvPr id="11" name="Picture 10"/>
          <p:cNvPicPr>
            <a:picLocks noChangeAspect="1"/>
          </p:cNvPicPr>
          <p:nvPr/>
        </p:nvPicPr>
        <p:blipFill>
          <a:blip r:embed="rId3"/>
          <a:stretch>
            <a:fillRect/>
          </a:stretch>
        </p:blipFill>
        <p:spPr>
          <a:xfrm>
            <a:off x="226219" y="4370821"/>
            <a:ext cx="11739563" cy="2405063"/>
          </a:xfrm>
          <a:prstGeom prst="rect">
            <a:avLst/>
          </a:prstGeom>
        </p:spPr>
      </p:pic>
      <p:sp>
        <p:nvSpPr>
          <p:cNvPr id="7" name="TextBox 6"/>
          <p:cNvSpPr txBox="1"/>
          <p:nvPr/>
        </p:nvSpPr>
        <p:spPr>
          <a:xfrm>
            <a:off x="5732119" y="4109667"/>
            <a:ext cx="727763" cy="369332"/>
          </a:xfrm>
          <a:prstGeom prst="rect">
            <a:avLst/>
          </a:prstGeom>
          <a:noFill/>
        </p:spPr>
        <p:txBody>
          <a:bodyPr wrap="none" rtlCol="0">
            <a:spAutoFit/>
          </a:bodyPr>
          <a:lstStyle/>
          <a:p>
            <a:r>
              <a:rPr lang="cs-CZ" dirty="0" err="1" smtClean="0"/>
              <a:t>Afri</a:t>
            </a:r>
            <a:r>
              <a:rPr lang="en-US" dirty="0" smtClean="0"/>
              <a:t>c</a:t>
            </a:r>
            <a:r>
              <a:rPr lang="cs-CZ" dirty="0" smtClean="0"/>
              <a:t>a</a:t>
            </a:r>
            <a:endParaRPr lang="en-US" dirty="0"/>
          </a:p>
        </p:txBody>
      </p:sp>
    </p:spTree>
    <p:extLst>
      <p:ext uri="{BB962C8B-B14F-4D97-AF65-F5344CB8AC3E}">
        <p14:creationId xmlns:p14="http://schemas.microsoft.com/office/powerpoint/2010/main" val="2571988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smtClean="0"/>
              <a:t>What variants do we have in </a:t>
            </a:r>
            <a:r>
              <a:rPr lang="en-US" dirty="0" err="1" smtClean="0"/>
              <a:t>Czechia</a:t>
            </a:r>
            <a:r>
              <a:rPr lang="cs-CZ" dirty="0" smtClean="0"/>
              <a:t>?</a:t>
            </a:r>
            <a:endParaRPr dirty="0"/>
          </a:p>
        </p:txBody>
      </p:sp>
      <p:pic>
        <p:nvPicPr>
          <p:cNvPr id="179" name="Google Shape;179;p26"/>
          <p:cNvPicPr preferRelativeResize="0"/>
          <p:nvPr/>
        </p:nvPicPr>
        <p:blipFill>
          <a:blip r:embed="rId3">
            <a:alphaModFix/>
          </a:blip>
          <a:stretch>
            <a:fillRect/>
          </a:stretch>
        </p:blipFill>
        <p:spPr>
          <a:xfrm>
            <a:off x="1204188" y="1469925"/>
            <a:ext cx="9783622" cy="5167301"/>
          </a:xfrm>
          <a:prstGeom prst="rect">
            <a:avLst/>
          </a:prstGeom>
          <a:noFill/>
          <a:ln>
            <a:noFill/>
          </a:ln>
        </p:spPr>
      </p:pic>
      <p:sp>
        <p:nvSpPr>
          <p:cNvPr id="180" name="Google Shape;180;p26"/>
          <p:cNvSpPr txBox="1"/>
          <p:nvPr/>
        </p:nvSpPr>
        <p:spPr>
          <a:xfrm>
            <a:off x="9830988" y="6488701"/>
            <a:ext cx="2361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cs-CZ" sz="1800">
                <a:solidFill>
                  <a:schemeClr val="dk1"/>
                </a:solidFill>
                <a:latin typeface="Calibri"/>
                <a:ea typeface="Calibri"/>
                <a:cs typeface="Calibri"/>
                <a:sym typeface="Calibri"/>
              </a:rPr>
              <a:t>https://virus.img.cas.cz</a:t>
            </a: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68387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COG-CZ</a:t>
            </a:r>
            <a:endParaRPr lang="cs-CZ" dirty="0"/>
          </a:p>
        </p:txBody>
      </p:sp>
      <p:sp>
        <p:nvSpPr>
          <p:cNvPr id="4" name="Content Placeholder 3"/>
          <p:cNvSpPr>
            <a:spLocks noGrp="1"/>
          </p:cNvSpPr>
          <p:nvPr>
            <p:ph sz="half" idx="1"/>
          </p:nvPr>
        </p:nvSpPr>
        <p:spPr/>
        <p:txBody>
          <a:bodyPr>
            <a:normAutofit fontScale="62500" lnSpcReduction="20000"/>
          </a:bodyPr>
          <a:lstStyle/>
          <a:p>
            <a:r>
              <a:rPr lang="cs-CZ" dirty="0"/>
              <a:t>Karel Berka, Michaela Jaroměřská,  </a:t>
            </a:r>
            <a:r>
              <a:rPr lang="cs-CZ" dirty="0" err="1"/>
              <a:t>Artsemi</a:t>
            </a:r>
            <a:r>
              <a:rPr lang="cs-CZ" dirty="0"/>
              <a:t>  </a:t>
            </a:r>
            <a:r>
              <a:rPr lang="cs-CZ" dirty="0" err="1"/>
              <a:t>Yuschkevich</a:t>
            </a:r>
            <a:r>
              <a:rPr lang="cs-CZ" dirty="0"/>
              <a:t> Katedra fyzikální chemie, Univerzita Palackého v Olomouci </a:t>
            </a:r>
            <a:endParaRPr lang="en-US" dirty="0" smtClean="0"/>
          </a:p>
          <a:p>
            <a:r>
              <a:rPr lang="cs-CZ" dirty="0" smtClean="0"/>
              <a:t>Martin </a:t>
            </a:r>
            <a:r>
              <a:rPr lang="cs-CZ" dirty="0"/>
              <a:t>Čech Ústav organické chemie a biochemie,  AV ČR </a:t>
            </a:r>
            <a:endParaRPr lang="en-US" dirty="0" smtClean="0"/>
          </a:p>
          <a:p>
            <a:r>
              <a:rPr lang="cs-CZ" dirty="0" smtClean="0"/>
              <a:t>Vladimír </a:t>
            </a:r>
            <a:r>
              <a:rPr lang="cs-CZ" dirty="0"/>
              <a:t>Hampl, Zoltán </a:t>
            </a:r>
            <a:r>
              <a:rPr lang="cs-CZ" dirty="0" err="1"/>
              <a:t>Füssy</a:t>
            </a:r>
            <a:r>
              <a:rPr lang="cs-CZ" dirty="0"/>
              <a:t>, Ruth </a:t>
            </a:r>
            <a:r>
              <a:rPr lang="cs-CZ" dirty="0" err="1"/>
              <a:t>Tachezy</a:t>
            </a:r>
            <a:r>
              <a:rPr lang="cs-CZ" dirty="0"/>
              <a:t>, Sebastian </a:t>
            </a:r>
            <a:r>
              <a:rPr lang="cs-CZ" dirty="0" err="1"/>
              <a:t>Cristian</a:t>
            </a:r>
            <a:r>
              <a:rPr lang="cs-CZ" dirty="0"/>
              <a:t> </a:t>
            </a:r>
            <a:r>
              <a:rPr lang="cs-CZ" dirty="0" err="1"/>
              <a:t>Treitli</a:t>
            </a:r>
            <a:r>
              <a:rPr lang="cs-CZ" dirty="0"/>
              <a:t> Přírodovědecká fakulta Univerzity Karlovy, BIOCEV </a:t>
            </a:r>
            <a:endParaRPr lang="en-US" dirty="0" smtClean="0"/>
          </a:p>
          <a:p>
            <a:r>
              <a:rPr lang="cs-CZ" dirty="0" smtClean="0"/>
              <a:t>Michal  </a:t>
            </a:r>
            <a:r>
              <a:rPr lang="cs-CZ" dirty="0"/>
              <a:t>Kolář,  Jan  Pačes,  Miluše  Hradilová,  Ondřej  Moravčík,  Lucie  Pfeiferová,  Martin </a:t>
            </a:r>
            <a:r>
              <a:rPr lang="cs-CZ" dirty="0" err="1"/>
              <a:t>Zmuda</a:t>
            </a:r>
            <a:r>
              <a:rPr lang="cs-CZ" dirty="0"/>
              <a:t> Ústav molekulární genetiky,  AV ČR </a:t>
            </a:r>
            <a:endParaRPr lang="en-US" dirty="0" smtClean="0"/>
          </a:p>
          <a:p>
            <a:r>
              <a:rPr lang="cs-CZ" dirty="0" smtClean="0"/>
              <a:t>Magdalena </a:t>
            </a:r>
            <a:r>
              <a:rPr lang="cs-CZ" dirty="0"/>
              <a:t>Jančářová Katedra parazitologie, Přírodovědecká fakulta Univerzity Karlovy </a:t>
            </a:r>
            <a:endParaRPr lang="en-US" dirty="0" smtClean="0"/>
          </a:p>
          <a:p>
            <a:r>
              <a:rPr lang="cs-CZ" dirty="0" smtClean="0"/>
              <a:t>Helena </a:t>
            </a:r>
            <a:r>
              <a:rPr lang="cs-CZ" dirty="0"/>
              <a:t>Jiřincová,  Alexander Nagy, Timotej </a:t>
            </a:r>
            <a:r>
              <a:rPr lang="cs-CZ" dirty="0" err="1"/>
              <a:t>Šuri</a:t>
            </a:r>
            <a:r>
              <a:rPr lang="cs-CZ" dirty="0"/>
              <a:t>, Jaromíra Večeřová Národní referenční laboratoř pro chřipku a nechřipková respirační virová onemocnění, SZÚ </a:t>
            </a:r>
            <a:endParaRPr lang="en-US" dirty="0" smtClean="0"/>
          </a:p>
        </p:txBody>
      </p:sp>
      <p:sp>
        <p:nvSpPr>
          <p:cNvPr id="5" name="Content Placeholder 4"/>
          <p:cNvSpPr>
            <a:spLocks noGrp="1"/>
          </p:cNvSpPr>
          <p:nvPr>
            <p:ph sz="half" idx="2"/>
          </p:nvPr>
        </p:nvSpPr>
        <p:spPr/>
        <p:txBody>
          <a:bodyPr>
            <a:normAutofit fontScale="62500" lnSpcReduction="20000"/>
          </a:bodyPr>
          <a:lstStyle/>
          <a:p>
            <a:r>
              <a:rPr lang="cs-CZ" dirty="0"/>
              <a:t>Martin   Kolísko,   </a:t>
            </a:r>
            <a:r>
              <a:rPr lang="cs-CZ" dirty="0" err="1"/>
              <a:t>Serafim</a:t>
            </a:r>
            <a:r>
              <a:rPr lang="cs-CZ" dirty="0"/>
              <a:t>   </a:t>
            </a:r>
            <a:r>
              <a:rPr lang="cs-CZ" dirty="0" err="1"/>
              <a:t>Nenarokov</a:t>
            </a:r>
            <a:r>
              <a:rPr lang="cs-CZ" dirty="0"/>
              <a:t>,   </a:t>
            </a:r>
            <a:r>
              <a:rPr lang="cs-CZ" dirty="0" err="1"/>
              <a:t>Jeffrey</a:t>
            </a:r>
            <a:r>
              <a:rPr lang="cs-CZ" dirty="0"/>
              <a:t>   </a:t>
            </a:r>
            <a:r>
              <a:rPr lang="cs-CZ" dirty="0" err="1"/>
              <a:t>Silberman</a:t>
            </a:r>
            <a:r>
              <a:rPr lang="cs-CZ" dirty="0"/>
              <a:t>,   Radek   Šíma,   Monika </a:t>
            </a:r>
            <a:r>
              <a:rPr lang="cs-CZ" dirty="0" err="1"/>
              <a:t>Wisniewska</a:t>
            </a:r>
            <a:r>
              <a:rPr lang="cs-CZ" dirty="0"/>
              <a:t> Parazitologický ústav, Biologické centrum,  AV ČR</a:t>
            </a:r>
            <a:endParaRPr lang="en-US" dirty="0"/>
          </a:p>
          <a:p>
            <a:r>
              <a:rPr lang="cs-CZ" dirty="0" smtClean="0"/>
              <a:t>Jaroslav </a:t>
            </a:r>
            <a:r>
              <a:rPr lang="cs-CZ" dirty="0" err="1"/>
              <a:t>Nunvář</a:t>
            </a:r>
            <a:r>
              <a:rPr lang="cs-CZ" dirty="0"/>
              <a:t> Katedra genetiky a mikrobiologie, Přírodovědecká fakulta Univerzity Karlovy</a:t>
            </a:r>
            <a:endParaRPr lang="en-US" dirty="0"/>
          </a:p>
          <a:p>
            <a:r>
              <a:rPr lang="cs-CZ" dirty="0"/>
              <a:t>Miroslav Ruda CESNET </a:t>
            </a:r>
            <a:endParaRPr lang="en-US" dirty="0"/>
          </a:p>
          <a:p>
            <a:r>
              <a:rPr lang="cs-CZ" dirty="0"/>
              <a:t>Rastislav Slavkovský Ústav molekulární a translační medicíny, Univerzita Palackého v Olomouci </a:t>
            </a:r>
            <a:endParaRPr lang="en-US" dirty="0"/>
          </a:p>
          <a:p>
            <a:r>
              <a:rPr lang="cs-CZ" dirty="0"/>
              <a:t>Monika Čechová Fakulta informatiky, Masarykova Univerzita </a:t>
            </a:r>
            <a:endParaRPr lang="en-US" dirty="0"/>
          </a:p>
          <a:p>
            <a:r>
              <a:rPr lang="cs-CZ" dirty="0"/>
              <a:t>Markéta Tomková University </a:t>
            </a:r>
            <a:r>
              <a:rPr lang="cs-CZ" dirty="0" err="1"/>
              <a:t>of</a:t>
            </a:r>
            <a:r>
              <a:rPr lang="cs-CZ" dirty="0"/>
              <a:t> </a:t>
            </a:r>
            <a:r>
              <a:rPr lang="cs-CZ" dirty="0" err="1"/>
              <a:t>California</a:t>
            </a:r>
            <a:r>
              <a:rPr lang="cs-CZ" dirty="0"/>
              <a:t> Davis, UC Davis Genome Center </a:t>
            </a:r>
            <a:endParaRPr lang="en-US" dirty="0"/>
          </a:p>
          <a:p>
            <a:r>
              <a:rPr lang="cs-CZ" dirty="0"/>
              <a:t>Hana Medová </a:t>
            </a:r>
            <a:endParaRPr lang="en-US" dirty="0"/>
          </a:p>
          <a:p>
            <a:r>
              <a:rPr lang="cs-CZ" dirty="0"/>
              <a:t>Výpočetní a datové kapacity poskytuje </a:t>
            </a:r>
            <a:r>
              <a:rPr lang="cs-CZ" dirty="0" err="1"/>
              <a:t>Elixir</a:t>
            </a:r>
            <a:r>
              <a:rPr lang="cs-CZ" dirty="0"/>
              <a:t>-CZ (www.elixir-czech.cz).</a:t>
            </a:r>
          </a:p>
          <a:p>
            <a:endParaRPr lang="cs-CZ" dirty="0"/>
          </a:p>
        </p:txBody>
      </p:sp>
      <p:pic>
        <p:nvPicPr>
          <p:cNvPr id="6" name="Picture 5" descr="elixir-logo.png"/>
          <p:cNvPicPr>
            <a:picLocks noChangeAspect="1"/>
          </p:cNvPicPr>
          <p:nvPr/>
        </p:nvPicPr>
        <p:blipFill>
          <a:blip r:embed="rId2" cstate="print"/>
          <a:stretch>
            <a:fillRect/>
          </a:stretch>
        </p:blipFill>
        <p:spPr>
          <a:xfrm>
            <a:off x="9493719" y="230188"/>
            <a:ext cx="2577778" cy="1358730"/>
          </a:xfrm>
          <a:prstGeom prst="rect">
            <a:avLst/>
          </a:prstGeom>
        </p:spPr>
      </p:pic>
    </p:spTree>
    <p:extLst>
      <p:ext uri="{BB962C8B-B14F-4D97-AF65-F5344CB8AC3E}">
        <p14:creationId xmlns:p14="http://schemas.microsoft.com/office/powerpoint/2010/main" val="2222899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faeaa11ade_0_4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cs-CZ"/>
              <a:t>COG-CZ       http://virus.img.cas.cz</a:t>
            </a:r>
            <a:endParaRPr/>
          </a:p>
        </p:txBody>
      </p:sp>
      <p:pic>
        <p:nvPicPr>
          <p:cNvPr id="187" name="Google Shape;187;gfaeaa11ade_0_48"/>
          <p:cNvPicPr preferRelativeResize="0"/>
          <p:nvPr/>
        </p:nvPicPr>
        <p:blipFill>
          <a:blip r:embed="rId3">
            <a:alphaModFix/>
          </a:blip>
          <a:stretch>
            <a:fillRect/>
          </a:stretch>
        </p:blipFill>
        <p:spPr>
          <a:xfrm>
            <a:off x="9302550" y="1690825"/>
            <a:ext cx="2738036" cy="4862375"/>
          </a:xfrm>
          <a:prstGeom prst="rect">
            <a:avLst/>
          </a:prstGeom>
          <a:noFill/>
          <a:ln>
            <a:noFill/>
          </a:ln>
        </p:spPr>
      </p:pic>
      <p:pic>
        <p:nvPicPr>
          <p:cNvPr id="188" name="Google Shape;188;gfaeaa11ade_0_48"/>
          <p:cNvPicPr preferRelativeResize="0"/>
          <p:nvPr/>
        </p:nvPicPr>
        <p:blipFill>
          <a:blip r:embed="rId4">
            <a:alphaModFix/>
          </a:blip>
          <a:stretch>
            <a:fillRect/>
          </a:stretch>
        </p:blipFill>
        <p:spPr>
          <a:xfrm>
            <a:off x="152400" y="2039475"/>
            <a:ext cx="4533900" cy="4276725"/>
          </a:xfrm>
          <a:prstGeom prst="rect">
            <a:avLst/>
          </a:prstGeom>
          <a:noFill/>
          <a:ln>
            <a:noFill/>
          </a:ln>
        </p:spPr>
      </p:pic>
      <p:pic>
        <p:nvPicPr>
          <p:cNvPr id="189" name="Google Shape;189;gfaeaa11ade_0_48"/>
          <p:cNvPicPr preferRelativeResize="0"/>
          <p:nvPr/>
        </p:nvPicPr>
        <p:blipFill>
          <a:blip r:embed="rId5">
            <a:alphaModFix/>
          </a:blip>
          <a:stretch>
            <a:fillRect/>
          </a:stretch>
        </p:blipFill>
        <p:spPr>
          <a:xfrm>
            <a:off x="4686300" y="2264637"/>
            <a:ext cx="4311450" cy="3714738"/>
          </a:xfrm>
          <a:prstGeom prst="rect">
            <a:avLst/>
          </a:prstGeom>
          <a:noFill/>
          <a:ln>
            <a:noFill/>
          </a:ln>
        </p:spPr>
      </p:pic>
    </p:spTree>
    <p:extLst>
      <p:ext uri="{BB962C8B-B14F-4D97-AF65-F5344CB8AC3E}">
        <p14:creationId xmlns:p14="http://schemas.microsoft.com/office/powerpoint/2010/main" val="1627830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Datafreeze</a:t>
            </a:r>
            <a:r>
              <a:rPr lang="en-US" dirty="0" smtClean="0"/>
              <a:t> each 2 weeks</a:t>
            </a:r>
            <a:endParaRPr lang="cs-CZ" dirty="0"/>
          </a:p>
        </p:txBody>
      </p:sp>
      <p:pic>
        <p:nvPicPr>
          <p:cNvPr id="3" name="Picture 2"/>
          <p:cNvPicPr>
            <a:picLocks noChangeAspect="1"/>
          </p:cNvPicPr>
          <p:nvPr/>
        </p:nvPicPr>
        <p:blipFill>
          <a:blip r:embed="rId2"/>
          <a:stretch>
            <a:fillRect/>
          </a:stretch>
        </p:blipFill>
        <p:spPr>
          <a:xfrm>
            <a:off x="335830" y="1421536"/>
            <a:ext cx="6583383" cy="5266706"/>
          </a:xfrm>
          <a:prstGeom prst="rect">
            <a:avLst/>
          </a:prstGeom>
        </p:spPr>
      </p:pic>
      <p:sp>
        <p:nvSpPr>
          <p:cNvPr id="6" name="Rectangle 1"/>
          <p:cNvSpPr>
            <a:spLocks noChangeArrowheads="1"/>
          </p:cNvSpPr>
          <p:nvPr/>
        </p:nvSpPr>
        <p:spPr bwMode="auto">
          <a:xfrm>
            <a:off x="7495243" y="1210515"/>
            <a:ext cx="1188027" cy="5363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6979" rIns="0" bIns="2697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1702 B.1.617.2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802 AY.43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702 AY.4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191 AY.9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73 AY.4.4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61 AY.20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55 AY.46.6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52 AY.42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50 AY.5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19 AY.46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16 AY.26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12 AY.7.1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11 AY.44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10 AY.7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10 AY.36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9 AY.7.2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8 AY.46.2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8 AY.41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8 AY.1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7 AY.4.2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7 AY.39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7 AY.34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6 AY.25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6 AY.23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5 AY.4.5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5 AY.4.3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5 AY.33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4 AY.6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4 AY.12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 </a:t>
            </a:r>
            <a:r>
              <a:rPr kumimoji="0" lang="cs-CZ" altLang="cs-CZ" sz="900" b="1" i="0" u="none" strike="noStrike" cap="none" normalizeH="0" baseline="0" dirty="0" err="1" smtClean="0">
                <a:ln>
                  <a:noFill/>
                </a:ln>
                <a:solidFill>
                  <a:srgbClr val="1D1C1D"/>
                </a:solidFill>
                <a:effectLst/>
                <a:latin typeface="Courier New" panose="02070309020205020404" pitchFamily="49" charset="0"/>
                <a:cs typeface="Courier New" panose="02070309020205020404" pitchFamily="49" charset="0"/>
              </a:rPr>
              <a:t>None</a:t>
            </a: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 C.37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 B.1.351.5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 AY.47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 AY.4.1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 AY.38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 AY.3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 AY.16 </a:t>
            </a:r>
            <a:endParaRPr kumimoji="0" lang="en-US"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900" b="1" i="0" u="none" strike="noStrike" cap="none" normalizeH="0" baseline="0" dirty="0" smtClean="0">
                <a:ln>
                  <a:noFill/>
                </a:ln>
                <a:solidFill>
                  <a:srgbClr val="1D1C1D"/>
                </a:solidFill>
                <a:effectLst/>
                <a:latin typeface="Courier New" panose="02070309020205020404" pitchFamily="49" charset="0"/>
                <a:cs typeface="Courier New" panose="02070309020205020404" pitchFamily="49" charset="0"/>
              </a:rPr>
              <a:t>1 A.2.5.3</a:t>
            </a:r>
            <a:r>
              <a:rPr kumimoji="0" lang="cs-CZ" altLang="cs-CZ" sz="1200" b="1" i="0" u="none" strike="noStrike" cap="none" normalizeH="0" baseline="0" dirty="0" smtClean="0">
                <a:ln>
                  <a:noFill/>
                </a:ln>
                <a:solidFill>
                  <a:schemeClr val="tx1"/>
                </a:solidFill>
                <a:effectLst/>
                <a:latin typeface="Courier New" panose="02070309020205020404" pitchFamily="49" charset="0"/>
                <a:cs typeface="Courier New" panose="02070309020205020404" pitchFamily="49" charset="0"/>
              </a:rPr>
              <a:t> </a:t>
            </a:r>
            <a:endParaRPr kumimoji="0" lang="cs-CZ" altLang="cs-CZ" sz="1800" b="1" i="0" u="none" strike="noStrike" cap="none" normalizeH="0" baseline="0" dirty="0" smtClean="0">
              <a:ln>
                <a:noFill/>
              </a:ln>
              <a:solidFill>
                <a:schemeClr val="tx1"/>
              </a:solidFill>
              <a:effectLst/>
              <a:latin typeface="Courier New" panose="02070309020205020404" pitchFamily="49" charset="0"/>
              <a:cs typeface="Courier New" panose="02070309020205020404" pitchFamily="49" charset="0"/>
            </a:endParaRPr>
          </a:p>
        </p:txBody>
      </p:sp>
      <p:pic>
        <p:nvPicPr>
          <p:cNvPr id="7" name="Picture 6"/>
          <p:cNvPicPr>
            <a:picLocks noChangeAspect="1"/>
          </p:cNvPicPr>
          <p:nvPr/>
        </p:nvPicPr>
        <p:blipFill>
          <a:blip r:embed="rId3"/>
          <a:stretch>
            <a:fillRect/>
          </a:stretch>
        </p:blipFill>
        <p:spPr>
          <a:xfrm>
            <a:off x="9142354" y="1157460"/>
            <a:ext cx="2923223" cy="5261801"/>
          </a:xfrm>
          <a:prstGeom prst="rect">
            <a:avLst/>
          </a:prstGeom>
        </p:spPr>
      </p:pic>
    </p:spTree>
    <p:extLst>
      <p:ext uri="{BB962C8B-B14F-4D97-AF65-F5344CB8AC3E}">
        <p14:creationId xmlns:p14="http://schemas.microsoft.com/office/powerpoint/2010/main" val="1786499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931742" y="312420"/>
            <a:ext cx="8801100" cy="6301740"/>
          </a:xfrm>
          <a:prstGeom prst="rect">
            <a:avLst/>
          </a:prstGeom>
        </p:spPr>
      </p:pic>
      <p:sp>
        <p:nvSpPr>
          <p:cNvPr id="6" name="TextBox 5"/>
          <p:cNvSpPr txBox="1"/>
          <p:nvPr/>
        </p:nvSpPr>
        <p:spPr>
          <a:xfrm>
            <a:off x="1073532" y="1480066"/>
            <a:ext cx="680379" cy="369332"/>
          </a:xfrm>
          <a:prstGeom prst="rect">
            <a:avLst/>
          </a:prstGeom>
          <a:noFill/>
        </p:spPr>
        <p:txBody>
          <a:bodyPr wrap="none" rtlCol="0">
            <a:spAutoFit/>
          </a:bodyPr>
          <a:lstStyle/>
          <a:p>
            <a:r>
              <a:rPr lang="en-US" dirty="0" smtClean="0"/>
              <a:t>Delta</a:t>
            </a:r>
            <a:endParaRPr lang="cs-CZ" dirty="0"/>
          </a:p>
        </p:txBody>
      </p:sp>
      <p:sp>
        <p:nvSpPr>
          <p:cNvPr id="7" name="TextBox 6"/>
          <p:cNvSpPr txBox="1"/>
          <p:nvPr/>
        </p:nvSpPr>
        <p:spPr>
          <a:xfrm>
            <a:off x="1194850" y="563880"/>
            <a:ext cx="724878" cy="369332"/>
          </a:xfrm>
          <a:prstGeom prst="rect">
            <a:avLst/>
          </a:prstGeom>
          <a:noFill/>
        </p:spPr>
        <p:txBody>
          <a:bodyPr wrap="none" rtlCol="0">
            <a:spAutoFit/>
          </a:bodyPr>
          <a:lstStyle/>
          <a:p>
            <a:r>
              <a:rPr lang="en-US" dirty="0" smtClean="0"/>
              <a:t>Alpha</a:t>
            </a:r>
            <a:endParaRPr lang="cs-CZ" dirty="0"/>
          </a:p>
        </p:txBody>
      </p:sp>
      <p:cxnSp>
        <p:nvCxnSpPr>
          <p:cNvPr id="9" name="Straight Arrow Connector 8"/>
          <p:cNvCxnSpPr/>
          <p:nvPr/>
        </p:nvCxnSpPr>
        <p:spPr>
          <a:xfrm flipV="1">
            <a:off x="1919728" y="1815346"/>
            <a:ext cx="5197352" cy="34052"/>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flipV="1">
            <a:off x="1919728" y="731520"/>
            <a:ext cx="1448312" cy="17026"/>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351962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2775" y="0"/>
            <a:ext cx="8053170" cy="6858000"/>
          </a:xfrm>
          <a:prstGeom prst="rect">
            <a:avLst/>
          </a:prstGeom>
        </p:spPr>
      </p:pic>
    </p:spTree>
    <p:extLst>
      <p:ext uri="{BB962C8B-B14F-4D97-AF65-F5344CB8AC3E}">
        <p14:creationId xmlns:p14="http://schemas.microsoft.com/office/powerpoint/2010/main" val="1165598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72;p16"/>
          <p:cNvPicPr preferRelativeResize="0"/>
          <p:nvPr/>
        </p:nvPicPr>
        <p:blipFill>
          <a:blip r:embed="rId2">
            <a:alphaModFix/>
          </a:blip>
          <a:stretch>
            <a:fillRect/>
          </a:stretch>
        </p:blipFill>
        <p:spPr>
          <a:xfrm>
            <a:off x="2224049" y="0"/>
            <a:ext cx="8053170" cy="6858000"/>
          </a:xfrm>
          <a:prstGeom prst="rect">
            <a:avLst/>
          </a:prstGeom>
          <a:noFill/>
          <a:ln>
            <a:noFill/>
          </a:ln>
        </p:spPr>
      </p:pic>
    </p:spTree>
    <p:extLst>
      <p:ext uri="{BB962C8B-B14F-4D97-AF65-F5344CB8AC3E}">
        <p14:creationId xmlns:p14="http://schemas.microsoft.com/office/powerpoint/2010/main" val="3704316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02467" y="80962"/>
            <a:ext cx="6143625" cy="6696075"/>
          </a:xfrm>
          <a:prstGeom prst="rect">
            <a:avLst/>
          </a:prstGeom>
        </p:spPr>
      </p:pic>
      <p:sp>
        <p:nvSpPr>
          <p:cNvPr id="3" name="Title 2"/>
          <p:cNvSpPr>
            <a:spLocks noGrp="1"/>
          </p:cNvSpPr>
          <p:nvPr>
            <p:ph type="title"/>
          </p:nvPr>
        </p:nvSpPr>
        <p:spPr/>
        <p:txBody>
          <a:bodyPr/>
          <a:lstStyle/>
          <a:p>
            <a:r>
              <a:rPr lang="en-US" dirty="0" smtClean="0"/>
              <a:t>AY.4.X</a:t>
            </a:r>
            <a:endParaRPr lang="cs-CZ" dirty="0"/>
          </a:p>
        </p:txBody>
      </p:sp>
      <p:sp>
        <p:nvSpPr>
          <p:cNvPr id="4" name="Rectangle 3"/>
          <p:cNvSpPr/>
          <p:nvPr/>
        </p:nvSpPr>
        <p:spPr>
          <a:xfrm>
            <a:off x="2125199" y="6407705"/>
            <a:ext cx="2058962" cy="369332"/>
          </a:xfrm>
          <a:prstGeom prst="rect">
            <a:avLst/>
          </a:prstGeom>
        </p:spPr>
        <p:txBody>
          <a:bodyPr wrap="none">
            <a:spAutoFit/>
          </a:bodyPr>
          <a:lstStyle/>
          <a:p>
            <a:r>
              <a:rPr lang="cs-CZ" dirty="0"/>
              <a:t>https://molstar.org/</a:t>
            </a:r>
          </a:p>
        </p:txBody>
      </p:sp>
    </p:spTree>
    <p:extLst>
      <p:ext uri="{BB962C8B-B14F-4D97-AF65-F5344CB8AC3E}">
        <p14:creationId xmlns:p14="http://schemas.microsoft.com/office/powerpoint/2010/main" val="1564201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Antibody binding sites on Spike protein</a:t>
            </a:r>
            <a:endParaRPr lang="en-US" dirty="0"/>
          </a:p>
        </p:txBody>
      </p:sp>
      <p:pic>
        <p:nvPicPr>
          <p:cNvPr id="3" name="Picture 2"/>
          <p:cNvPicPr>
            <a:picLocks noChangeAspect="1"/>
          </p:cNvPicPr>
          <p:nvPr/>
        </p:nvPicPr>
        <p:blipFill>
          <a:blip r:embed="rId2"/>
          <a:stretch>
            <a:fillRect/>
          </a:stretch>
        </p:blipFill>
        <p:spPr>
          <a:xfrm>
            <a:off x="1082573" y="2192530"/>
            <a:ext cx="8591550" cy="4210050"/>
          </a:xfrm>
          <a:prstGeom prst="rect">
            <a:avLst/>
          </a:prstGeom>
        </p:spPr>
      </p:pic>
      <p:pic>
        <p:nvPicPr>
          <p:cNvPr id="4" name="Picture 3"/>
          <p:cNvPicPr>
            <a:picLocks noChangeAspect="1"/>
          </p:cNvPicPr>
          <p:nvPr/>
        </p:nvPicPr>
        <p:blipFill>
          <a:blip r:embed="rId3"/>
          <a:stretch>
            <a:fillRect/>
          </a:stretch>
        </p:blipFill>
        <p:spPr>
          <a:xfrm>
            <a:off x="9997440" y="1690687"/>
            <a:ext cx="1927808" cy="1935339"/>
          </a:xfrm>
          <a:prstGeom prst="rect">
            <a:avLst/>
          </a:prstGeom>
        </p:spPr>
      </p:pic>
    </p:spTree>
    <p:extLst>
      <p:ext uri="{BB962C8B-B14F-4D97-AF65-F5344CB8AC3E}">
        <p14:creationId xmlns:p14="http://schemas.microsoft.com/office/powerpoint/2010/main" val="1164410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smtClean="0"/>
              <a:t>Q677 </a:t>
            </a:r>
            <a:r>
              <a:rPr lang="cs-CZ" dirty="0" err="1" smtClean="0"/>
              <a:t>muta</a:t>
            </a:r>
            <a:r>
              <a:rPr lang="en-US" dirty="0" err="1" smtClean="0"/>
              <a:t>tion</a:t>
            </a:r>
            <a:endParaRPr lang="en-US" dirty="0"/>
          </a:p>
        </p:txBody>
      </p:sp>
      <p:pic>
        <p:nvPicPr>
          <p:cNvPr id="4" name="Picture 3"/>
          <p:cNvPicPr>
            <a:picLocks noChangeAspect="1"/>
          </p:cNvPicPr>
          <p:nvPr/>
        </p:nvPicPr>
        <p:blipFill>
          <a:blip r:embed="rId2"/>
          <a:stretch>
            <a:fillRect/>
          </a:stretch>
        </p:blipFill>
        <p:spPr>
          <a:xfrm>
            <a:off x="7947318" y="105325"/>
            <a:ext cx="2674620" cy="2811780"/>
          </a:xfrm>
          <a:prstGeom prst="rect">
            <a:avLst/>
          </a:prstGeom>
        </p:spPr>
      </p:pic>
      <p:pic>
        <p:nvPicPr>
          <p:cNvPr id="10" name="Picture 9"/>
          <p:cNvPicPr>
            <a:picLocks noChangeAspect="1"/>
          </p:cNvPicPr>
          <p:nvPr/>
        </p:nvPicPr>
        <p:blipFill>
          <a:blip r:embed="rId3"/>
          <a:stretch>
            <a:fillRect/>
          </a:stretch>
        </p:blipFill>
        <p:spPr>
          <a:xfrm>
            <a:off x="838200" y="2079442"/>
            <a:ext cx="4271734" cy="4063511"/>
          </a:xfrm>
          <a:prstGeom prst="rect">
            <a:avLst/>
          </a:prstGeom>
        </p:spPr>
      </p:pic>
      <p:pic>
        <p:nvPicPr>
          <p:cNvPr id="12" name="Picture 11"/>
          <p:cNvPicPr>
            <a:picLocks noChangeAspect="1"/>
          </p:cNvPicPr>
          <p:nvPr/>
        </p:nvPicPr>
        <p:blipFill>
          <a:blip r:embed="rId4"/>
          <a:stretch>
            <a:fillRect/>
          </a:stretch>
        </p:blipFill>
        <p:spPr>
          <a:xfrm>
            <a:off x="7330440" y="3044626"/>
            <a:ext cx="4023360" cy="3649313"/>
          </a:xfrm>
          <a:prstGeom prst="rect">
            <a:avLst/>
          </a:prstGeom>
        </p:spPr>
      </p:pic>
    </p:spTree>
    <p:extLst>
      <p:ext uri="{BB962C8B-B14F-4D97-AF65-F5344CB8AC3E}">
        <p14:creationId xmlns:p14="http://schemas.microsoft.com/office/powerpoint/2010/main" val="1482584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Omicron is coming</a:t>
            </a:r>
            <a:endParaRPr lang="cs-CZ"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2427" y="65009"/>
            <a:ext cx="4709573" cy="679299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895075"/>
            <a:ext cx="5629275" cy="3162300"/>
          </a:xfrm>
          <a:prstGeom prst="rect">
            <a:avLst/>
          </a:prstGeom>
        </p:spPr>
      </p:pic>
    </p:spTree>
    <p:extLst>
      <p:ext uri="{BB962C8B-B14F-4D97-AF65-F5344CB8AC3E}">
        <p14:creationId xmlns:p14="http://schemas.microsoft.com/office/powerpoint/2010/main" val="1135884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610" y="0"/>
            <a:ext cx="11708780" cy="6858000"/>
          </a:xfrm>
          <a:prstGeom prst="rect">
            <a:avLst/>
          </a:prstGeom>
        </p:spPr>
      </p:pic>
    </p:spTree>
    <p:extLst>
      <p:ext uri="{BB962C8B-B14F-4D97-AF65-F5344CB8AC3E}">
        <p14:creationId xmlns:p14="http://schemas.microsoft.com/office/powerpoint/2010/main" val="2643460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016" y="106878"/>
            <a:ext cx="11095664" cy="6618179"/>
          </a:xfrm>
          <a:prstGeom prst="rect">
            <a:avLst/>
          </a:prstGeom>
        </p:spPr>
      </p:pic>
    </p:spTree>
    <p:extLst>
      <p:ext uri="{BB962C8B-B14F-4D97-AF65-F5344CB8AC3E}">
        <p14:creationId xmlns:p14="http://schemas.microsoft.com/office/powerpoint/2010/main" val="3541538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7" y="547687"/>
            <a:ext cx="11972925" cy="5762625"/>
          </a:xfrm>
          <a:prstGeom prst="rect">
            <a:avLst/>
          </a:prstGeom>
        </p:spPr>
      </p:pic>
    </p:spTree>
    <p:extLst>
      <p:ext uri="{BB962C8B-B14F-4D97-AF65-F5344CB8AC3E}">
        <p14:creationId xmlns:p14="http://schemas.microsoft.com/office/powerpoint/2010/main" val="31923116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 y="0"/>
            <a:ext cx="12191548" cy="6858000"/>
          </a:xfrm>
          <a:prstGeom prst="rect">
            <a:avLst/>
          </a:prstGeom>
        </p:spPr>
      </p:pic>
    </p:spTree>
    <p:extLst>
      <p:ext uri="{BB962C8B-B14F-4D97-AF65-F5344CB8AC3E}">
        <p14:creationId xmlns:p14="http://schemas.microsoft.com/office/powerpoint/2010/main" val="1740389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423" y="0"/>
            <a:ext cx="10177153" cy="6804753"/>
          </a:xfrm>
          <a:prstGeom prst="rect">
            <a:avLst/>
          </a:prstGeom>
        </p:spPr>
      </p:pic>
    </p:spTree>
    <p:extLst>
      <p:ext uri="{BB962C8B-B14F-4D97-AF65-F5344CB8AC3E}">
        <p14:creationId xmlns:p14="http://schemas.microsoft.com/office/powerpoint/2010/main" val="41669112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1026"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1959" y="0"/>
            <a:ext cx="914808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5035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Immunity escap</a:t>
            </a:r>
            <a:r>
              <a:rPr lang="en-US" dirty="0"/>
              <a:t>e</a:t>
            </a:r>
            <a:endParaRPr lang="cs-CZ"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3803" y="1690688"/>
            <a:ext cx="8597181" cy="5107737"/>
          </a:xfrm>
          <a:prstGeom prst="rect">
            <a:avLst/>
          </a:prstGeom>
        </p:spPr>
      </p:pic>
    </p:spTree>
    <p:extLst>
      <p:ext uri="{BB962C8B-B14F-4D97-AF65-F5344CB8AC3E}">
        <p14:creationId xmlns:p14="http://schemas.microsoft.com/office/powerpoint/2010/main" val="2667725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270" y="99239"/>
            <a:ext cx="10617530" cy="6724074"/>
          </a:xfrm>
          <a:prstGeom prst="rect">
            <a:avLst/>
          </a:prstGeom>
        </p:spPr>
      </p:pic>
    </p:spTree>
    <p:extLst>
      <p:ext uri="{BB962C8B-B14F-4D97-AF65-F5344CB8AC3E}">
        <p14:creationId xmlns:p14="http://schemas.microsoft.com/office/powerpoint/2010/main" val="8001296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adaptation</a:t>
            </a:r>
            <a:endParaRPr lang="cs-CZ"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628" y="2133262"/>
            <a:ext cx="4196381" cy="419638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7009" y="2103475"/>
            <a:ext cx="4196381" cy="4196381"/>
          </a:xfrm>
          <a:prstGeom prst="rect">
            <a:avLst/>
          </a:prstGeom>
        </p:spPr>
      </p:pic>
      <p:sp>
        <p:nvSpPr>
          <p:cNvPr id="6" name="TextBox 5"/>
          <p:cNvSpPr txBox="1"/>
          <p:nvPr/>
        </p:nvSpPr>
        <p:spPr>
          <a:xfrm>
            <a:off x="1977787" y="1731049"/>
            <a:ext cx="502061" cy="369332"/>
          </a:xfrm>
          <a:prstGeom prst="rect">
            <a:avLst/>
          </a:prstGeom>
          <a:noFill/>
        </p:spPr>
        <p:txBody>
          <a:bodyPr wrap="none" rtlCol="0">
            <a:spAutoFit/>
          </a:bodyPr>
          <a:lstStyle/>
          <a:p>
            <a:r>
              <a:rPr lang="en-US" dirty="0" smtClean="0"/>
              <a:t>WT</a:t>
            </a:r>
            <a:endParaRPr lang="cs-CZ" dirty="0"/>
          </a:p>
        </p:txBody>
      </p:sp>
      <p:sp>
        <p:nvSpPr>
          <p:cNvPr id="13" name="TextBox 12"/>
          <p:cNvSpPr txBox="1"/>
          <p:nvPr/>
        </p:nvSpPr>
        <p:spPr>
          <a:xfrm>
            <a:off x="9889744" y="1731049"/>
            <a:ext cx="668709" cy="369332"/>
          </a:xfrm>
          <a:prstGeom prst="rect">
            <a:avLst/>
          </a:prstGeom>
          <a:noFill/>
        </p:spPr>
        <p:txBody>
          <a:bodyPr wrap="none" rtlCol="0">
            <a:spAutoFit/>
          </a:bodyPr>
          <a:lstStyle/>
          <a:p>
            <a:r>
              <a:rPr lang="en-US" dirty="0" smtClean="0"/>
              <a:t>ACE2</a:t>
            </a:r>
            <a:endParaRPr lang="cs-CZ" dirty="0"/>
          </a:p>
        </p:txBody>
      </p:sp>
      <p:sp>
        <p:nvSpPr>
          <p:cNvPr id="14" name="TextBox 13"/>
          <p:cNvSpPr txBox="1"/>
          <p:nvPr/>
        </p:nvSpPr>
        <p:spPr>
          <a:xfrm>
            <a:off x="5693363" y="1763930"/>
            <a:ext cx="961610" cy="369332"/>
          </a:xfrm>
          <a:prstGeom prst="rect">
            <a:avLst/>
          </a:prstGeom>
          <a:noFill/>
        </p:spPr>
        <p:txBody>
          <a:bodyPr wrap="none" rtlCol="0">
            <a:spAutoFit/>
          </a:bodyPr>
          <a:lstStyle/>
          <a:p>
            <a:r>
              <a:rPr lang="en-US" dirty="0" smtClean="0"/>
              <a:t>omicron</a:t>
            </a:r>
            <a:endParaRPr lang="cs-CZ" dirty="0"/>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09041" y="3135855"/>
            <a:ext cx="2523020" cy="1442852"/>
          </a:xfrm>
          <a:prstGeom prst="rect">
            <a:avLst/>
          </a:prstGeom>
        </p:spPr>
      </p:pic>
      <p:sp>
        <p:nvSpPr>
          <p:cNvPr id="16" name="TextBox 15"/>
          <p:cNvSpPr txBox="1"/>
          <p:nvPr/>
        </p:nvSpPr>
        <p:spPr>
          <a:xfrm>
            <a:off x="9989922" y="6488668"/>
            <a:ext cx="2202078" cy="369332"/>
          </a:xfrm>
          <a:prstGeom prst="rect">
            <a:avLst/>
          </a:prstGeom>
          <a:noFill/>
        </p:spPr>
        <p:txBody>
          <a:bodyPr wrap="none" rtlCol="0">
            <a:spAutoFit/>
          </a:bodyPr>
          <a:lstStyle/>
          <a:p>
            <a:r>
              <a:rPr lang="en-US" dirty="0" smtClean="0"/>
              <a:t>Thanks to Karel </a:t>
            </a:r>
            <a:r>
              <a:rPr lang="en-US" dirty="0" err="1" smtClean="0"/>
              <a:t>Berka</a:t>
            </a:r>
            <a:endParaRPr lang="cs-CZ" dirty="0"/>
          </a:p>
        </p:txBody>
      </p:sp>
    </p:spTree>
    <p:extLst>
      <p:ext uri="{BB962C8B-B14F-4D97-AF65-F5344CB8AC3E}">
        <p14:creationId xmlns:p14="http://schemas.microsoft.com/office/powerpoint/2010/main" val="24935926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of tropism?</a:t>
            </a:r>
            <a:endParaRPr lang="cs-CZ"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5836" y="1577421"/>
            <a:ext cx="8928206" cy="5280579"/>
          </a:xfrm>
          <a:prstGeom prst="rect">
            <a:avLst/>
          </a:prstGeom>
        </p:spPr>
      </p:pic>
    </p:spTree>
    <p:extLst>
      <p:ext uri="{BB962C8B-B14F-4D97-AF65-F5344CB8AC3E}">
        <p14:creationId xmlns:p14="http://schemas.microsoft.com/office/powerpoint/2010/main" val="2490675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889" y="50861"/>
            <a:ext cx="10218222" cy="6807139"/>
          </a:xfrm>
          <a:prstGeom prst="rect">
            <a:avLst/>
          </a:prstGeom>
        </p:spPr>
      </p:pic>
    </p:spTree>
    <p:extLst>
      <p:ext uri="{BB962C8B-B14F-4D97-AF65-F5344CB8AC3E}">
        <p14:creationId xmlns:p14="http://schemas.microsoft.com/office/powerpoint/2010/main" val="22656126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Notes to origin of SARS-CoV-2</a:t>
            </a:r>
            <a:endParaRPr lang="cs-CZ" dirty="0"/>
          </a:p>
        </p:txBody>
      </p:sp>
    </p:spTree>
    <p:extLst>
      <p:ext uri="{BB962C8B-B14F-4D97-AF65-F5344CB8AC3E}">
        <p14:creationId xmlns:p14="http://schemas.microsoft.com/office/powerpoint/2010/main" val="29801724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 other coronaviruses</a:t>
            </a:r>
            <a:r>
              <a:rPr lang="cs-CZ" dirty="0" smtClean="0"/>
              <a:t>?</a:t>
            </a:r>
            <a:endParaRPr lang="en-US" dirty="0"/>
          </a:p>
        </p:txBody>
      </p:sp>
      <p:pic>
        <p:nvPicPr>
          <p:cNvPr id="3" name="Picture 2"/>
          <p:cNvPicPr>
            <a:picLocks noChangeAspect="1"/>
          </p:cNvPicPr>
          <p:nvPr/>
        </p:nvPicPr>
        <p:blipFill>
          <a:blip r:embed="rId3"/>
          <a:stretch>
            <a:fillRect/>
          </a:stretch>
        </p:blipFill>
        <p:spPr>
          <a:xfrm>
            <a:off x="1905000" y="2079381"/>
            <a:ext cx="7620000" cy="4286250"/>
          </a:xfrm>
          <a:prstGeom prst="rect">
            <a:avLst/>
          </a:prstGeom>
        </p:spPr>
      </p:pic>
    </p:spTree>
    <p:extLst>
      <p:ext uri="{BB962C8B-B14F-4D97-AF65-F5344CB8AC3E}">
        <p14:creationId xmlns:p14="http://schemas.microsoft.com/office/powerpoint/2010/main" val="1194159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4" name="Picture 3"/>
          <p:cNvPicPr>
            <a:picLocks noChangeAspect="1"/>
          </p:cNvPicPr>
          <p:nvPr/>
        </p:nvPicPr>
        <p:blipFill>
          <a:blip r:embed="rId2"/>
          <a:stretch>
            <a:fillRect/>
          </a:stretch>
        </p:blipFill>
        <p:spPr>
          <a:xfrm>
            <a:off x="509587" y="309562"/>
            <a:ext cx="11172825" cy="6238875"/>
          </a:xfrm>
          <a:prstGeom prst="rect">
            <a:avLst/>
          </a:prstGeom>
        </p:spPr>
      </p:pic>
    </p:spTree>
    <p:extLst>
      <p:ext uri="{BB962C8B-B14F-4D97-AF65-F5344CB8AC3E}">
        <p14:creationId xmlns:p14="http://schemas.microsoft.com/office/powerpoint/2010/main" val="17011333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human coronaviruses</a:t>
            </a:r>
            <a:endParaRPr lang="cs-CZ" dirty="0"/>
          </a:p>
        </p:txBody>
      </p:sp>
      <p:pic>
        <p:nvPicPr>
          <p:cNvPr id="3" name="Picture 2"/>
          <p:cNvPicPr>
            <a:picLocks noChangeAspect="1"/>
          </p:cNvPicPr>
          <p:nvPr/>
        </p:nvPicPr>
        <p:blipFill>
          <a:blip r:embed="rId2"/>
          <a:stretch>
            <a:fillRect/>
          </a:stretch>
        </p:blipFill>
        <p:spPr>
          <a:xfrm>
            <a:off x="1576387" y="2505136"/>
            <a:ext cx="9039225" cy="3629025"/>
          </a:xfrm>
          <a:prstGeom prst="rect">
            <a:avLst/>
          </a:prstGeom>
        </p:spPr>
      </p:pic>
    </p:spTree>
    <p:extLst>
      <p:ext uri="{BB962C8B-B14F-4D97-AF65-F5344CB8AC3E}">
        <p14:creationId xmlns:p14="http://schemas.microsoft.com/office/powerpoint/2010/main" val="11410033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13766" y="0"/>
            <a:ext cx="7946234" cy="6808478"/>
          </a:xfrm>
          <a:prstGeom prst="rect">
            <a:avLst/>
          </a:prstGeom>
        </p:spPr>
      </p:pic>
    </p:spTree>
    <p:extLst>
      <p:ext uri="{BB962C8B-B14F-4D97-AF65-F5344CB8AC3E}">
        <p14:creationId xmlns:p14="http://schemas.microsoft.com/office/powerpoint/2010/main" val="29823115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446182" y="2600325"/>
            <a:ext cx="8572500" cy="4257675"/>
          </a:xfrm>
          <a:prstGeom prst="rect">
            <a:avLst/>
          </a:prstGeom>
        </p:spPr>
      </p:pic>
      <p:sp>
        <p:nvSpPr>
          <p:cNvPr id="2" name="Title 1"/>
          <p:cNvSpPr>
            <a:spLocks noGrp="1"/>
          </p:cNvSpPr>
          <p:nvPr>
            <p:ph type="title"/>
          </p:nvPr>
        </p:nvSpPr>
        <p:spPr/>
        <p:txBody>
          <a:bodyPr/>
          <a:lstStyle/>
          <a:p>
            <a:r>
              <a:rPr lang="en-US" dirty="0" smtClean="0"/>
              <a:t>Origin of </a:t>
            </a:r>
            <a:r>
              <a:rPr lang="cs-CZ" dirty="0" smtClean="0"/>
              <a:t>SARS-CoV-2</a:t>
            </a:r>
            <a:endParaRPr lang="en-US" dirty="0"/>
          </a:p>
        </p:txBody>
      </p:sp>
      <p:sp>
        <p:nvSpPr>
          <p:cNvPr id="4" name="Content Placeholder 3"/>
          <p:cNvSpPr>
            <a:spLocks noGrp="1"/>
          </p:cNvSpPr>
          <p:nvPr>
            <p:ph idx="1"/>
          </p:nvPr>
        </p:nvSpPr>
        <p:spPr>
          <a:xfrm>
            <a:off x="405854" y="1556683"/>
            <a:ext cx="8911464" cy="4351338"/>
          </a:xfrm>
        </p:spPr>
        <p:txBody>
          <a:bodyPr>
            <a:normAutofit/>
          </a:bodyPr>
          <a:lstStyle/>
          <a:p>
            <a:r>
              <a:rPr lang="en-US" dirty="0"/>
              <a:t>1. </a:t>
            </a:r>
            <a:r>
              <a:rPr lang="en-US" dirty="0" err="1" smtClean="0"/>
              <a:t>Tongguan</a:t>
            </a:r>
            <a:r>
              <a:rPr lang="en-US" dirty="0" smtClean="0"/>
              <a:t> </a:t>
            </a:r>
            <a:r>
              <a:rPr lang="en-US" dirty="0"/>
              <a:t>Mine Shaft in </a:t>
            </a:r>
            <a:r>
              <a:rPr lang="en-US" dirty="0" err="1"/>
              <a:t>Mojiang</a:t>
            </a:r>
            <a:r>
              <a:rPr lang="en-US" dirty="0"/>
              <a:t>, </a:t>
            </a:r>
            <a:r>
              <a:rPr lang="en-US" dirty="0" smtClean="0"/>
              <a:t>Yunnan</a:t>
            </a:r>
            <a:endParaRPr lang="cs-CZ" dirty="0" smtClean="0"/>
          </a:p>
          <a:p>
            <a:r>
              <a:rPr lang="en-US" dirty="0" smtClean="0"/>
              <a:t>2</a:t>
            </a:r>
            <a:r>
              <a:rPr lang="en-US" dirty="0"/>
              <a:t>. The Wuhan Institute of </a:t>
            </a:r>
            <a:r>
              <a:rPr lang="en-US" dirty="0" smtClean="0"/>
              <a:t>Virology</a:t>
            </a:r>
            <a:endParaRPr lang="cs-CZ" dirty="0" smtClean="0"/>
          </a:p>
          <a:p>
            <a:r>
              <a:rPr lang="en-US" dirty="0" smtClean="0"/>
              <a:t>3</a:t>
            </a:r>
            <a:r>
              <a:rPr lang="en-US" dirty="0"/>
              <a:t>. The Wuhan Center for Disease Control and </a:t>
            </a:r>
            <a:r>
              <a:rPr lang="en-US" dirty="0" smtClean="0"/>
              <a:t>Prevention</a:t>
            </a:r>
            <a:endParaRPr lang="cs-CZ" dirty="0" smtClean="0"/>
          </a:p>
          <a:p>
            <a:r>
              <a:rPr lang="en-US" dirty="0" smtClean="0"/>
              <a:t>4</a:t>
            </a:r>
            <a:r>
              <a:rPr lang="en-US" dirty="0"/>
              <a:t>. The Huanan Seafood Wholesale Market,</a:t>
            </a:r>
          </a:p>
        </p:txBody>
      </p:sp>
    </p:spTree>
    <p:extLst>
      <p:ext uri="{BB962C8B-B14F-4D97-AF65-F5344CB8AC3E}">
        <p14:creationId xmlns:p14="http://schemas.microsoft.com/office/powerpoint/2010/main" val="35990456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ustomShape 1"/>
          <p:cNvSpPr/>
          <p:nvPr/>
        </p:nvSpPr>
        <p:spPr>
          <a:xfrm>
            <a:off x="5653560" y="79200"/>
            <a:ext cx="8848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spAutoFit/>
          </a:bodyPr>
          <a:lstStyle/>
          <a:p>
            <a:r>
              <a:rPr lang="en-US" sz="1400" spc="-1">
                <a:solidFill>
                  <a:srgbClr val="FFFFFF"/>
                </a:solidFill>
                <a:latin typeface="Arial"/>
              </a:rPr>
              <a:t>Figure 1 </a:t>
            </a:r>
          </a:p>
        </p:txBody>
      </p:sp>
      <p:pic>
        <p:nvPicPr>
          <p:cNvPr id="48" name="Main graphic"/>
          <p:cNvPicPr/>
          <p:nvPr/>
        </p:nvPicPr>
        <p:blipFill>
          <a:blip r:embed="rId3"/>
          <a:stretch/>
        </p:blipFill>
        <p:spPr>
          <a:xfrm>
            <a:off x="3146598" y="0"/>
            <a:ext cx="5581765" cy="6294950"/>
          </a:xfrm>
          <a:prstGeom prst="rect">
            <a:avLst/>
          </a:prstGeom>
          <a:ln>
            <a:noFill/>
          </a:ln>
        </p:spPr>
      </p:pic>
      <p:sp>
        <p:nvSpPr>
          <p:cNvPr id="49" name="TextShape 2"/>
          <p:cNvSpPr txBox="1"/>
          <p:nvPr/>
        </p:nvSpPr>
        <p:spPr>
          <a:xfrm>
            <a:off x="5320583" y="6609780"/>
            <a:ext cx="3128222" cy="229378"/>
          </a:xfrm>
          <a:prstGeom prst="rect">
            <a:avLst/>
          </a:prstGeom>
          <a:noFill/>
          <a:ln>
            <a:noFill/>
          </a:ln>
        </p:spPr>
        <p:txBody>
          <a:bodyPr wrap="square" lIns="90000" tIns="45000" rIns="90000" bIns="45000">
            <a:spAutoFit/>
          </a:bodyPr>
          <a:lstStyle/>
          <a:p>
            <a:r>
              <a:rPr lang="en-US" sz="900" i="1" spc="-1" dirty="0">
                <a:latin typeface="Arial"/>
              </a:rPr>
              <a:t>Cell</a:t>
            </a:r>
            <a:r>
              <a:rPr lang="en-US" sz="900" spc="-1" dirty="0">
                <a:latin typeface="Arial"/>
              </a:rPr>
              <a:t> 2021 1844848-4856DOI: (10.1016/j.cell.2021.08.017) </a:t>
            </a:r>
          </a:p>
        </p:txBody>
      </p:sp>
      <p:pic>
        <p:nvPicPr>
          <p:cNvPr id="51" name="Logo"/>
          <p:cNvPicPr/>
          <p:nvPr/>
        </p:nvPicPr>
        <p:blipFill>
          <a:blip r:embed="rId4"/>
          <a:stretch/>
        </p:blipFill>
        <p:spPr>
          <a:xfrm>
            <a:off x="4513358" y="6361560"/>
            <a:ext cx="708120" cy="496440"/>
          </a:xfrm>
          <a:prstGeom prst="rect">
            <a:avLst/>
          </a:prstGeom>
          <a:ln>
            <a:noFill/>
          </a:ln>
        </p:spPr>
      </p:pic>
    </p:spTree>
    <p:extLst>
      <p:ext uri="{BB962C8B-B14F-4D97-AF65-F5344CB8AC3E}">
        <p14:creationId xmlns:p14="http://schemas.microsoft.com/office/powerpoint/2010/main" val="3368636043"/>
      </p:ext>
    </p:extLst>
  </p:cSld>
  <p:clrMapOvr>
    <a:masterClrMapping/>
  </p:clrMapOvr>
  <p:transition spd="slow">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of origin of </a:t>
            </a:r>
            <a:r>
              <a:rPr lang="cs-CZ" dirty="0" smtClean="0"/>
              <a:t>SARS-CoV-2</a:t>
            </a:r>
            <a:endParaRPr lang="en-US" dirty="0"/>
          </a:p>
        </p:txBody>
      </p:sp>
      <p:pic>
        <p:nvPicPr>
          <p:cNvPr id="3" name="Picture 2"/>
          <p:cNvPicPr>
            <a:picLocks noChangeAspect="1"/>
          </p:cNvPicPr>
          <p:nvPr/>
        </p:nvPicPr>
        <p:blipFill>
          <a:blip r:embed="rId2"/>
          <a:stretch>
            <a:fillRect/>
          </a:stretch>
        </p:blipFill>
        <p:spPr>
          <a:xfrm>
            <a:off x="2528779" y="1696006"/>
            <a:ext cx="7143750" cy="5100638"/>
          </a:xfrm>
          <a:prstGeom prst="rect">
            <a:avLst/>
          </a:prstGeom>
        </p:spPr>
      </p:pic>
    </p:spTree>
    <p:extLst>
      <p:ext uri="{BB962C8B-B14F-4D97-AF65-F5344CB8AC3E}">
        <p14:creationId xmlns:p14="http://schemas.microsoft.com/office/powerpoint/2010/main" val="18264156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2007" y="0"/>
            <a:ext cx="4758205" cy="6737281"/>
          </a:xfrm>
          <a:prstGeom prst="rect">
            <a:avLst/>
          </a:prstGeom>
        </p:spPr>
      </p:pic>
    </p:spTree>
    <p:extLst>
      <p:ext uri="{BB962C8B-B14F-4D97-AF65-F5344CB8AC3E}">
        <p14:creationId xmlns:p14="http://schemas.microsoft.com/office/powerpoint/2010/main" val="342896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Searching of origin of </a:t>
            </a:r>
            <a:r>
              <a:rPr lang="cs-CZ" dirty="0" smtClean="0"/>
              <a:t>SARS-CoV-2</a:t>
            </a:r>
            <a:endParaRPr lang="en-US" dirty="0"/>
          </a:p>
        </p:txBody>
      </p:sp>
      <p:pic>
        <p:nvPicPr>
          <p:cNvPr id="5" name="Picture 4"/>
          <p:cNvPicPr>
            <a:picLocks noChangeAspect="1"/>
          </p:cNvPicPr>
          <p:nvPr/>
        </p:nvPicPr>
        <p:blipFill>
          <a:blip r:embed="rId2"/>
          <a:stretch>
            <a:fillRect/>
          </a:stretch>
        </p:blipFill>
        <p:spPr>
          <a:xfrm>
            <a:off x="1202531" y="1939738"/>
            <a:ext cx="9786938" cy="4629150"/>
          </a:xfrm>
          <a:prstGeom prst="rect">
            <a:avLst/>
          </a:prstGeom>
        </p:spPr>
      </p:pic>
    </p:spTree>
    <p:extLst>
      <p:ext uri="{BB962C8B-B14F-4D97-AF65-F5344CB8AC3E}">
        <p14:creationId xmlns:p14="http://schemas.microsoft.com/office/powerpoint/2010/main" val="25662375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ustomShape 1"/>
          <p:cNvSpPr/>
          <p:nvPr/>
        </p:nvSpPr>
        <p:spPr>
          <a:xfrm>
            <a:off x="5653560" y="79200"/>
            <a:ext cx="8848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spAutoFit/>
          </a:bodyPr>
          <a:lstStyle/>
          <a:p>
            <a:r>
              <a:rPr lang="en-US" sz="1400" spc="-1">
                <a:solidFill>
                  <a:srgbClr val="FFFFFF"/>
                </a:solidFill>
                <a:latin typeface="Arial"/>
              </a:rPr>
              <a:t>Figure 2 </a:t>
            </a:r>
          </a:p>
        </p:txBody>
      </p:sp>
      <p:pic>
        <p:nvPicPr>
          <p:cNvPr id="48" name="Main graphic"/>
          <p:cNvPicPr/>
          <p:nvPr/>
        </p:nvPicPr>
        <p:blipFill>
          <a:blip r:embed="rId3"/>
          <a:stretch/>
        </p:blipFill>
        <p:spPr>
          <a:xfrm>
            <a:off x="2399682" y="0"/>
            <a:ext cx="7545984" cy="6300592"/>
          </a:xfrm>
          <a:prstGeom prst="rect">
            <a:avLst/>
          </a:prstGeom>
          <a:ln>
            <a:noFill/>
          </a:ln>
        </p:spPr>
      </p:pic>
      <p:sp>
        <p:nvSpPr>
          <p:cNvPr id="7" name="TextShape 2"/>
          <p:cNvSpPr txBox="1"/>
          <p:nvPr/>
        </p:nvSpPr>
        <p:spPr>
          <a:xfrm>
            <a:off x="5320583" y="6609780"/>
            <a:ext cx="3128222" cy="229378"/>
          </a:xfrm>
          <a:prstGeom prst="rect">
            <a:avLst/>
          </a:prstGeom>
          <a:noFill/>
          <a:ln>
            <a:noFill/>
          </a:ln>
        </p:spPr>
        <p:txBody>
          <a:bodyPr wrap="square" lIns="90000" tIns="45000" rIns="90000" bIns="45000">
            <a:spAutoFit/>
          </a:bodyPr>
          <a:lstStyle/>
          <a:p>
            <a:r>
              <a:rPr lang="en-US" sz="900" i="1" spc="-1" dirty="0">
                <a:latin typeface="Arial"/>
              </a:rPr>
              <a:t>Cell</a:t>
            </a:r>
            <a:r>
              <a:rPr lang="en-US" sz="900" spc="-1" dirty="0">
                <a:latin typeface="Arial"/>
              </a:rPr>
              <a:t> 2021 1844848-4856DOI: (10.1016/j.cell.2021.08.017) </a:t>
            </a:r>
          </a:p>
        </p:txBody>
      </p:sp>
      <p:pic>
        <p:nvPicPr>
          <p:cNvPr id="8" name="Logo"/>
          <p:cNvPicPr/>
          <p:nvPr/>
        </p:nvPicPr>
        <p:blipFill>
          <a:blip r:embed="rId4"/>
          <a:stretch/>
        </p:blipFill>
        <p:spPr>
          <a:xfrm>
            <a:off x="4513358" y="6361560"/>
            <a:ext cx="708120" cy="496440"/>
          </a:xfrm>
          <a:prstGeom prst="rect">
            <a:avLst/>
          </a:prstGeom>
          <a:ln>
            <a:noFill/>
          </a:ln>
        </p:spPr>
      </p:pic>
    </p:spTree>
    <p:extLst>
      <p:ext uri="{BB962C8B-B14F-4D97-AF65-F5344CB8AC3E}">
        <p14:creationId xmlns:p14="http://schemas.microsoft.com/office/powerpoint/2010/main" val="1947313951"/>
      </p:ext>
    </p:extLst>
  </p:cSld>
  <p:clrMapOvr>
    <a:masterClrMapping/>
  </p:clrMapOvr>
  <p:transition spd="slow">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668" y="3490965"/>
            <a:ext cx="9345881" cy="336703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372" y="0"/>
            <a:ext cx="6572250" cy="3219450"/>
          </a:xfrm>
          <a:prstGeom prst="rect">
            <a:avLst/>
          </a:prstGeom>
        </p:spPr>
      </p:pic>
    </p:spTree>
    <p:extLst>
      <p:ext uri="{BB962C8B-B14F-4D97-AF65-F5344CB8AC3E}">
        <p14:creationId xmlns:p14="http://schemas.microsoft.com/office/powerpoint/2010/main" val="42430145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2567" y="0"/>
            <a:ext cx="7478536" cy="6781672"/>
          </a:xfrm>
          <a:prstGeom prst="rect">
            <a:avLst/>
          </a:prstGeom>
        </p:spPr>
      </p:pic>
    </p:spTree>
    <p:extLst>
      <p:ext uri="{BB962C8B-B14F-4D97-AF65-F5344CB8AC3E}">
        <p14:creationId xmlns:p14="http://schemas.microsoft.com/office/powerpoint/2010/main" val="42481459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087" y="219075"/>
            <a:ext cx="10791825" cy="6419850"/>
          </a:xfrm>
          <a:prstGeom prst="rect">
            <a:avLst/>
          </a:prstGeom>
        </p:spPr>
      </p:pic>
    </p:spTree>
    <p:extLst>
      <p:ext uri="{BB962C8B-B14F-4D97-AF65-F5344CB8AC3E}">
        <p14:creationId xmlns:p14="http://schemas.microsoft.com/office/powerpoint/2010/main" val="24541108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cs-CZ" dirty="0" err="1"/>
              <a:t>That’s</a:t>
            </a:r>
            <a:r>
              <a:rPr lang="cs-CZ" dirty="0"/>
              <a:t> </a:t>
            </a:r>
            <a:r>
              <a:rPr lang="cs-CZ" dirty="0" err="1"/>
              <a:t>it</a:t>
            </a:r>
            <a:r>
              <a:rPr lang="cs-CZ" dirty="0"/>
              <a:t>, </a:t>
            </a:r>
            <a:r>
              <a:rPr lang="cs-CZ" dirty="0" err="1"/>
              <a:t>thanks</a:t>
            </a:r>
            <a:endParaRPr dirty="0"/>
          </a:p>
        </p:txBody>
      </p:sp>
      <p:sp>
        <p:nvSpPr>
          <p:cNvPr id="208" name="Google Shape;208;p33"/>
          <p:cNvSpPr txBo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800"/>
              <a:buFont typeface="Arial"/>
              <a:buNone/>
            </a:pPr>
            <a:r>
              <a:rPr lang="cs-CZ" sz="2800">
                <a:solidFill>
                  <a:schemeClr val="dk1"/>
                </a:solidFill>
                <a:latin typeface="Calibri"/>
                <a:ea typeface="Calibri"/>
                <a:cs typeface="Calibri"/>
                <a:sym typeface="Calibri"/>
              </a:rPr>
              <a:t>Jan Pačes</a:t>
            </a:r>
            <a:endParaRPr sz="2800">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ts val="2800"/>
              <a:buFont typeface="Arial"/>
              <a:buNone/>
            </a:pPr>
            <a:r>
              <a:rPr lang="cs-CZ" sz="2800">
                <a:solidFill>
                  <a:schemeClr val="dk1"/>
                </a:solidFill>
                <a:latin typeface="Calibri"/>
                <a:ea typeface="Calibri"/>
                <a:cs typeface="Calibri"/>
                <a:sym typeface="Calibri"/>
              </a:rPr>
              <a:t>Ústav molekulární genetiky AV ČR</a:t>
            </a:r>
            <a:endParaRPr/>
          </a:p>
          <a:p>
            <a:pPr marL="0" marR="0" lvl="0" indent="0" algn="ctr" rtl="0">
              <a:lnSpc>
                <a:spcPct val="90000"/>
              </a:lnSpc>
              <a:spcBef>
                <a:spcPts val="1000"/>
              </a:spcBef>
              <a:spcAft>
                <a:spcPts val="0"/>
              </a:spcAft>
              <a:buClr>
                <a:schemeClr val="dk1"/>
              </a:buClr>
              <a:buSzPts val="2800"/>
              <a:buFont typeface="Arial"/>
              <a:buNone/>
            </a:pPr>
            <a:r>
              <a:rPr lang="cs-CZ" sz="2800">
                <a:solidFill>
                  <a:schemeClr val="dk1"/>
                </a:solidFill>
                <a:latin typeface="Calibri"/>
                <a:ea typeface="Calibri"/>
                <a:cs typeface="Calibri"/>
                <a:sym typeface="Calibri"/>
              </a:rPr>
              <a:t>Vysoká škola Chemicko-Technologická</a:t>
            </a:r>
            <a:endParaRPr sz="2800">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p:txBody>
      </p:sp>
      <p:pic>
        <p:nvPicPr>
          <p:cNvPr id="209" name="Google Shape;209;p33"/>
          <p:cNvPicPr preferRelativeResize="0"/>
          <p:nvPr/>
        </p:nvPicPr>
        <p:blipFill rotWithShape="1">
          <a:blip r:embed="rId3">
            <a:alphaModFix/>
          </a:blip>
          <a:srcRect/>
          <a:stretch/>
        </p:blipFill>
        <p:spPr>
          <a:xfrm>
            <a:off x="2120673" y="5382984"/>
            <a:ext cx="2409825" cy="1019175"/>
          </a:xfrm>
          <a:prstGeom prst="rect">
            <a:avLst/>
          </a:prstGeom>
          <a:noFill/>
          <a:ln>
            <a:noFill/>
          </a:ln>
        </p:spPr>
      </p:pic>
      <p:pic>
        <p:nvPicPr>
          <p:cNvPr id="210" name="Google Shape;210;p33" descr="elixir-logo.png"/>
          <p:cNvPicPr preferRelativeResize="0"/>
          <p:nvPr/>
        </p:nvPicPr>
        <p:blipFill rotWithShape="1">
          <a:blip r:embed="rId4">
            <a:alphaModFix/>
          </a:blip>
          <a:srcRect/>
          <a:stretch/>
        </p:blipFill>
        <p:spPr>
          <a:xfrm>
            <a:off x="7467696" y="5191435"/>
            <a:ext cx="2577778" cy="1358730"/>
          </a:xfrm>
          <a:prstGeom prst="rect">
            <a:avLst/>
          </a:prstGeom>
          <a:noFill/>
          <a:ln>
            <a:noFill/>
          </a:ln>
        </p:spPr>
      </p:pic>
      <p:pic>
        <p:nvPicPr>
          <p:cNvPr id="211" name="Google Shape;211;p33"/>
          <p:cNvPicPr preferRelativeResize="0"/>
          <p:nvPr/>
        </p:nvPicPr>
        <p:blipFill rotWithShape="1">
          <a:blip r:embed="rId5">
            <a:alphaModFix/>
          </a:blip>
          <a:srcRect/>
          <a:stretch/>
        </p:blipFill>
        <p:spPr>
          <a:xfrm>
            <a:off x="5503069" y="5273108"/>
            <a:ext cx="1185862" cy="1195387"/>
          </a:xfrm>
          <a:prstGeom prst="rect">
            <a:avLst/>
          </a:prstGeom>
          <a:noFill/>
          <a:ln>
            <a:noFill/>
          </a:ln>
        </p:spPr>
      </p:pic>
      <p:sp>
        <p:nvSpPr>
          <p:cNvPr id="2" name="TextBox 1"/>
          <p:cNvSpPr txBox="1"/>
          <p:nvPr/>
        </p:nvSpPr>
        <p:spPr>
          <a:xfrm>
            <a:off x="4400375" y="1705996"/>
            <a:ext cx="3391249" cy="1323439"/>
          </a:xfrm>
          <a:prstGeom prst="rect">
            <a:avLst/>
          </a:prstGeom>
          <a:noFill/>
        </p:spPr>
        <p:txBody>
          <a:bodyPr wrap="none" rtlCol="0">
            <a:spAutoFit/>
          </a:bodyPr>
          <a:lstStyle/>
          <a:p>
            <a:r>
              <a:rPr lang="en-US" sz="8000" b="1" dirty="0" smtClean="0"/>
              <a:t>COG-CZ</a:t>
            </a:r>
            <a:endParaRPr lang="cs-CZ" sz="8000" b="1" dirty="0"/>
          </a:p>
        </p:txBody>
      </p:sp>
    </p:spTree>
    <p:extLst>
      <p:ext uri="{BB962C8B-B14F-4D97-AF65-F5344CB8AC3E}">
        <p14:creationId xmlns:p14="http://schemas.microsoft.com/office/powerpoint/2010/main" val="36875845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83312" y="1690688"/>
            <a:ext cx="8625375" cy="4891820"/>
          </a:xfrm>
          <a:prstGeom prst="rect">
            <a:avLst/>
          </a:prstGeom>
        </p:spPr>
      </p:pic>
      <p:sp>
        <p:nvSpPr>
          <p:cNvPr id="3" name="Title 2"/>
          <p:cNvSpPr>
            <a:spLocks noGrp="1"/>
          </p:cNvSpPr>
          <p:nvPr>
            <p:ph type="title"/>
          </p:nvPr>
        </p:nvSpPr>
        <p:spPr/>
        <p:txBody>
          <a:bodyPr/>
          <a:lstStyle/>
          <a:p>
            <a:r>
              <a:rPr lang="cs-CZ" dirty="0" smtClean="0"/>
              <a:t>MERS</a:t>
            </a:r>
            <a:endParaRPr lang="en-US" dirty="0"/>
          </a:p>
        </p:txBody>
      </p:sp>
    </p:spTree>
    <p:extLst>
      <p:ext uri="{BB962C8B-B14F-4D97-AF65-F5344CB8AC3E}">
        <p14:creationId xmlns:p14="http://schemas.microsoft.com/office/powerpoint/2010/main" val="12337173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487" y="0"/>
            <a:ext cx="8929025" cy="6858000"/>
          </a:xfrm>
          <a:prstGeom prst="rect">
            <a:avLst/>
          </a:prstGeom>
        </p:spPr>
      </p:pic>
    </p:spTree>
    <p:extLst>
      <p:ext uri="{BB962C8B-B14F-4D97-AF65-F5344CB8AC3E}">
        <p14:creationId xmlns:p14="http://schemas.microsoft.com/office/powerpoint/2010/main" val="26196272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4244" y="0"/>
            <a:ext cx="9123511" cy="6858000"/>
          </a:xfrm>
          <a:prstGeom prst="rect">
            <a:avLst/>
          </a:prstGeom>
        </p:spPr>
      </p:pic>
    </p:spTree>
    <p:extLst>
      <p:ext uri="{BB962C8B-B14F-4D97-AF65-F5344CB8AC3E}">
        <p14:creationId xmlns:p14="http://schemas.microsoft.com/office/powerpoint/2010/main" val="18549465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Spread of variants in space and time</a:t>
            </a:r>
            <a:endParaRPr lang="en-US" dirty="0"/>
          </a:p>
        </p:txBody>
      </p:sp>
      <p:sp>
        <p:nvSpPr>
          <p:cNvPr id="6" name="TextBox 5"/>
          <p:cNvSpPr txBox="1"/>
          <p:nvPr/>
        </p:nvSpPr>
        <p:spPr>
          <a:xfrm>
            <a:off x="203200" y="4150566"/>
            <a:ext cx="826380" cy="369332"/>
          </a:xfrm>
          <a:prstGeom prst="rect">
            <a:avLst/>
          </a:prstGeom>
          <a:noFill/>
        </p:spPr>
        <p:txBody>
          <a:bodyPr wrap="none" rtlCol="0">
            <a:spAutoFit/>
          </a:bodyPr>
          <a:lstStyle/>
          <a:p>
            <a:r>
              <a:rPr lang="cs-CZ" dirty="0" smtClean="0"/>
              <a:t>Evropa</a:t>
            </a:r>
            <a:endParaRPr lang="en-US" dirty="0"/>
          </a:p>
        </p:txBody>
      </p:sp>
      <p:sp>
        <p:nvSpPr>
          <p:cNvPr id="7" name="TextBox 6"/>
          <p:cNvSpPr txBox="1"/>
          <p:nvPr/>
        </p:nvSpPr>
        <p:spPr>
          <a:xfrm>
            <a:off x="6227482" y="4233197"/>
            <a:ext cx="732123" cy="369332"/>
          </a:xfrm>
          <a:prstGeom prst="rect">
            <a:avLst/>
          </a:prstGeom>
          <a:noFill/>
        </p:spPr>
        <p:txBody>
          <a:bodyPr wrap="none" rtlCol="0">
            <a:spAutoFit/>
          </a:bodyPr>
          <a:lstStyle/>
          <a:p>
            <a:r>
              <a:rPr lang="cs-CZ" dirty="0" smtClean="0"/>
              <a:t>Afrika</a:t>
            </a:r>
            <a:endParaRPr lang="en-US" dirty="0"/>
          </a:p>
        </p:txBody>
      </p:sp>
      <p:pic>
        <p:nvPicPr>
          <p:cNvPr id="8" name="Picture 7"/>
          <p:cNvPicPr>
            <a:picLocks noChangeAspect="1"/>
          </p:cNvPicPr>
          <p:nvPr/>
        </p:nvPicPr>
        <p:blipFill>
          <a:blip r:embed="rId2"/>
          <a:stretch>
            <a:fillRect/>
          </a:stretch>
        </p:blipFill>
        <p:spPr>
          <a:xfrm>
            <a:off x="0" y="1409189"/>
            <a:ext cx="12192000" cy="2733032"/>
          </a:xfrm>
          <a:prstGeom prst="rect">
            <a:avLst/>
          </a:prstGeom>
        </p:spPr>
      </p:pic>
      <p:pic>
        <p:nvPicPr>
          <p:cNvPr id="10" name="Picture 9"/>
          <p:cNvPicPr>
            <a:picLocks noChangeAspect="1"/>
          </p:cNvPicPr>
          <p:nvPr/>
        </p:nvPicPr>
        <p:blipFill>
          <a:blip r:embed="rId3"/>
          <a:stretch>
            <a:fillRect/>
          </a:stretch>
        </p:blipFill>
        <p:spPr>
          <a:xfrm>
            <a:off x="135440" y="4551062"/>
            <a:ext cx="5869781" cy="2026871"/>
          </a:xfrm>
          <a:prstGeom prst="rect">
            <a:avLst/>
          </a:prstGeom>
        </p:spPr>
      </p:pic>
      <p:pic>
        <p:nvPicPr>
          <p:cNvPr id="11" name="Picture 10"/>
          <p:cNvPicPr>
            <a:picLocks noChangeAspect="1"/>
          </p:cNvPicPr>
          <p:nvPr/>
        </p:nvPicPr>
        <p:blipFill>
          <a:blip r:embed="rId4"/>
          <a:stretch>
            <a:fillRect/>
          </a:stretch>
        </p:blipFill>
        <p:spPr>
          <a:xfrm>
            <a:off x="6227482" y="4681630"/>
            <a:ext cx="5869781" cy="1884428"/>
          </a:xfrm>
          <a:prstGeom prst="rect">
            <a:avLst/>
          </a:prstGeom>
        </p:spPr>
      </p:pic>
    </p:spTree>
    <p:extLst>
      <p:ext uri="{BB962C8B-B14F-4D97-AF65-F5344CB8AC3E}">
        <p14:creationId xmlns:p14="http://schemas.microsoft.com/office/powerpoint/2010/main" val="30720995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cs-CZ" dirty="0"/>
              <a:t>Varianta B.1.1.7 (20I/501Y.V1)</a:t>
            </a:r>
            <a:endParaRPr lang="en-US" dirty="0"/>
          </a:p>
        </p:txBody>
      </p:sp>
      <p:sp>
        <p:nvSpPr>
          <p:cNvPr id="4" name="Content Placeholder 3"/>
          <p:cNvSpPr>
            <a:spLocks noGrp="1"/>
          </p:cNvSpPr>
          <p:nvPr>
            <p:ph idx="1"/>
          </p:nvPr>
        </p:nvSpPr>
        <p:spPr/>
        <p:txBody>
          <a:bodyPr>
            <a:normAutofit/>
          </a:bodyPr>
          <a:lstStyle/>
          <a:p>
            <a:r>
              <a:rPr lang="cs-CZ" dirty="0" smtClean="0"/>
              <a:t>Britská linie (prosinec 2020)</a:t>
            </a:r>
          </a:p>
          <a:p>
            <a:r>
              <a:rPr lang="cs-CZ" dirty="0"/>
              <a:t>c</a:t>
            </a:r>
            <a:r>
              <a:rPr lang="cs-CZ" dirty="0" smtClean="0"/>
              <a:t>ca o 50</a:t>
            </a:r>
            <a:r>
              <a:rPr lang="en-US" dirty="0" smtClean="0"/>
              <a:t>% </a:t>
            </a:r>
            <a:r>
              <a:rPr lang="en-US" dirty="0" err="1" smtClean="0"/>
              <a:t>naka</a:t>
            </a:r>
            <a:r>
              <a:rPr lang="cs-CZ" dirty="0" err="1" smtClean="0"/>
              <a:t>žlivější</a:t>
            </a:r>
            <a:r>
              <a:rPr lang="cs-CZ" dirty="0" smtClean="0"/>
              <a:t> než původní </a:t>
            </a:r>
            <a:r>
              <a:rPr lang="cs-CZ" dirty="0" err="1" smtClean="0"/>
              <a:t>wuhanský</a:t>
            </a:r>
            <a:r>
              <a:rPr lang="cs-CZ" dirty="0" smtClean="0"/>
              <a:t> typ</a:t>
            </a:r>
          </a:p>
          <a:p>
            <a:endParaRPr lang="cs-CZ" dirty="0"/>
          </a:p>
          <a:p>
            <a:r>
              <a:rPr lang="en-US" dirty="0" smtClean="0"/>
              <a:t>N501Y</a:t>
            </a:r>
            <a:r>
              <a:rPr lang="cs-CZ" dirty="0" smtClean="0"/>
              <a:t> – je v místě kontaktu s ACE2, umožňuje pevnější vazbu, je zodpovědná za efektivnější šíření. Nemá vliv na vazbu protilátek </a:t>
            </a:r>
          </a:p>
          <a:p>
            <a:r>
              <a:rPr lang="en-US" dirty="0" smtClean="0"/>
              <a:t>P681H</a:t>
            </a:r>
            <a:r>
              <a:rPr lang="cs-CZ" dirty="0" smtClean="0"/>
              <a:t> – zřejmě usnadňuje tvorbu nových </a:t>
            </a:r>
            <a:r>
              <a:rPr lang="cs-CZ" dirty="0" err="1" smtClean="0"/>
              <a:t>spike</a:t>
            </a:r>
            <a:r>
              <a:rPr lang="cs-CZ" dirty="0" smtClean="0"/>
              <a:t> proteinů </a:t>
            </a:r>
          </a:p>
          <a:p>
            <a:r>
              <a:rPr lang="en-US" dirty="0" smtClean="0"/>
              <a:t>H69–V70 a </a:t>
            </a:r>
            <a:r>
              <a:rPr lang="en-US" dirty="0"/>
              <a:t>Y144/145 </a:t>
            </a:r>
            <a:r>
              <a:rPr lang="en-US" dirty="0" smtClean="0"/>
              <a:t>dele</a:t>
            </a:r>
            <a:r>
              <a:rPr lang="cs-CZ" dirty="0" err="1" smtClean="0"/>
              <a:t>ce</a:t>
            </a:r>
            <a:r>
              <a:rPr lang="cs-CZ" dirty="0" smtClean="0"/>
              <a:t>, které mění tvar </a:t>
            </a:r>
            <a:r>
              <a:rPr lang="cs-CZ" dirty="0" err="1" smtClean="0"/>
              <a:t>spike</a:t>
            </a:r>
            <a:r>
              <a:rPr lang="cs-CZ" dirty="0" smtClean="0"/>
              <a:t> proteinu a  pravděpodobně umožní únik některým protilátkám</a:t>
            </a:r>
          </a:p>
        </p:txBody>
      </p:sp>
    </p:spTree>
    <p:extLst>
      <p:ext uri="{BB962C8B-B14F-4D97-AF65-F5344CB8AC3E}">
        <p14:creationId xmlns:p14="http://schemas.microsoft.com/office/powerpoint/2010/main" val="31158010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a:t>
            </a:r>
            <a:r>
              <a:rPr lang="cs-CZ" dirty="0" err="1" smtClean="0"/>
              <a:t>ýznam</a:t>
            </a:r>
            <a:r>
              <a:rPr lang="cs-CZ" dirty="0" smtClean="0"/>
              <a:t> mutace </a:t>
            </a:r>
            <a:r>
              <a:rPr lang="en-US" dirty="0" smtClean="0"/>
              <a:t>N501Y </a:t>
            </a:r>
            <a:endParaRPr lang="en-US" dirty="0"/>
          </a:p>
        </p:txBody>
      </p:sp>
      <p:pic>
        <p:nvPicPr>
          <p:cNvPr id="5" name="Picture 4"/>
          <p:cNvPicPr>
            <a:picLocks noChangeAspect="1"/>
          </p:cNvPicPr>
          <p:nvPr/>
        </p:nvPicPr>
        <p:blipFill>
          <a:blip r:embed="rId2"/>
          <a:stretch>
            <a:fillRect/>
          </a:stretch>
        </p:blipFill>
        <p:spPr>
          <a:xfrm>
            <a:off x="6991539" y="4"/>
            <a:ext cx="4937976" cy="6858000"/>
          </a:xfrm>
          <a:prstGeom prst="rect">
            <a:avLst/>
          </a:prstGeom>
        </p:spPr>
      </p:pic>
      <p:pic>
        <p:nvPicPr>
          <p:cNvPr id="6" name="Picture 5"/>
          <p:cNvPicPr>
            <a:picLocks noChangeAspect="1"/>
          </p:cNvPicPr>
          <p:nvPr/>
        </p:nvPicPr>
        <p:blipFill>
          <a:blip r:embed="rId3"/>
          <a:stretch>
            <a:fillRect/>
          </a:stretch>
        </p:blipFill>
        <p:spPr>
          <a:xfrm>
            <a:off x="172183" y="1846202"/>
            <a:ext cx="5200650" cy="4762500"/>
          </a:xfrm>
          <a:prstGeom prst="rect">
            <a:avLst/>
          </a:prstGeom>
        </p:spPr>
      </p:pic>
      <p:pic>
        <p:nvPicPr>
          <p:cNvPr id="7" name="Picture 6"/>
          <p:cNvPicPr>
            <a:picLocks noChangeAspect="1"/>
          </p:cNvPicPr>
          <p:nvPr/>
        </p:nvPicPr>
        <p:blipFill>
          <a:blip r:embed="rId4"/>
          <a:stretch>
            <a:fillRect/>
          </a:stretch>
        </p:blipFill>
        <p:spPr>
          <a:xfrm>
            <a:off x="5172536" y="3429000"/>
            <a:ext cx="2019300" cy="3257550"/>
          </a:xfrm>
          <a:prstGeom prst="rect">
            <a:avLst/>
          </a:prstGeom>
        </p:spPr>
      </p:pic>
    </p:spTree>
    <p:extLst>
      <p:ext uri="{BB962C8B-B14F-4D97-AF65-F5344CB8AC3E}">
        <p14:creationId xmlns:p14="http://schemas.microsoft.com/office/powerpoint/2010/main" val="29341817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Mutace</a:t>
            </a:r>
            <a:r>
              <a:rPr lang="en-US" dirty="0" smtClean="0"/>
              <a:t> v Spike </a:t>
            </a:r>
            <a:r>
              <a:rPr lang="cs-CZ" dirty="0" smtClean="0"/>
              <a:t>proteinu </a:t>
            </a:r>
            <a:r>
              <a:rPr lang="en-US" dirty="0" smtClean="0"/>
              <a:t>variant</a:t>
            </a:r>
            <a:r>
              <a:rPr lang="cs-CZ" dirty="0" smtClean="0"/>
              <a:t>y</a:t>
            </a:r>
            <a:r>
              <a:rPr lang="en-US" dirty="0" smtClean="0"/>
              <a:t> B.1.1.7</a:t>
            </a:r>
            <a:endParaRPr lang="en-US" dirty="0"/>
          </a:p>
        </p:txBody>
      </p:sp>
      <p:pic>
        <p:nvPicPr>
          <p:cNvPr id="3" name="Picture 2"/>
          <p:cNvPicPr>
            <a:picLocks noChangeAspect="1"/>
          </p:cNvPicPr>
          <p:nvPr/>
        </p:nvPicPr>
        <p:blipFill>
          <a:blip r:embed="rId2"/>
          <a:stretch>
            <a:fillRect/>
          </a:stretch>
        </p:blipFill>
        <p:spPr>
          <a:xfrm>
            <a:off x="726028" y="1535724"/>
            <a:ext cx="4729163" cy="5248275"/>
          </a:xfrm>
          <a:prstGeom prst="rect">
            <a:avLst/>
          </a:prstGeom>
        </p:spPr>
      </p:pic>
      <p:pic>
        <p:nvPicPr>
          <p:cNvPr id="4" name="Picture 3"/>
          <p:cNvPicPr>
            <a:picLocks noChangeAspect="1"/>
          </p:cNvPicPr>
          <p:nvPr/>
        </p:nvPicPr>
        <p:blipFill>
          <a:blip r:embed="rId3"/>
          <a:stretch>
            <a:fillRect/>
          </a:stretch>
        </p:blipFill>
        <p:spPr>
          <a:xfrm>
            <a:off x="6739345" y="1826786"/>
            <a:ext cx="4948238" cy="4838700"/>
          </a:xfrm>
          <a:prstGeom prst="rect">
            <a:avLst/>
          </a:prstGeom>
        </p:spPr>
      </p:pic>
    </p:spTree>
    <p:extLst>
      <p:ext uri="{BB962C8B-B14F-4D97-AF65-F5344CB8AC3E}">
        <p14:creationId xmlns:p14="http://schemas.microsoft.com/office/powerpoint/2010/main" val="28022491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cs-CZ" dirty="0" smtClean="0"/>
              <a:t>Varianta B.1.351 (</a:t>
            </a:r>
            <a:r>
              <a:rPr lang="en-US" dirty="0" smtClean="0"/>
              <a:t>20H/501Y.V2</a:t>
            </a:r>
            <a:r>
              <a:rPr lang="cs-CZ" dirty="0"/>
              <a:t>)</a:t>
            </a:r>
            <a:endParaRPr lang="en-US" dirty="0"/>
          </a:p>
        </p:txBody>
      </p:sp>
      <p:sp>
        <p:nvSpPr>
          <p:cNvPr id="4" name="Content Placeholder 3"/>
          <p:cNvSpPr>
            <a:spLocks noGrp="1"/>
          </p:cNvSpPr>
          <p:nvPr>
            <p:ph idx="1"/>
          </p:nvPr>
        </p:nvSpPr>
        <p:spPr>
          <a:xfrm>
            <a:off x="838200" y="1825625"/>
            <a:ext cx="6418385" cy="4351338"/>
          </a:xfrm>
        </p:spPr>
        <p:txBody>
          <a:bodyPr>
            <a:normAutofit/>
          </a:bodyPr>
          <a:lstStyle/>
          <a:p>
            <a:r>
              <a:rPr lang="cs-CZ" dirty="0" smtClean="0"/>
              <a:t>Jihoafrická (prosinec 2020)</a:t>
            </a:r>
          </a:p>
          <a:p>
            <a:pPr marL="0" indent="0">
              <a:buNone/>
            </a:pPr>
            <a:endParaRPr lang="cs-CZ" dirty="0"/>
          </a:p>
          <a:p>
            <a:r>
              <a:rPr lang="en-US" dirty="0" smtClean="0"/>
              <a:t>N501Y</a:t>
            </a:r>
            <a:r>
              <a:rPr lang="cs-CZ" dirty="0" smtClean="0"/>
              <a:t> - (jako B.1.1.7)</a:t>
            </a:r>
            <a:endParaRPr lang="en-US" dirty="0"/>
          </a:p>
          <a:p>
            <a:r>
              <a:rPr lang="en-US" dirty="0" smtClean="0"/>
              <a:t>K417N</a:t>
            </a:r>
            <a:r>
              <a:rPr lang="cs-CZ" dirty="0"/>
              <a:t> </a:t>
            </a:r>
            <a:r>
              <a:rPr lang="cs-CZ" dirty="0" smtClean="0"/>
              <a:t>- podobně jako předcházející mutace zesiluje vazbu na ACE2 receptor</a:t>
            </a:r>
          </a:p>
          <a:p>
            <a:r>
              <a:rPr lang="en-US" dirty="0" smtClean="0"/>
              <a:t>E484K</a:t>
            </a:r>
            <a:r>
              <a:rPr lang="cs-CZ" dirty="0"/>
              <a:t> </a:t>
            </a:r>
            <a:r>
              <a:rPr lang="cs-CZ" dirty="0" smtClean="0"/>
              <a:t>– únik některým protilátkám</a:t>
            </a:r>
            <a:endParaRPr lang="en-US" dirty="0"/>
          </a:p>
          <a:p>
            <a:endParaRPr lang="en-US" dirty="0"/>
          </a:p>
        </p:txBody>
      </p:sp>
      <p:pic>
        <p:nvPicPr>
          <p:cNvPr id="5" name="Picture 4"/>
          <p:cNvPicPr>
            <a:picLocks noChangeAspect="1"/>
          </p:cNvPicPr>
          <p:nvPr/>
        </p:nvPicPr>
        <p:blipFill>
          <a:blip r:embed="rId2"/>
          <a:stretch>
            <a:fillRect/>
          </a:stretch>
        </p:blipFill>
        <p:spPr>
          <a:xfrm>
            <a:off x="7473601" y="1995488"/>
            <a:ext cx="4481513" cy="4181475"/>
          </a:xfrm>
          <a:prstGeom prst="rect">
            <a:avLst/>
          </a:prstGeom>
        </p:spPr>
      </p:pic>
    </p:spTree>
    <p:extLst>
      <p:ext uri="{BB962C8B-B14F-4D97-AF65-F5344CB8AC3E}">
        <p14:creationId xmlns:p14="http://schemas.microsoft.com/office/powerpoint/2010/main" val="32174858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cs-CZ" dirty="0" smtClean="0"/>
              <a:t>Varianta </a:t>
            </a:r>
            <a:r>
              <a:rPr lang="cs-CZ" dirty="0"/>
              <a:t>P1 (</a:t>
            </a:r>
            <a:r>
              <a:rPr lang="cs-CZ" dirty="0" smtClean="0"/>
              <a:t>20J/501Y.V3)</a:t>
            </a:r>
            <a:endParaRPr lang="en-US" dirty="0"/>
          </a:p>
        </p:txBody>
      </p:sp>
      <p:sp>
        <p:nvSpPr>
          <p:cNvPr id="4" name="Content Placeholder 3"/>
          <p:cNvSpPr>
            <a:spLocks noGrp="1"/>
          </p:cNvSpPr>
          <p:nvPr>
            <p:ph idx="1"/>
          </p:nvPr>
        </p:nvSpPr>
        <p:spPr>
          <a:xfrm>
            <a:off x="838200" y="1825625"/>
            <a:ext cx="6418385" cy="4351338"/>
          </a:xfrm>
        </p:spPr>
        <p:txBody>
          <a:bodyPr>
            <a:normAutofit/>
          </a:bodyPr>
          <a:lstStyle/>
          <a:p>
            <a:r>
              <a:rPr lang="cs-CZ" dirty="0" smtClean="0"/>
              <a:t>Brazilská (konec roku 2020)</a:t>
            </a:r>
          </a:p>
          <a:p>
            <a:pPr lvl="1"/>
            <a:r>
              <a:rPr lang="cs-CZ" dirty="0" smtClean="0"/>
              <a:t>Prvně detekovaná v Japonsku u turistů z Brazílie</a:t>
            </a:r>
          </a:p>
          <a:p>
            <a:r>
              <a:rPr lang="cs-CZ" dirty="0"/>
              <a:t>p</a:t>
            </a:r>
            <a:r>
              <a:rPr lang="cs-CZ" dirty="0" smtClean="0"/>
              <a:t>odtřída B.1.1.28, podobná B.1.351</a:t>
            </a:r>
          </a:p>
          <a:p>
            <a:endParaRPr lang="cs-CZ" dirty="0"/>
          </a:p>
          <a:p>
            <a:r>
              <a:rPr lang="en-US" dirty="0" smtClean="0"/>
              <a:t>N501Y</a:t>
            </a:r>
            <a:r>
              <a:rPr lang="cs-CZ" dirty="0" smtClean="0"/>
              <a:t> - (jako B.1.1.7) </a:t>
            </a:r>
            <a:endParaRPr lang="en-US" dirty="0"/>
          </a:p>
          <a:p>
            <a:r>
              <a:rPr lang="en-US" dirty="0" smtClean="0"/>
              <a:t>K417</a:t>
            </a:r>
            <a:r>
              <a:rPr lang="cs-CZ" dirty="0" smtClean="0"/>
              <a:t>T – na stejném místě jako u B.1.351, zesiluje vazbu na ACE2 receptor</a:t>
            </a:r>
          </a:p>
          <a:p>
            <a:r>
              <a:rPr lang="en-US" dirty="0" smtClean="0"/>
              <a:t>E484K</a:t>
            </a:r>
            <a:r>
              <a:rPr lang="cs-CZ" dirty="0"/>
              <a:t> </a:t>
            </a:r>
            <a:r>
              <a:rPr lang="cs-CZ" dirty="0" smtClean="0"/>
              <a:t>– únik některým protilátkám</a:t>
            </a:r>
            <a:endParaRPr lang="en-US" dirty="0"/>
          </a:p>
          <a:p>
            <a:endParaRPr lang="en-US" dirty="0"/>
          </a:p>
        </p:txBody>
      </p:sp>
      <p:pic>
        <p:nvPicPr>
          <p:cNvPr id="2" name="Picture 1"/>
          <p:cNvPicPr>
            <a:picLocks noChangeAspect="1"/>
          </p:cNvPicPr>
          <p:nvPr/>
        </p:nvPicPr>
        <p:blipFill>
          <a:blip r:embed="rId2"/>
          <a:stretch>
            <a:fillRect/>
          </a:stretch>
        </p:blipFill>
        <p:spPr>
          <a:xfrm>
            <a:off x="7322670" y="1430215"/>
            <a:ext cx="4519613" cy="4205288"/>
          </a:xfrm>
          <a:prstGeom prst="rect">
            <a:avLst/>
          </a:prstGeom>
        </p:spPr>
      </p:pic>
    </p:spTree>
    <p:extLst>
      <p:ext uri="{BB962C8B-B14F-4D97-AF65-F5344CB8AC3E}">
        <p14:creationId xmlns:p14="http://schemas.microsoft.com/office/powerpoint/2010/main" val="34269812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smtClean="0"/>
              <a:t>Další důležité mutace</a:t>
            </a:r>
            <a:endParaRPr lang="en-US" dirty="0"/>
          </a:p>
        </p:txBody>
      </p:sp>
      <p:sp>
        <p:nvSpPr>
          <p:cNvPr id="3" name="Content Placeholder 2"/>
          <p:cNvSpPr>
            <a:spLocks noGrp="1"/>
          </p:cNvSpPr>
          <p:nvPr>
            <p:ph idx="1"/>
          </p:nvPr>
        </p:nvSpPr>
        <p:spPr/>
        <p:txBody>
          <a:bodyPr/>
          <a:lstStyle/>
          <a:p>
            <a:r>
              <a:rPr lang="cs-CZ" dirty="0" smtClean="0"/>
              <a:t>D614G – rozšířila se hned v počátcích, dominantní na celém světě. Zřejmě trochu zvyšuje </a:t>
            </a:r>
            <a:r>
              <a:rPr lang="cs-CZ" dirty="0" err="1" smtClean="0"/>
              <a:t>infektivitu</a:t>
            </a:r>
            <a:r>
              <a:rPr lang="cs-CZ" dirty="0" smtClean="0"/>
              <a:t>, klinicky se dává do souvislosti se ztrátou chuti a čichu</a:t>
            </a:r>
          </a:p>
          <a:p>
            <a:r>
              <a:rPr lang="cs-CZ" dirty="0" smtClean="0"/>
              <a:t>L452R – šíří se v USA, hlavně v Kalifornii (linie B.1.421 a B.1.429)</a:t>
            </a:r>
          </a:p>
          <a:p>
            <a:endParaRPr lang="en-US" dirty="0"/>
          </a:p>
        </p:txBody>
      </p:sp>
    </p:spTree>
    <p:extLst>
      <p:ext uri="{BB962C8B-B14F-4D97-AF65-F5344CB8AC3E}">
        <p14:creationId xmlns:p14="http://schemas.microsoft.com/office/powerpoint/2010/main" val="22791535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smtClean="0"/>
              <a:t>Q677 mutace</a:t>
            </a:r>
            <a:endParaRPr lang="en-US" dirty="0"/>
          </a:p>
        </p:txBody>
      </p:sp>
      <p:pic>
        <p:nvPicPr>
          <p:cNvPr id="4" name="Picture 3"/>
          <p:cNvPicPr>
            <a:picLocks noChangeAspect="1"/>
          </p:cNvPicPr>
          <p:nvPr/>
        </p:nvPicPr>
        <p:blipFill>
          <a:blip r:embed="rId2"/>
          <a:stretch>
            <a:fillRect/>
          </a:stretch>
        </p:blipFill>
        <p:spPr>
          <a:xfrm>
            <a:off x="7947318" y="105325"/>
            <a:ext cx="2674620" cy="2811780"/>
          </a:xfrm>
          <a:prstGeom prst="rect">
            <a:avLst/>
          </a:prstGeom>
        </p:spPr>
      </p:pic>
      <p:pic>
        <p:nvPicPr>
          <p:cNvPr id="10" name="Picture 9"/>
          <p:cNvPicPr>
            <a:picLocks noChangeAspect="1"/>
          </p:cNvPicPr>
          <p:nvPr/>
        </p:nvPicPr>
        <p:blipFill>
          <a:blip r:embed="rId3"/>
          <a:stretch>
            <a:fillRect/>
          </a:stretch>
        </p:blipFill>
        <p:spPr>
          <a:xfrm>
            <a:off x="838200" y="2079442"/>
            <a:ext cx="4271734" cy="4063511"/>
          </a:xfrm>
          <a:prstGeom prst="rect">
            <a:avLst/>
          </a:prstGeom>
        </p:spPr>
      </p:pic>
      <p:pic>
        <p:nvPicPr>
          <p:cNvPr id="12" name="Picture 11"/>
          <p:cNvPicPr>
            <a:picLocks noChangeAspect="1"/>
          </p:cNvPicPr>
          <p:nvPr/>
        </p:nvPicPr>
        <p:blipFill>
          <a:blip r:embed="rId4"/>
          <a:stretch>
            <a:fillRect/>
          </a:stretch>
        </p:blipFill>
        <p:spPr>
          <a:xfrm>
            <a:off x="7330440" y="3044626"/>
            <a:ext cx="4023360" cy="3649313"/>
          </a:xfrm>
          <a:prstGeom prst="rect">
            <a:avLst/>
          </a:prstGeom>
        </p:spPr>
      </p:pic>
    </p:spTree>
    <p:extLst>
      <p:ext uri="{BB962C8B-B14F-4D97-AF65-F5344CB8AC3E}">
        <p14:creationId xmlns:p14="http://schemas.microsoft.com/office/powerpoint/2010/main" val="23560011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faeaa11ade_0_6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cs-CZ" dirty="0"/>
              <a:t>monitoring </a:t>
            </a:r>
            <a:r>
              <a:rPr lang="en-US" dirty="0" smtClean="0"/>
              <a:t>of </a:t>
            </a:r>
            <a:r>
              <a:rPr lang="cs-CZ" dirty="0" err="1" smtClean="0"/>
              <a:t>muta</a:t>
            </a:r>
            <a:r>
              <a:rPr lang="en-US" dirty="0" err="1" smtClean="0"/>
              <a:t>tions</a:t>
            </a:r>
            <a:endParaRPr dirty="0"/>
          </a:p>
        </p:txBody>
      </p:sp>
      <p:pic>
        <p:nvPicPr>
          <p:cNvPr id="196" name="Google Shape;196;gfaeaa11ade_0_63"/>
          <p:cNvPicPr preferRelativeResize="0"/>
          <p:nvPr/>
        </p:nvPicPr>
        <p:blipFill>
          <a:blip r:embed="rId3">
            <a:alphaModFix/>
          </a:blip>
          <a:stretch>
            <a:fillRect/>
          </a:stretch>
        </p:blipFill>
        <p:spPr>
          <a:xfrm>
            <a:off x="2397000" y="1690825"/>
            <a:ext cx="7101684" cy="5167175"/>
          </a:xfrm>
          <a:prstGeom prst="rect">
            <a:avLst/>
          </a:prstGeom>
          <a:noFill/>
          <a:ln>
            <a:noFill/>
          </a:ln>
        </p:spPr>
      </p:pic>
      <p:sp>
        <p:nvSpPr>
          <p:cNvPr id="197" name="Google Shape;197;gfaeaa11ade_0_63"/>
          <p:cNvSpPr txBox="1"/>
          <p:nvPr/>
        </p:nvSpPr>
        <p:spPr>
          <a:xfrm>
            <a:off x="527424" y="2624350"/>
            <a:ext cx="1574507" cy="86174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s-CZ" sz="2200" dirty="0" smtClean="0">
                <a:latin typeface="Calibri"/>
                <a:ea typeface="Calibri"/>
                <a:cs typeface="Calibri"/>
                <a:sym typeface="Calibri"/>
              </a:rPr>
              <a:t>Al</a:t>
            </a:r>
            <a:r>
              <a:rPr lang="en-US" sz="2200" dirty="0" err="1" smtClean="0">
                <a:latin typeface="Calibri"/>
                <a:ea typeface="Calibri"/>
                <a:cs typeface="Calibri"/>
                <a:sym typeface="Calibri"/>
              </a:rPr>
              <a:t>ph</a:t>
            </a:r>
            <a:r>
              <a:rPr lang="cs-CZ" sz="2200" dirty="0" smtClean="0">
                <a:latin typeface="Calibri"/>
                <a:ea typeface="Calibri"/>
                <a:cs typeface="Calibri"/>
                <a:sym typeface="Calibri"/>
              </a:rPr>
              <a:t>a</a:t>
            </a:r>
            <a:r>
              <a:rPr lang="en-US" sz="2200" dirty="0" smtClean="0">
                <a:latin typeface="Calibri"/>
                <a:ea typeface="Calibri"/>
                <a:cs typeface="Calibri"/>
                <a:sym typeface="Calibri"/>
              </a:rPr>
              <a:t> </a:t>
            </a:r>
            <a:r>
              <a:rPr lang="en-US" sz="2200" dirty="0" err="1" smtClean="0">
                <a:latin typeface="Calibri"/>
                <a:ea typeface="Calibri"/>
                <a:cs typeface="Calibri"/>
                <a:sym typeface="Calibri"/>
              </a:rPr>
              <a:t>disapearing</a:t>
            </a:r>
            <a:endParaRPr sz="2200" dirty="0">
              <a:latin typeface="Calibri"/>
              <a:ea typeface="Calibri"/>
              <a:cs typeface="Calibri"/>
              <a:sym typeface="Calibri"/>
            </a:endParaRPr>
          </a:p>
        </p:txBody>
      </p:sp>
      <p:cxnSp>
        <p:nvCxnSpPr>
          <p:cNvPr id="198" name="Google Shape;198;gfaeaa11ade_0_63"/>
          <p:cNvCxnSpPr/>
          <p:nvPr/>
        </p:nvCxnSpPr>
        <p:spPr>
          <a:xfrm rot="10800000" flipH="1">
            <a:off x="1619150" y="2072950"/>
            <a:ext cx="1606800" cy="738300"/>
          </a:xfrm>
          <a:prstGeom prst="straightConnector1">
            <a:avLst/>
          </a:prstGeom>
          <a:noFill/>
          <a:ln w="38100" cap="flat" cmpd="sng">
            <a:solidFill>
              <a:schemeClr val="dk2"/>
            </a:solidFill>
            <a:prstDash val="solid"/>
            <a:round/>
            <a:headEnd type="none" w="med" len="med"/>
            <a:tailEnd type="triangle" w="med" len="med"/>
          </a:ln>
        </p:spPr>
      </p:cxnSp>
      <p:sp>
        <p:nvSpPr>
          <p:cNvPr id="199" name="Google Shape;199;gfaeaa11ade_0_63"/>
          <p:cNvSpPr txBox="1"/>
          <p:nvPr/>
        </p:nvSpPr>
        <p:spPr>
          <a:xfrm>
            <a:off x="9027500" y="4378825"/>
            <a:ext cx="19626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cs-CZ" sz="2200" dirty="0" smtClean="0">
                <a:latin typeface="Calibri"/>
                <a:ea typeface="Calibri"/>
                <a:cs typeface="Calibri"/>
                <a:sym typeface="Calibri"/>
              </a:rPr>
              <a:t>Delta</a:t>
            </a:r>
            <a:r>
              <a:rPr lang="en-US" sz="2200" dirty="0" smtClean="0">
                <a:latin typeface="Calibri"/>
                <a:ea typeface="Calibri"/>
                <a:cs typeface="Calibri"/>
                <a:sym typeface="Calibri"/>
              </a:rPr>
              <a:t> growing</a:t>
            </a:r>
            <a:endParaRPr sz="2200" dirty="0">
              <a:latin typeface="Calibri"/>
              <a:ea typeface="Calibri"/>
              <a:cs typeface="Calibri"/>
              <a:sym typeface="Calibri"/>
            </a:endParaRPr>
          </a:p>
        </p:txBody>
      </p:sp>
      <p:cxnSp>
        <p:nvCxnSpPr>
          <p:cNvPr id="200" name="Google Shape;200;gfaeaa11ade_0_63"/>
          <p:cNvCxnSpPr>
            <a:stCxn id="199" idx="1"/>
          </p:cNvCxnSpPr>
          <p:nvPr/>
        </p:nvCxnSpPr>
        <p:spPr>
          <a:xfrm rot="10800000">
            <a:off x="6022400" y="2306125"/>
            <a:ext cx="3005100" cy="2334300"/>
          </a:xfrm>
          <a:prstGeom prst="straightConnector1">
            <a:avLst/>
          </a:prstGeom>
          <a:noFill/>
          <a:ln w="38100" cap="flat" cmpd="sng">
            <a:solidFill>
              <a:schemeClr val="dk2"/>
            </a:solidFill>
            <a:prstDash val="solid"/>
            <a:round/>
            <a:headEnd type="none" w="med" len="med"/>
            <a:tailEnd type="triangle" w="med" len="med"/>
          </a:ln>
        </p:spPr>
      </p:cxnSp>
      <p:sp>
        <p:nvSpPr>
          <p:cNvPr id="201" name="Google Shape;201;gfaeaa11ade_0_63"/>
          <p:cNvSpPr txBox="1"/>
          <p:nvPr/>
        </p:nvSpPr>
        <p:spPr>
          <a:xfrm>
            <a:off x="8934475" y="5494975"/>
            <a:ext cx="23376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dirty="0" smtClean="0">
                <a:highlight>
                  <a:schemeClr val="accent6"/>
                </a:highlight>
                <a:latin typeface="Calibri"/>
                <a:ea typeface="Calibri"/>
                <a:cs typeface="Calibri"/>
                <a:sym typeface="Calibri"/>
              </a:rPr>
              <a:t>New mutations</a:t>
            </a:r>
            <a:endParaRPr sz="2200" dirty="0">
              <a:highlight>
                <a:schemeClr val="accent6"/>
              </a:highlight>
              <a:latin typeface="Calibri"/>
              <a:ea typeface="Calibri"/>
              <a:cs typeface="Calibri"/>
              <a:sym typeface="Calibri"/>
            </a:endParaRPr>
          </a:p>
        </p:txBody>
      </p:sp>
      <p:cxnSp>
        <p:nvCxnSpPr>
          <p:cNvPr id="202" name="Google Shape;202;gfaeaa11ade_0_63"/>
          <p:cNvCxnSpPr/>
          <p:nvPr/>
        </p:nvCxnSpPr>
        <p:spPr>
          <a:xfrm rot="10800000">
            <a:off x="6243175" y="5347800"/>
            <a:ext cx="2691300" cy="415500"/>
          </a:xfrm>
          <a:prstGeom prst="straightConnector1">
            <a:avLst/>
          </a:prstGeom>
          <a:noFill/>
          <a:ln w="38100" cap="flat" cmpd="sng">
            <a:solidFill>
              <a:schemeClr val="accent6"/>
            </a:solidFill>
            <a:prstDash val="solid"/>
            <a:round/>
            <a:headEnd type="none" w="med" len="med"/>
            <a:tailEnd type="triangle" w="med" len="med"/>
          </a:ln>
        </p:spPr>
      </p:cxnSp>
    </p:spTree>
    <p:extLst>
      <p:ext uri="{BB962C8B-B14F-4D97-AF65-F5344CB8AC3E}">
        <p14:creationId xmlns:p14="http://schemas.microsoft.com/office/powerpoint/2010/main" val="4043758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91000" y="0"/>
            <a:ext cx="3810000" cy="6858000"/>
          </a:xfrm>
          <a:prstGeom prst="rect">
            <a:avLst/>
          </a:prstGeom>
        </p:spPr>
      </p:pic>
    </p:spTree>
    <p:extLst>
      <p:ext uri="{BB962C8B-B14F-4D97-AF65-F5344CB8AC3E}">
        <p14:creationId xmlns:p14="http://schemas.microsoft.com/office/powerpoint/2010/main" val="7993866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err="1" smtClean="0"/>
              <a:t>Sezónost</a:t>
            </a:r>
            <a:r>
              <a:rPr lang="cs-CZ" dirty="0" smtClean="0"/>
              <a:t> respiračních virů</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3837" y="2896699"/>
            <a:ext cx="6191250" cy="3514725"/>
          </a:xfrm>
          <a:prstGeom prst="rect">
            <a:avLst/>
          </a:prstGeom>
        </p:spPr>
      </p:pic>
    </p:spTree>
    <p:extLst>
      <p:ext uri="{BB962C8B-B14F-4D97-AF65-F5344CB8AC3E}">
        <p14:creationId xmlns:p14="http://schemas.microsoft.com/office/powerpoint/2010/main" val="12966401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smtClean="0"/>
              <a:t>Mutace společné více variantám</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7672" y="1808689"/>
            <a:ext cx="4629796" cy="4706007"/>
          </a:xfrm>
          <a:prstGeom prst="rect">
            <a:avLst/>
          </a:prstGeom>
        </p:spPr>
      </p:pic>
    </p:spTree>
    <p:extLst>
      <p:ext uri="{BB962C8B-B14F-4D97-AF65-F5344CB8AC3E}">
        <p14:creationId xmlns:p14="http://schemas.microsoft.com/office/powerpoint/2010/main" val="40716362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108" y="0"/>
            <a:ext cx="9155783" cy="6858000"/>
          </a:xfrm>
          <a:prstGeom prst="rect">
            <a:avLst/>
          </a:prstGeom>
        </p:spPr>
      </p:pic>
    </p:spTree>
    <p:extLst>
      <p:ext uri="{BB962C8B-B14F-4D97-AF65-F5344CB8AC3E}">
        <p14:creationId xmlns:p14="http://schemas.microsoft.com/office/powerpoint/2010/main" val="27793337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Spike gene</a:t>
            </a:r>
            <a:endParaRPr lang="en-US" dirty="0"/>
          </a:p>
        </p:txBody>
      </p:sp>
      <p:pic>
        <p:nvPicPr>
          <p:cNvPr id="3" name="Picture 2"/>
          <p:cNvPicPr>
            <a:picLocks noChangeAspect="1"/>
          </p:cNvPicPr>
          <p:nvPr/>
        </p:nvPicPr>
        <p:blipFill>
          <a:blip r:embed="rId2"/>
          <a:stretch>
            <a:fillRect/>
          </a:stretch>
        </p:blipFill>
        <p:spPr>
          <a:xfrm>
            <a:off x="0" y="1966590"/>
            <a:ext cx="12192000" cy="4470592"/>
          </a:xfrm>
          <a:prstGeom prst="rect">
            <a:avLst/>
          </a:prstGeom>
        </p:spPr>
      </p:pic>
    </p:spTree>
    <p:extLst>
      <p:ext uri="{BB962C8B-B14F-4D97-AF65-F5344CB8AC3E}">
        <p14:creationId xmlns:p14="http://schemas.microsoft.com/office/powerpoint/2010/main" val="11238744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smtClean="0"/>
              <a:t>M</a:t>
            </a:r>
            <a:r>
              <a:rPr lang="cs-CZ" dirty="0" err="1" smtClean="0"/>
              <a:t>ut</a:t>
            </a:r>
            <a:r>
              <a:rPr lang="en-US" dirty="0" err="1" smtClean="0"/>
              <a:t>ation</a:t>
            </a:r>
            <a:r>
              <a:rPr lang="en-US" dirty="0" smtClean="0"/>
              <a:t> speed</a:t>
            </a:r>
            <a:r>
              <a:rPr lang="cs-CZ" dirty="0" smtClean="0"/>
              <a:t> </a:t>
            </a:r>
            <a:r>
              <a:rPr lang="en-US" dirty="0" smtClean="0"/>
              <a:t>of</a:t>
            </a:r>
            <a:r>
              <a:rPr lang="cs-CZ" dirty="0" smtClean="0"/>
              <a:t> </a:t>
            </a:r>
            <a:r>
              <a:rPr lang="cs-CZ" dirty="0"/>
              <a:t>SARS-CoV-2</a:t>
            </a:r>
            <a:endParaRPr dirty="0"/>
          </a:p>
        </p:txBody>
      </p:sp>
      <p:pic>
        <p:nvPicPr>
          <p:cNvPr id="127" name="Google Shape;127;p12"/>
          <p:cNvPicPr preferRelativeResize="0"/>
          <p:nvPr/>
        </p:nvPicPr>
        <p:blipFill rotWithShape="1">
          <a:blip r:embed="rId3">
            <a:alphaModFix/>
          </a:blip>
          <a:srcRect/>
          <a:stretch/>
        </p:blipFill>
        <p:spPr>
          <a:xfrm>
            <a:off x="0" y="3324375"/>
            <a:ext cx="6096001" cy="1835620"/>
          </a:xfrm>
          <a:prstGeom prst="rect">
            <a:avLst/>
          </a:prstGeom>
          <a:noFill/>
          <a:ln>
            <a:noFill/>
          </a:ln>
        </p:spPr>
      </p:pic>
      <p:pic>
        <p:nvPicPr>
          <p:cNvPr id="128" name="Google Shape;128;p12"/>
          <p:cNvPicPr preferRelativeResize="0"/>
          <p:nvPr/>
        </p:nvPicPr>
        <p:blipFill>
          <a:blip r:embed="rId4">
            <a:alphaModFix/>
          </a:blip>
          <a:stretch>
            <a:fillRect/>
          </a:stretch>
        </p:blipFill>
        <p:spPr>
          <a:xfrm>
            <a:off x="6096000" y="2011275"/>
            <a:ext cx="6096000" cy="4477161"/>
          </a:xfrm>
          <a:prstGeom prst="rect">
            <a:avLst/>
          </a:prstGeom>
          <a:noFill/>
          <a:ln>
            <a:noFill/>
          </a:ln>
        </p:spPr>
      </p:pic>
    </p:spTree>
    <p:extLst>
      <p:ext uri="{BB962C8B-B14F-4D97-AF65-F5344CB8AC3E}">
        <p14:creationId xmlns:p14="http://schemas.microsoft.com/office/powerpoint/2010/main" val="9244674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smtClean="0"/>
              <a:t>3D </a:t>
            </a:r>
            <a:r>
              <a:rPr lang="cs-CZ" dirty="0" err="1" smtClean="0"/>
              <a:t>stru</a:t>
            </a:r>
            <a:r>
              <a:rPr lang="en-US" dirty="0"/>
              <a:t>c</a:t>
            </a:r>
            <a:r>
              <a:rPr lang="cs-CZ" dirty="0" smtClean="0"/>
              <a:t>tur</a:t>
            </a:r>
            <a:r>
              <a:rPr lang="en-US" dirty="0" smtClean="0"/>
              <a:t>e</a:t>
            </a:r>
            <a:r>
              <a:rPr lang="cs-CZ" dirty="0" smtClean="0"/>
              <a:t> </a:t>
            </a:r>
            <a:r>
              <a:rPr lang="en-US" dirty="0" smtClean="0"/>
              <a:t>of </a:t>
            </a:r>
            <a:r>
              <a:rPr lang="cs-CZ" dirty="0" err="1" smtClean="0"/>
              <a:t>spike</a:t>
            </a:r>
            <a:r>
              <a:rPr lang="cs-CZ" dirty="0" smtClean="0"/>
              <a:t> </a:t>
            </a:r>
            <a:r>
              <a:rPr lang="cs-CZ" dirty="0" err="1" smtClean="0"/>
              <a:t>protei</a:t>
            </a:r>
            <a:r>
              <a:rPr lang="en-US" dirty="0" smtClean="0"/>
              <a:t>n</a:t>
            </a:r>
            <a:r>
              <a:rPr lang="cs-CZ" dirty="0" smtClean="0"/>
              <a:t>, trimer</a:t>
            </a:r>
            <a:endParaRPr lang="en-US" dirty="0"/>
          </a:p>
        </p:txBody>
      </p:sp>
      <p:pic>
        <p:nvPicPr>
          <p:cNvPr id="7" name="Picture 6"/>
          <p:cNvPicPr>
            <a:picLocks noChangeAspect="1"/>
          </p:cNvPicPr>
          <p:nvPr/>
        </p:nvPicPr>
        <p:blipFill>
          <a:blip r:embed="rId2"/>
          <a:stretch>
            <a:fillRect/>
          </a:stretch>
        </p:blipFill>
        <p:spPr>
          <a:xfrm>
            <a:off x="970450" y="2349377"/>
            <a:ext cx="5057775" cy="3800475"/>
          </a:xfrm>
          <a:prstGeom prst="rect">
            <a:avLst/>
          </a:prstGeom>
        </p:spPr>
      </p:pic>
      <p:pic>
        <p:nvPicPr>
          <p:cNvPr id="11" name="Picture 10"/>
          <p:cNvPicPr>
            <a:picLocks noChangeAspect="1"/>
          </p:cNvPicPr>
          <p:nvPr/>
        </p:nvPicPr>
        <p:blipFill>
          <a:blip r:embed="rId3"/>
          <a:stretch>
            <a:fillRect/>
          </a:stretch>
        </p:blipFill>
        <p:spPr>
          <a:xfrm>
            <a:off x="6880346" y="2402864"/>
            <a:ext cx="3800475" cy="3600450"/>
          </a:xfrm>
          <a:prstGeom prst="rect">
            <a:avLst/>
          </a:prstGeom>
        </p:spPr>
      </p:pic>
    </p:spTree>
    <p:extLst>
      <p:ext uri="{BB962C8B-B14F-4D97-AF65-F5344CB8AC3E}">
        <p14:creationId xmlns:p14="http://schemas.microsoft.com/office/powerpoint/2010/main" val="22117229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Subtitle 2"/>
          <p:cNvSpPr txBox="1">
            <a:spLocks/>
          </p:cNvSpPr>
          <p:nvPr/>
        </p:nvSpPr>
        <p:spPr>
          <a:xfrm>
            <a:off x="1524000" y="3602038"/>
            <a:ext cx="9144000"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Jan Pa</a:t>
            </a:r>
            <a:r>
              <a:rPr lang="cs-CZ" dirty="0" err="1" smtClean="0"/>
              <a:t>čes</a:t>
            </a:r>
            <a:endParaRPr lang="en-US" dirty="0" smtClean="0"/>
          </a:p>
          <a:p>
            <a:pPr marL="0" indent="0" algn="ctr">
              <a:buNone/>
            </a:pPr>
            <a:r>
              <a:rPr lang="cs-CZ" dirty="0" smtClean="0"/>
              <a:t>Ústav molekulární genetiky AV ČR</a:t>
            </a:r>
          </a:p>
          <a:p>
            <a:pPr marL="0" indent="0" algn="ctr">
              <a:buNone/>
            </a:pPr>
            <a:r>
              <a:rPr lang="cs-CZ" dirty="0" smtClean="0"/>
              <a:t>Vysoká škola </a:t>
            </a:r>
            <a:r>
              <a:rPr lang="cs-CZ" dirty="0" err="1" smtClean="0"/>
              <a:t>Chemicko-Technologická</a:t>
            </a:r>
            <a:endParaRPr lang="cs-CZ" dirty="0" smtClean="0"/>
          </a:p>
          <a:p>
            <a:pPr marL="0" indent="0" algn="ctr">
              <a:buNone/>
            </a:pPr>
            <a:endParaRPr lang="cs-CZ" dirty="0" smtClean="0"/>
          </a:p>
          <a:p>
            <a:pPr marL="0" indent="0" algn="ctr">
              <a:buNone/>
            </a:pP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2120673" y="5382984"/>
            <a:ext cx="2409825" cy="1019175"/>
          </a:xfrm>
          <a:prstGeom prst="rect">
            <a:avLst/>
          </a:prstGeom>
          <a:noFill/>
          <a:ln w="9525">
            <a:noFill/>
            <a:miter lim="800000"/>
            <a:headEnd/>
            <a:tailEnd/>
          </a:ln>
        </p:spPr>
      </p:pic>
      <p:pic>
        <p:nvPicPr>
          <p:cNvPr id="5" name="Picture 4" descr="elixir-logo.png"/>
          <p:cNvPicPr>
            <a:picLocks noChangeAspect="1"/>
          </p:cNvPicPr>
          <p:nvPr/>
        </p:nvPicPr>
        <p:blipFill>
          <a:blip r:embed="rId3" cstate="print"/>
          <a:stretch>
            <a:fillRect/>
          </a:stretch>
        </p:blipFill>
        <p:spPr>
          <a:xfrm>
            <a:off x="7467696" y="5191435"/>
            <a:ext cx="2577778" cy="1358730"/>
          </a:xfrm>
          <a:prstGeom prst="rect">
            <a:avLst/>
          </a:prstGeom>
        </p:spPr>
      </p:pic>
      <p:pic>
        <p:nvPicPr>
          <p:cNvPr id="6" name="Picture 5"/>
          <p:cNvPicPr>
            <a:picLocks noChangeAspect="1"/>
          </p:cNvPicPr>
          <p:nvPr/>
        </p:nvPicPr>
        <p:blipFill>
          <a:blip r:embed="rId4"/>
          <a:stretch>
            <a:fillRect/>
          </a:stretch>
        </p:blipFill>
        <p:spPr>
          <a:xfrm>
            <a:off x="5503069" y="5273108"/>
            <a:ext cx="1185862" cy="1195387"/>
          </a:xfrm>
          <a:prstGeom prst="rect">
            <a:avLst/>
          </a:prstGeom>
        </p:spPr>
      </p:pic>
    </p:spTree>
    <p:extLst>
      <p:ext uri="{BB962C8B-B14F-4D97-AF65-F5344CB8AC3E}">
        <p14:creationId xmlns:p14="http://schemas.microsoft.com/office/powerpoint/2010/main" val="2751323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1825</TotalTime>
  <Words>1589</Words>
  <Application>Microsoft Office PowerPoint</Application>
  <PresentationFormat>Widescreen</PresentationFormat>
  <Paragraphs>249</Paragraphs>
  <Slides>81</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81</vt:i4>
      </vt:variant>
    </vt:vector>
  </HeadingPairs>
  <TitlesOfParts>
    <vt:vector size="86" baseType="lpstr">
      <vt:lpstr>Arial</vt:lpstr>
      <vt:lpstr>Calibri</vt:lpstr>
      <vt:lpstr>Calibri Light</vt:lpstr>
      <vt:lpstr>Courier New</vt:lpstr>
      <vt:lpstr>Office Theme</vt:lpstr>
      <vt:lpstr>SARS-CoV-2, the evolution in action</vt:lpstr>
      <vt:lpstr>Coronaviruses</vt:lpstr>
      <vt:lpstr>PowerPoint Presentation</vt:lpstr>
      <vt:lpstr>PowerPoint Presentation</vt:lpstr>
      <vt:lpstr>PowerPoint Presentation</vt:lpstr>
      <vt:lpstr>Replication of SARS-CoV-2</vt:lpstr>
      <vt:lpstr>hs-ACE2 expression</vt:lpstr>
      <vt:lpstr>PowerPoint Presentation</vt:lpstr>
      <vt:lpstr>Genomic structure of SARS-CoV-2</vt:lpstr>
      <vt:lpstr>Genomic structure of SARS-CoV-2</vt:lpstr>
      <vt:lpstr>PowerPoint Presentation</vt:lpstr>
      <vt:lpstr>PowerPoint Presentation</vt:lpstr>
      <vt:lpstr>Spike gene and protein</vt:lpstr>
      <vt:lpstr>Mutations in SARS-CoV-2</vt:lpstr>
      <vt:lpstr>Mutational speed (~ 25/year)</vt:lpstr>
      <vt:lpstr>Amplicon sequencing</vt:lpstr>
      <vt:lpstr>Naming convention of aa mutations</vt:lpstr>
      <vt:lpstr>and nucleotide</vt:lpstr>
      <vt:lpstr>Mutation N501Y </vt:lpstr>
      <vt:lpstr>How we name variants (Pango)</vt:lpstr>
      <vt:lpstr>Monofyletic (?)</vt:lpstr>
      <vt:lpstr>Other naming schemes</vt:lpstr>
      <vt:lpstr>VOC and VOI variant comparison</vt:lpstr>
      <vt:lpstr>Spread of variants in space and time</vt:lpstr>
      <vt:lpstr>What variants do we have in Czechia?</vt:lpstr>
      <vt:lpstr>COG-CZ</vt:lpstr>
      <vt:lpstr>COG-CZ       http://virus.img.cas.cz</vt:lpstr>
      <vt:lpstr>Datafreeze each 2 weeks</vt:lpstr>
      <vt:lpstr>PowerPoint Presentation</vt:lpstr>
      <vt:lpstr>PowerPoint Presentation</vt:lpstr>
      <vt:lpstr>PowerPoint Presentation</vt:lpstr>
      <vt:lpstr>AY.4.X</vt:lpstr>
      <vt:lpstr>Antibody binding sites on Spike protein</vt:lpstr>
      <vt:lpstr>Q677 mutation</vt:lpstr>
      <vt:lpstr>Omicron is coming</vt:lpstr>
      <vt:lpstr>PowerPoint Presentation</vt:lpstr>
      <vt:lpstr>PowerPoint Presentation</vt:lpstr>
      <vt:lpstr>PowerPoint Presentation</vt:lpstr>
      <vt:lpstr>PowerPoint Presentation</vt:lpstr>
      <vt:lpstr>PowerPoint Presentation</vt:lpstr>
      <vt:lpstr>PowerPoint Presentation</vt:lpstr>
      <vt:lpstr>Immunity escape</vt:lpstr>
      <vt:lpstr>PowerPoint Presentation</vt:lpstr>
      <vt:lpstr>adaptation</vt:lpstr>
      <vt:lpstr>Change of tropism?</vt:lpstr>
      <vt:lpstr>PowerPoint Presentation</vt:lpstr>
      <vt:lpstr>Notes to origin of SARS-CoV-2</vt:lpstr>
      <vt:lpstr>How about other coronaviruses?</vt:lpstr>
      <vt:lpstr>PowerPoint Presentation</vt:lpstr>
      <vt:lpstr>Other human coronaviruses</vt:lpstr>
      <vt:lpstr>PowerPoint Presentation</vt:lpstr>
      <vt:lpstr>Origin of SARS-CoV-2</vt:lpstr>
      <vt:lpstr>PowerPoint Presentation</vt:lpstr>
      <vt:lpstr>Searching of origin of SARS-CoV-2</vt:lpstr>
      <vt:lpstr>PowerPoint Presentation</vt:lpstr>
      <vt:lpstr>Searching of origin of SARS-CoV-2</vt:lpstr>
      <vt:lpstr>PowerPoint Presentation</vt:lpstr>
      <vt:lpstr>PowerPoint Presentation</vt:lpstr>
      <vt:lpstr>PowerPoint Presentation</vt:lpstr>
      <vt:lpstr>PowerPoint Presentation</vt:lpstr>
      <vt:lpstr>That’s it, thanks</vt:lpstr>
      <vt:lpstr>MERS</vt:lpstr>
      <vt:lpstr>PowerPoint Presentation</vt:lpstr>
      <vt:lpstr>PowerPoint Presentation</vt:lpstr>
      <vt:lpstr>Spread of variants in space and time</vt:lpstr>
      <vt:lpstr>Varianta B.1.1.7 (20I/501Y.V1)</vt:lpstr>
      <vt:lpstr>Význam mutace N501Y </vt:lpstr>
      <vt:lpstr>Mutace v Spike proteinu varianty B.1.1.7</vt:lpstr>
      <vt:lpstr>Varianta B.1.351 (20H/501Y.V2)</vt:lpstr>
      <vt:lpstr>Varianta P1 (20J/501Y.V3)</vt:lpstr>
      <vt:lpstr>Další důležité mutace</vt:lpstr>
      <vt:lpstr>Q677 mutace</vt:lpstr>
      <vt:lpstr>monitoring of mutations</vt:lpstr>
      <vt:lpstr>PowerPoint Presentation</vt:lpstr>
      <vt:lpstr>Sezónost respiračních virů</vt:lpstr>
      <vt:lpstr>Mutace společné více variantám</vt:lpstr>
      <vt:lpstr>PowerPoint Presentation</vt:lpstr>
      <vt:lpstr>Spike gene</vt:lpstr>
      <vt:lpstr>Mutation speed of SARS-CoV-2</vt:lpstr>
      <vt:lpstr>3D structure of spike protein, trimer</vt:lpstr>
      <vt:lpstr>The END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SARS-CoV-2 genetika a mutace</dc:title>
  <dc:creator>hpaces</dc:creator>
  <cp:lastModifiedBy>jan paces</cp:lastModifiedBy>
  <cp:revision>73</cp:revision>
  <dcterms:created xsi:type="dcterms:W3CDTF">2021-03-02T15:39:59Z</dcterms:created>
  <dcterms:modified xsi:type="dcterms:W3CDTF">2021-12-15T21:16:56Z</dcterms:modified>
</cp:coreProperties>
</file>