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>
  <p:sldMasterIdLst>
    <p:sldMasterId id="2147483658" r:id="rId1"/>
    <p:sldMasterId id="2147483731" r:id="rId2"/>
  </p:sldMasterIdLst>
  <p:notesMasterIdLst>
    <p:notesMasterId r:id="rId53"/>
  </p:notesMasterIdLst>
  <p:handoutMasterIdLst>
    <p:handoutMasterId r:id="rId54"/>
  </p:handoutMasterIdLst>
  <p:sldIdLst>
    <p:sldId id="837" r:id="rId3"/>
    <p:sldId id="725" r:id="rId4"/>
    <p:sldId id="1468" r:id="rId5"/>
    <p:sldId id="1469" r:id="rId6"/>
    <p:sldId id="1336" r:id="rId7"/>
    <p:sldId id="1334" r:id="rId8"/>
    <p:sldId id="1335" r:id="rId9"/>
    <p:sldId id="1338" r:id="rId10"/>
    <p:sldId id="1358" r:id="rId11"/>
    <p:sldId id="1470" r:id="rId12"/>
    <p:sldId id="1337" r:id="rId13"/>
    <p:sldId id="1361" r:id="rId14"/>
    <p:sldId id="1362" r:id="rId15"/>
    <p:sldId id="1387" r:id="rId16"/>
    <p:sldId id="1363" r:id="rId17"/>
    <p:sldId id="1388" r:id="rId18"/>
    <p:sldId id="1372" r:id="rId19"/>
    <p:sldId id="1376" r:id="rId20"/>
    <p:sldId id="1385" r:id="rId21"/>
    <p:sldId id="1384" r:id="rId22"/>
    <p:sldId id="1389" r:id="rId23"/>
    <p:sldId id="1390" r:id="rId24"/>
    <p:sldId id="1392" r:id="rId25"/>
    <p:sldId id="1472" r:id="rId26"/>
    <p:sldId id="1400" r:id="rId27"/>
    <p:sldId id="1401" r:id="rId28"/>
    <p:sldId id="1409" r:id="rId29"/>
    <p:sldId id="1410" r:id="rId30"/>
    <p:sldId id="1415" r:id="rId31"/>
    <p:sldId id="1417" r:id="rId32"/>
    <p:sldId id="1437" r:id="rId33"/>
    <p:sldId id="1391" r:id="rId34"/>
    <p:sldId id="1441" r:id="rId35"/>
    <p:sldId id="1443" r:id="rId36"/>
    <p:sldId id="1444" r:id="rId37"/>
    <p:sldId id="1448" r:id="rId38"/>
    <p:sldId id="1453" r:id="rId39"/>
    <p:sldId id="1393" r:id="rId40"/>
    <p:sldId id="1394" r:id="rId41"/>
    <p:sldId id="1395" r:id="rId42"/>
    <p:sldId id="1458" r:id="rId43"/>
    <p:sldId id="1459" r:id="rId44"/>
    <p:sldId id="1460" r:id="rId45"/>
    <p:sldId id="1461" r:id="rId46"/>
    <p:sldId id="1466" r:id="rId47"/>
    <p:sldId id="1364" r:id="rId48"/>
    <p:sldId id="1366" r:id="rId49"/>
    <p:sldId id="1367" r:id="rId50"/>
    <p:sldId id="1368" r:id="rId51"/>
    <p:sldId id="1463" r:id="rId52"/>
  </p:sldIdLst>
  <p:sldSz cx="9144000" cy="6858000" type="screen4x3"/>
  <p:notesSz cx="10234613" cy="70993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EtelkaReg" pitchFamily="34" charset="0"/>
        <a:ea typeface="Arial Unicode MS" panose="020B060402020202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6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6" userDrawn="1">
          <p15:clr>
            <a:srgbClr val="A4A3A4"/>
          </p15:clr>
        </p15:guide>
        <p15:guide id="2" pos="32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5331"/>
    <a:srgbClr val="0089D1"/>
    <a:srgbClr val="CCCCCC"/>
    <a:srgbClr val="80B621"/>
    <a:srgbClr val="262626"/>
    <a:srgbClr val="D81858"/>
    <a:srgbClr val="FFFFFF"/>
    <a:srgbClr val="FEFEFE"/>
    <a:srgbClr val="EFF0EE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06" autoAdjust="0"/>
    <p:restoredTop sz="95216" autoAdjust="0"/>
  </p:normalViewPr>
  <p:slideViewPr>
    <p:cSldViewPr>
      <p:cViewPr varScale="1">
        <p:scale>
          <a:sx n="127" d="100"/>
          <a:sy n="127" d="100"/>
        </p:scale>
        <p:origin x="800" y="176"/>
      </p:cViewPr>
      <p:guideLst>
        <p:guide orient="horz" pos="2160"/>
        <p:guide pos="326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1554" y="456"/>
      </p:cViewPr>
      <p:guideLst>
        <p:guide orient="horz" pos="2236"/>
        <p:guide pos="32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802314" y="6745288"/>
            <a:ext cx="443230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3" tIns="48322" rIns="96643" bIns="48322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Calibri Light" panose="020F0302020204030204" pitchFamily="34" charset="0"/>
              </a:defRPr>
            </a:lvl1pPr>
          </a:lstStyle>
          <a:p>
            <a:pPr>
              <a:defRPr/>
            </a:pPr>
            <a:fld id="{C0EBB10C-2CD1-4920-90AB-E24ECC3AE6B8}" type="slidenum">
              <a:rPr lang="en-US" altLang="en-US">
                <a:latin typeface="Geogrotesque Rg" panose="02000000000000000000" pitchFamily="2" charset="77"/>
              </a:rPr>
              <a:pPr>
                <a:defRPr/>
              </a:pPr>
              <a:t>‹#›</a:t>
            </a:fld>
            <a:endParaRPr lang="en-US" altLang="en-US" dirty="0"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01028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432300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3" tIns="48322" rIns="96643" bIns="48322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 b="0" i="0">
                <a:latin typeface="Geogrotesque Rg" panose="02000000000000000000" pitchFamily="2" charset="77"/>
              </a:defRPr>
            </a:lvl1pPr>
          </a:lstStyle>
          <a:p>
            <a:pPr>
              <a:defRPr/>
            </a:pPr>
            <a:r>
              <a:rPr lang="en-US" altLang="en-US" dirty="0" err="1"/>
              <a:t>SEQme</a:t>
            </a:r>
            <a:r>
              <a:rPr lang="en-US" altLang="en-US" dirty="0"/>
              <a:t> Real-Time PCR Course Including </a:t>
            </a:r>
            <a:r>
              <a:rPr lang="en-US" altLang="en-US" dirty="0" err="1"/>
              <a:t>qbaseplus</a:t>
            </a:r>
            <a:r>
              <a:rPr lang="en-US" altLang="en-US" dirty="0"/>
              <a:t> Data Analysis Hands-on Session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02314" y="1"/>
            <a:ext cx="4432300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3" tIns="48322" rIns="96643" bIns="48322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b="0" i="0">
                <a:latin typeface="Geogrotesque Rg" panose="02000000000000000000" pitchFamily="2" charset="77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9625" y="533400"/>
            <a:ext cx="3551238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63663" y="3370265"/>
            <a:ext cx="7507287" cy="319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3" tIns="48322" rIns="96643" bIns="483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dirty="0"/>
              <a:t>Click to edit Master text styles</a:t>
            </a:r>
          </a:p>
          <a:p>
            <a:pPr lvl="1"/>
            <a:r>
              <a:rPr lang="en-US" altLang="en-US" noProof="0" dirty="0"/>
              <a:t>Second level</a:t>
            </a:r>
          </a:p>
          <a:p>
            <a:pPr lvl="2"/>
            <a:r>
              <a:rPr lang="en-US" altLang="en-US" noProof="0" dirty="0"/>
              <a:t>Third level</a:t>
            </a:r>
          </a:p>
          <a:p>
            <a:pPr lvl="3"/>
            <a:r>
              <a:rPr lang="en-US" altLang="en-US" noProof="0" dirty="0"/>
              <a:t>Fourth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745288"/>
            <a:ext cx="443230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3" tIns="48322" rIns="96643" bIns="48322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 b="0" i="0">
                <a:latin typeface="Geogrotesque Rg" panose="02000000000000000000" pitchFamily="2" charset="77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02314" y="6745288"/>
            <a:ext cx="4432300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43" tIns="48322" rIns="96643" bIns="48322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 b="0" i="0">
                <a:latin typeface="Geogrotesque Rg" panose="02000000000000000000" pitchFamily="2" charset="77"/>
              </a:defRPr>
            </a:lvl1pPr>
          </a:lstStyle>
          <a:p>
            <a:pPr>
              <a:defRPr/>
            </a:pPr>
            <a:fld id="{252DA50F-1710-4864-B090-9D91C65DB5B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88634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Geogrotesque Rg" panose="02000000000000000000" pitchFamily="2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4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4600" y="2130425"/>
            <a:ext cx="5867400" cy="841375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en-US" altLang="cs-CZ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3406356"/>
      </p:ext>
    </p:extLst>
  </p:cSld>
  <p:clrMapOvr>
    <a:masterClrMapping/>
  </p:clrMapOvr>
  <p:transition>
    <p:fade/>
  </p:transition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304800"/>
            <a:ext cx="8351838" cy="452400"/>
          </a:xfrm>
        </p:spPr>
        <p:txBody>
          <a:bodyPr/>
          <a:lstStyle>
            <a:lvl1pPr algn="ctr">
              <a:defRPr>
                <a:solidFill>
                  <a:srgbClr val="F2533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71600"/>
            <a:ext cx="8351838" cy="4576763"/>
          </a:xfrm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205083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914400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91001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124970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385838"/>
            <a:ext cx="8351838" cy="4524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366799"/>
            <a:ext cx="4098925" cy="46529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725" y="1366799"/>
            <a:ext cx="4100513" cy="46529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706698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081" y="381000"/>
            <a:ext cx="8351838" cy="4523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890157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416769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533400"/>
            <a:ext cx="8351838" cy="452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366837"/>
            <a:ext cx="4098925" cy="49577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r>
              <a:rPr lang="cs-CZ" dirty="0"/>
              <a:t>0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7725" y="1366837"/>
            <a:ext cx="4100513" cy="49577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358379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533400"/>
            <a:ext cx="8351838" cy="4524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6400" y="1371600"/>
            <a:ext cx="4098925" cy="4652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725" y="1371600"/>
            <a:ext cx="4100513" cy="46529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57121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127741" y="-427892"/>
            <a:ext cx="4900247" cy="8241323"/>
          </a:xfrm>
        </p:spPr>
        <p:txBody>
          <a:bodyPr vert="eaVert"/>
          <a:lstStyle>
            <a:lvl1pPr marL="342900" indent="-342900">
              <a:buFont typeface="Arial" charset="0"/>
              <a:buChar char="•"/>
              <a:defRPr sz="2400" b="0">
                <a:latin typeface="Geogrotesque Rg" charset="0"/>
                <a:ea typeface="Geogrotesque Rg" charset="0"/>
                <a:cs typeface="Geogrotesque Rg" charset="0"/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</a:t>
            </a:r>
            <a:r>
              <a:rPr lang="cs-CZ" dirty="0" err="1"/>
              <a:t>level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19033" y="6519829"/>
            <a:ext cx="1315721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grotesque Rg" panose="02000000000000000000" pitchFamily="2" charset="77"/>
              </a:defRPr>
            </a:lvl1pPr>
          </a:lstStyle>
          <a:p>
            <a:fld id="{F38DF745-7D3F-47F4-83A3-874385CFAA69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 dirty="0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11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477" y="1383322"/>
            <a:ext cx="8101092" cy="306558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7200" spc="-80" baseline="0">
                <a:solidFill>
                  <a:schemeClr val="tx1"/>
                </a:solidFill>
                <a:latin typeface="Geogrotesque Rg" charset="0"/>
                <a:ea typeface="Geogrotesque Rg" charset="0"/>
                <a:cs typeface="Geogrotesque Rg" charset="0"/>
              </a:defRPr>
            </a:lvl1pPr>
          </a:lstStyle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pic>
        <p:nvPicPr>
          <p:cNvPr id="12" name="Picture 11" descr="imglogo-name-en-left-color-rgb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85" y="397375"/>
            <a:ext cx="3571925" cy="799371"/>
          </a:xfrm>
          <a:prstGeom prst="rect">
            <a:avLst/>
          </a:prstGeom>
        </p:spPr>
      </p:pic>
      <p:pic>
        <p:nvPicPr>
          <p:cNvPr id="11" name="Picture 10" descr="imglogo-name-en-left-color-rgb.em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85" y="397375"/>
            <a:ext cx="3571925" cy="79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09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127741" y="-427892"/>
            <a:ext cx="4900247" cy="8241323"/>
          </a:xfrm>
        </p:spPr>
        <p:txBody>
          <a:bodyPr vert="eaVert"/>
          <a:lstStyle>
            <a:lvl1pPr marL="342900" indent="-342900">
              <a:buFont typeface="Arial" charset="0"/>
              <a:buChar char="•"/>
              <a:defRPr sz="2400" b="0">
                <a:latin typeface="Geogrotesque Rg" charset="0"/>
                <a:ea typeface="Geogrotesque Rg" charset="0"/>
                <a:cs typeface="Geogrotesque Rg" charset="0"/>
              </a:defRPr>
            </a:lvl1pPr>
          </a:lstStyle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</a:t>
            </a:r>
            <a:r>
              <a:rPr lang="cs-CZ" dirty="0" err="1"/>
              <a:t>level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fld id="{F38DF745-7D3F-47F4-83A3-874385CFAA69}" type="slidenum">
              <a:rPr lang="en-US" smtClean="0">
                <a:solidFill>
                  <a:srgbClr val="D1282E"/>
                </a:solidFill>
              </a:rPr>
              <a:pPr/>
              <a:t>‹#›</a:t>
            </a:fld>
            <a:endParaRPr lang="en-US" dirty="0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984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428" y="1826122"/>
            <a:ext cx="7887146" cy="43509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94801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NUL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108868"/>
            <a:ext cx="8351838" cy="464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8288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 dirty="0"/>
              <a:t>Click to edit Master text styles</a:t>
            </a:r>
          </a:p>
          <a:p>
            <a:pPr lvl="1"/>
            <a:r>
              <a:rPr lang="en-US" altLang="cs-CZ" dirty="0"/>
              <a:t>Second level</a:t>
            </a:r>
          </a:p>
          <a:p>
            <a:pPr lvl="2"/>
            <a:r>
              <a:rPr lang="en-US" altLang="cs-CZ" dirty="0"/>
              <a:t>Third level</a:t>
            </a:r>
          </a:p>
          <a:p>
            <a:pPr lvl="3"/>
            <a:r>
              <a:rPr lang="en-US" altLang="cs-CZ" dirty="0"/>
              <a:t>Fourth level</a:t>
            </a:r>
          </a:p>
          <a:p>
            <a:pPr lvl="4"/>
            <a:r>
              <a:rPr lang="en-US" altLang="cs-CZ" dirty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35673"/>
            <a:ext cx="835183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 dirty="0"/>
              <a:t>Click to edit Master title style</a:t>
            </a:r>
          </a:p>
        </p:txBody>
      </p:sp>
      <p:sp>
        <p:nvSpPr>
          <p:cNvPr id="12" name="Text Box 10"/>
          <p:cNvSpPr txBox="1">
            <a:spLocks noChangeArrowheads="1"/>
          </p:cNvSpPr>
          <p:nvPr userDrawn="1"/>
        </p:nvSpPr>
        <p:spPr bwMode="auto">
          <a:xfrm>
            <a:off x="231775" y="149225"/>
            <a:ext cx="86836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 marL="92075" eaLnBrk="1" hangingPunct="1">
              <a:tabLst>
                <a:tab pos="8515350" algn="r"/>
              </a:tabLst>
              <a:defRPr/>
            </a:pPr>
            <a:r>
              <a:rPr lang="cs-CZ" altLang="cs-CZ" sz="1400" b="0" i="0" cap="small" dirty="0">
                <a:solidFill>
                  <a:schemeClr val="bg1"/>
                </a:solidFill>
                <a:latin typeface="Geogrotesque Rg" panose="02000000000000000000" pitchFamily="2" charset="77"/>
              </a:rPr>
              <a:t>SEQ</a:t>
            </a:r>
            <a:r>
              <a:rPr lang="cs-CZ" altLang="cs-CZ" sz="1400" b="0" i="0" dirty="0">
                <a:solidFill>
                  <a:schemeClr val="bg1"/>
                </a:solidFill>
                <a:latin typeface="Geogrotesque Rg" panose="02000000000000000000" pitchFamily="2" charset="77"/>
              </a:rPr>
              <a:t>me</a:t>
            </a:r>
            <a:r>
              <a:rPr lang="cs-CZ" altLang="cs-CZ" sz="1400" b="0" i="0" cap="small" dirty="0">
                <a:solidFill>
                  <a:schemeClr val="bg1"/>
                </a:solidFill>
                <a:latin typeface="Geogrotesque Rg" panose="02000000000000000000" pitchFamily="2" charset="77"/>
              </a:rPr>
              <a:t> - Y</a:t>
            </a:r>
            <a:r>
              <a:rPr lang="en-US" altLang="cs-CZ" sz="1400" b="0" i="0" cap="small" dirty="0">
                <a:solidFill>
                  <a:schemeClr val="bg1"/>
                </a:solidFill>
                <a:latin typeface="Geogrotesque Rg" panose="02000000000000000000" pitchFamily="2" charset="77"/>
              </a:rPr>
              <a:t>our reliable partner in DNA sequencing and Real-Time PCR</a:t>
            </a:r>
            <a:r>
              <a:rPr lang="cs-CZ" altLang="cs-CZ" sz="1400" b="0" i="0" cap="small" dirty="0">
                <a:solidFill>
                  <a:schemeClr val="bg1"/>
                </a:solidFill>
                <a:latin typeface="Geogrotesque Rg" panose="02000000000000000000" pitchFamily="2" charset="77"/>
              </a:rPr>
              <a:t> 	</a:t>
            </a:r>
            <a:r>
              <a:rPr lang="cs-CZ" altLang="cs-CZ" sz="1400" b="0" i="0" dirty="0">
                <a:solidFill>
                  <a:schemeClr val="bg1"/>
                </a:solidFill>
                <a:latin typeface="Geogrotesque Rg" panose="02000000000000000000" pitchFamily="2" charset="77"/>
              </a:rPr>
              <a:t>SEQ </a:t>
            </a:r>
            <a:r>
              <a:rPr lang="en-US" altLang="cs-CZ" sz="1400" b="0" i="0" dirty="0">
                <a:solidFill>
                  <a:schemeClr val="bg1"/>
                </a:solidFill>
                <a:latin typeface="Geogrotesque Rg" panose="02000000000000000000" pitchFamily="2" charset="77"/>
              </a:rPr>
              <a:t>&amp; QPCR COMPAN</a:t>
            </a:r>
            <a:r>
              <a:rPr lang="cs-CZ" altLang="cs-CZ" sz="1400" b="0" i="0" dirty="0">
                <a:solidFill>
                  <a:schemeClr val="bg1"/>
                </a:solidFill>
                <a:latin typeface="Geogrotesque Rg" panose="02000000000000000000" pitchFamily="2" charset="77"/>
              </a:rPr>
              <a:t>Y</a:t>
            </a:r>
            <a:endParaRPr lang="en-US" altLang="cs-CZ" sz="1400" b="0" i="0" dirty="0">
              <a:solidFill>
                <a:schemeClr val="bg1"/>
              </a:solidFill>
              <a:latin typeface="Geogrotesque Rg" panose="02000000000000000000" pitchFamily="2" charset="77"/>
            </a:endParaRPr>
          </a:p>
          <a:p>
            <a:pPr eaLnBrk="1" hangingPunct="1">
              <a:defRPr/>
            </a:pPr>
            <a:endParaRPr lang="en-US" altLang="cs-CZ" sz="1400" b="0" i="0" cap="small" dirty="0">
              <a:solidFill>
                <a:schemeClr val="bg1"/>
              </a:solidFill>
              <a:latin typeface="Geogrotesque Rg" panose="02000000000000000000" pitchFamily="2" charset="7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35" r:id="rId9"/>
  </p:sldLayoutIdLst>
  <p:transition>
    <p:fade/>
  </p:transition>
  <p:hf sldNum="0" hdr="0" ftr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kern="1200">
          <a:solidFill>
            <a:srgbClr val="F25331"/>
          </a:solidFill>
          <a:latin typeface="Geogrotesque Rg" panose="02000000000000000000" pitchFamily="2" charset="77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80808"/>
          </a:solidFill>
          <a:latin typeface="Ubuntu Condensed" panose="020B0506030602030204" pitchFamily="34" charset="0"/>
          <a:ea typeface="Arial Unicode MS" pitchFamily="34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80808"/>
          </a:solidFill>
          <a:latin typeface="Ubuntu Condensed" panose="020B0506030602030204" pitchFamily="34" charset="0"/>
          <a:ea typeface="Arial Unicode MS" pitchFamily="34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80808"/>
          </a:solidFill>
          <a:latin typeface="Ubuntu Condensed" panose="020B0506030602030204" pitchFamily="34" charset="0"/>
          <a:ea typeface="Arial Unicode MS" pitchFamily="34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80808"/>
          </a:solidFill>
          <a:latin typeface="Ubuntu Condensed" panose="020B0506030602030204" pitchFamily="34" charset="0"/>
          <a:ea typeface="Arial Unicode MS" pitchFamily="34" charset="-128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80808"/>
          </a:solidFill>
          <a:latin typeface="EtelkaReg" pitchFamily="34" charset="0"/>
          <a:ea typeface="Arial Unicode MS" pitchFamily="34" charset="-128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80808"/>
          </a:solidFill>
          <a:latin typeface="EtelkaReg" pitchFamily="34" charset="0"/>
          <a:ea typeface="Arial Unicode MS" pitchFamily="34" charset="-128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80808"/>
          </a:solidFill>
          <a:latin typeface="EtelkaReg" pitchFamily="34" charset="0"/>
          <a:ea typeface="Arial Unicode MS" pitchFamily="34" charset="-128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80808"/>
          </a:solidFill>
          <a:latin typeface="EtelkaReg" pitchFamily="34" charset="0"/>
          <a:ea typeface="Arial Unicode MS" pitchFamily="34" charset="-128"/>
        </a:defRPr>
      </a:lvl9pPr>
    </p:titleStyle>
    <p:bodyStyle>
      <a:lvl1pPr marL="228600" indent="-228600" algn="l" rtl="0" eaLnBrk="0" fontAlgn="base" hangingPunct="0">
        <a:spcBef>
          <a:spcPct val="0"/>
        </a:spcBef>
        <a:spcAft>
          <a:spcPct val="0"/>
        </a:spcAft>
        <a:buClr>
          <a:srgbClr val="220C5E"/>
        </a:buClr>
        <a:buFont typeface="EtelkaReg" pitchFamily="34" charset="0"/>
        <a:buChar char="•"/>
        <a:tabLst>
          <a:tab pos="2916238" algn="l"/>
        </a:tabLst>
        <a:defRPr sz="2000" kern="1200">
          <a:solidFill>
            <a:srgbClr val="080808"/>
          </a:solidFill>
          <a:latin typeface="Geogrotesque Rg" panose="02000000000000000000" pitchFamily="2" charset="77"/>
          <a:ea typeface="+mn-ea"/>
          <a:cs typeface="+mn-cs"/>
        </a:defRPr>
      </a:lvl1pPr>
      <a:lvl2pPr marL="600075" indent="-257175" algn="l" rtl="0" eaLnBrk="0" fontAlgn="base" hangingPunct="0">
        <a:spcBef>
          <a:spcPct val="10000"/>
        </a:spcBef>
        <a:spcAft>
          <a:spcPct val="10000"/>
        </a:spcAft>
        <a:buClr>
          <a:srgbClr val="220C5E"/>
        </a:buClr>
        <a:buSzPct val="80000"/>
        <a:buFont typeface="EtelkaReg" pitchFamily="34" charset="0"/>
        <a:buChar char="−"/>
        <a:tabLst>
          <a:tab pos="2916238" algn="l"/>
        </a:tabLst>
        <a:defRPr kern="1200">
          <a:solidFill>
            <a:srgbClr val="080808"/>
          </a:solidFill>
          <a:latin typeface="Geogrotesque Rg" panose="02000000000000000000" pitchFamily="2" charset="77"/>
          <a:ea typeface="+mn-ea"/>
          <a:cs typeface="+mn-cs"/>
        </a:defRPr>
      </a:lvl2pPr>
      <a:lvl3pPr marL="1201738" indent="-282575" algn="l" rtl="0" eaLnBrk="0" fontAlgn="base" hangingPunct="0">
        <a:spcBef>
          <a:spcPct val="25000"/>
        </a:spcBef>
        <a:spcAft>
          <a:spcPct val="10000"/>
        </a:spcAft>
        <a:buClr>
          <a:srgbClr val="220C5E"/>
        </a:buClr>
        <a:buFont typeface="EtelkaReg" pitchFamily="34" charset="0"/>
        <a:buChar char="&gt;"/>
        <a:tabLst>
          <a:tab pos="2916238" algn="l"/>
        </a:tabLst>
        <a:defRPr sz="1600" kern="1200">
          <a:solidFill>
            <a:srgbClr val="080808"/>
          </a:solidFill>
          <a:latin typeface="Geogrotesque Rg" panose="02000000000000000000" pitchFamily="2" charset="77"/>
          <a:ea typeface="+mn-ea"/>
          <a:cs typeface="+mn-cs"/>
        </a:defRPr>
      </a:lvl3pPr>
      <a:lvl4pPr marL="1757363" indent="-403225" algn="l" rtl="0" eaLnBrk="0" fontAlgn="base" hangingPunct="0">
        <a:spcBef>
          <a:spcPct val="25000"/>
        </a:spcBef>
        <a:spcAft>
          <a:spcPct val="10000"/>
        </a:spcAft>
        <a:buClr>
          <a:srgbClr val="220C5E"/>
        </a:buClr>
        <a:buFont typeface="EtelkaReg" pitchFamily="34" charset="0"/>
        <a:buChar char="−"/>
        <a:tabLst>
          <a:tab pos="2916238" algn="l"/>
        </a:tabLst>
        <a:defRPr sz="1400" kern="1200">
          <a:solidFill>
            <a:srgbClr val="080808"/>
          </a:solidFill>
          <a:latin typeface="Geogrotesque Rg" panose="02000000000000000000" pitchFamily="2" charset="77"/>
          <a:ea typeface="+mn-ea"/>
          <a:cs typeface="+mn-cs"/>
        </a:defRPr>
      </a:lvl4pPr>
      <a:lvl5pPr marL="2219325" indent="-282575" algn="l" rtl="0" eaLnBrk="0" fontAlgn="base" hangingPunct="0">
        <a:spcBef>
          <a:spcPct val="25000"/>
        </a:spcBef>
        <a:spcAft>
          <a:spcPct val="10000"/>
        </a:spcAft>
        <a:buClr>
          <a:srgbClr val="220C5E"/>
        </a:buClr>
        <a:buFont typeface="EtelkaReg" pitchFamily="34" charset="0"/>
        <a:buChar char="&gt;"/>
        <a:tabLst>
          <a:tab pos="2916238" algn="l"/>
        </a:tabLst>
        <a:defRPr sz="1200" kern="1200">
          <a:solidFill>
            <a:srgbClr val="080808"/>
          </a:solidFill>
          <a:latin typeface="Geogrotesque Rg" panose="02000000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162800" cy="9568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</a:t>
            </a:r>
            <a:r>
              <a:rPr lang="cs-CZ" dirty="0" err="1"/>
              <a:t>title</a:t>
            </a:r>
            <a:r>
              <a:rPr lang="cs-CZ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3368"/>
            <a:ext cx="7620000" cy="4842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/>
              <a:t>Click</a:t>
            </a:r>
            <a:r>
              <a:rPr lang="cs-CZ" dirty="0"/>
              <a:t> to </a:t>
            </a:r>
            <a:r>
              <a:rPr lang="cs-CZ" dirty="0" err="1"/>
              <a:t>edit</a:t>
            </a:r>
            <a:r>
              <a:rPr lang="cs-CZ" dirty="0"/>
              <a:t> Master text </a:t>
            </a:r>
            <a:r>
              <a:rPr lang="cs-CZ" dirty="0" err="1"/>
              <a:t>styles</a:t>
            </a:r>
            <a:endParaRPr lang="cs-CZ" dirty="0"/>
          </a:p>
          <a:p>
            <a:pPr lvl="1"/>
            <a:r>
              <a:rPr lang="cs-CZ" dirty="0"/>
              <a:t>Second </a:t>
            </a:r>
            <a:r>
              <a:rPr lang="cs-CZ" dirty="0" err="1"/>
              <a:t>level</a:t>
            </a:r>
            <a:endParaRPr lang="cs-CZ" dirty="0"/>
          </a:p>
          <a:p>
            <a:pPr lvl="2"/>
            <a:r>
              <a:rPr lang="cs-CZ" dirty="0" err="1"/>
              <a:t>Third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3"/>
            <a:r>
              <a:rPr lang="cs-CZ" dirty="0" err="1"/>
              <a:t>Fourth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cs-CZ" dirty="0"/>
          </a:p>
          <a:p>
            <a:pPr lvl="4"/>
            <a:r>
              <a:rPr lang="cs-CZ" dirty="0" err="1"/>
              <a:t>Fifth</a:t>
            </a:r>
            <a:r>
              <a:rPr lang="cs-CZ" dirty="0"/>
              <a:t> </a:t>
            </a:r>
            <a:r>
              <a:rPr lang="cs-CZ" dirty="0" err="1"/>
              <a:t>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9033" y="6519829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>
                <a:solidFill>
                  <a:schemeClr val="tx2"/>
                </a:solidFill>
                <a:latin typeface="Geogrotesque-SemiBold"/>
                <a:cs typeface="Geogrotesque-SemiBold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38DF745-7D3F-47F4-83A3-874385CFAA69}" type="slidenum">
              <a:rPr lang="en-US" smtClean="0">
                <a:solidFill>
                  <a:srgbClr val="D1282E"/>
                </a:solidFill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D1282E"/>
              </a:solidFill>
              <a:ea typeface="+mn-ea"/>
            </a:endParaRPr>
          </a:p>
        </p:txBody>
      </p:sp>
      <p:pic>
        <p:nvPicPr>
          <p:cNvPr id="10" name="Picture 9" descr="imglogo-basic-color-nobg-rgb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665" y="225162"/>
            <a:ext cx="1192160" cy="46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7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b="0" i="0" kern="1200" cap="all" spc="-60" baseline="0">
          <a:solidFill>
            <a:schemeClr val="tx2"/>
          </a:solidFill>
          <a:latin typeface="Geogrotesque-Medium"/>
          <a:ea typeface="+mj-ea"/>
          <a:cs typeface="Geogrotesque-Medium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0" i="0" kern="1200">
          <a:solidFill>
            <a:schemeClr val="tx1"/>
          </a:solidFill>
          <a:latin typeface="Geogrotesque-Medium"/>
          <a:ea typeface="+mn-ea"/>
          <a:cs typeface="Geogrotesque-Medium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Geogrotesque Regular"/>
          <a:ea typeface="+mn-ea"/>
          <a:cs typeface="Geogrotesque Regular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Geogrotesque Regular"/>
          <a:ea typeface="+mn-ea"/>
          <a:cs typeface="Geogrotesque Regular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Geogrotesque Regular"/>
          <a:ea typeface="+mn-ea"/>
          <a:cs typeface="Geogrotesque Regular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Geogrotesque Regular"/>
          <a:ea typeface="+mn-ea"/>
          <a:cs typeface="Geogrotesque Regular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47700" y="2209800"/>
            <a:ext cx="7848600" cy="914400"/>
          </a:xfrm>
        </p:spPr>
        <p:txBody>
          <a:bodyPr/>
          <a:lstStyle/>
          <a:p>
            <a:r>
              <a:rPr lang="cs-CZ" altLang="cs-CZ" sz="4000" dirty="0"/>
              <a:t>Variant </a:t>
            </a:r>
            <a:r>
              <a:rPr lang="cs-CZ" altLang="cs-CZ" sz="4000" dirty="0" err="1"/>
              <a:t>calling</a:t>
            </a:r>
            <a:r>
              <a:rPr lang="cs-CZ" altLang="cs-CZ" sz="4000" dirty="0"/>
              <a:t> and </a:t>
            </a:r>
            <a:r>
              <a:rPr lang="cs-CZ" altLang="cs-CZ" sz="4000" dirty="0" err="1"/>
              <a:t>annotation</a:t>
            </a:r>
            <a:endParaRPr lang="en-US" altLang="cs-CZ" sz="4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20F6BB-C42E-D94B-94B8-B4310BC18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622890"/>
            <a:ext cx="4163733" cy="10743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4890EA-77A7-D844-B15B-C05292E88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663" y="6060883"/>
            <a:ext cx="3181799" cy="636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457200"/>
            <a:ext cx="8351838" cy="452437"/>
          </a:xfrm>
        </p:spPr>
        <p:txBody>
          <a:bodyPr/>
          <a:lstStyle/>
          <a:p>
            <a:r>
              <a:rPr lang="cs-CZ" altLang="cs-CZ" dirty="0" err="1"/>
              <a:t>You</a:t>
            </a:r>
            <a:r>
              <a:rPr lang="cs-CZ" altLang="cs-CZ" dirty="0"/>
              <a:t> </a:t>
            </a:r>
            <a:r>
              <a:rPr lang="cs-CZ" altLang="cs-CZ" dirty="0" err="1"/>
              <a:t>allready</a:t>
            </a:r>
            <a:r>
              <a:rPr lang="cs-CZ" altLang="cs-CZ" dirty="0"/>
              <a:t> </a:t>
            </a:r>
            <a:r>
              <a:rPr lang="cs-CZ" altLang="cs-CZ" dirty="0" err="1"/>
              <a:t>know</a:t>
            </a:r>
            <a:r>
              <a:rPr lang="cs-CZ" altLang="cs-CZ" dirty="0"/>
              <a:t> </a:t>
            </a:r>
            <a:r>
              <a:rPr lang="cs-CZ" altLang="cs-CZ" dirty="0" err="1"/>
              <a:t>how</a:t>
            </a:r>
            <a:r>
              <a:rPr lang="cs-CZ" altLang="cs-CZ" dirty="0"/>
              <a:t> to</a:t>
            </a:r>
            <a:endParaRPr lang="en-US" altLang="cs-CZ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0637"/>
            <a:ext cx="8351838" cy="51101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Download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relevant</a:t>
            </a:r>
            <a:r>
              <a:rPr lang="cs-CZ" altLang="cs-CZ" dirty="0">
                <a:solidFill>
                  <a:schemeClr val="tx1"/>
                </a:solidFill>
              </a:rPr>
              <a:t> data </a:t>
            </a:r>
            <a:r>
              <a:rPr lang="cs-CZ" altLang="cs-CZ" dirty="0" err="1">
                <a:solidFill>
                  <a:schemeClr val="tx1"/>
                </a:solidFill>
              </a:rPr>
              <a:t>from</a:t>
            </a:r>
            <a:r>
              <a:rPr lang="cs-CZ" altLang="cs-CZ" dirty="0">
                <a:solidFill>
                  <a:schemeClr val="tx1"/>
                </a:solidFill>
              </a:rPr>
              <a:t> SRA archive </a:t>
            </a:r>
            <a:r>
              <a:rPr lang="cs-CZ" altLang="cs-CZ" dirty="0" err="1">
                <a:solidFill>
                  <a:schemeClr val="tx1"/>
                </a:solidFill>
              </a:rPr>
              <a:t>using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SRAtoolkit</a:t>
            </a:r>
            <a:endParaRPr lang="cs-CZ" altLang="cs-CZ" dirty="0">
              <a:solidFill>
                <a:schemeClr val="tx1"/>
              </a:solidFill>
            </a:endParaRPr>
          </a:p>
          <a:p>
            <a:pPr lvl="1">
              <a:spcBef>
                <a:spcPct val="0"/>
              </a:spcBef>
            </a:pPr>
            <a:r>
              <a:rPr lang="cs-CZ" altLang="cs-CZ" sz="1600" dirty="0">
                <a:solidFill>
                  <a:srgbClr val="0089D1"/>
                </a:solidFill>
              </a:rPr>
              <a:t>https://trace.ncbi.nlm.nih.gov/Traces/sra/sra.cgi?view=software</a:t>
            </a: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Check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data </a:t>
            </a:r>
            <a:r>
              <a:rPr lang="cs-CZ" altLang="cs-CZ" dirty="0" err="1">
                <a:solidFill>
                  <a:schemeClr val="tx1"/>
                </a:solidFill>
              </a:rPr>
              <a:t>quality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using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FastQC</a:t>
            </a:r>
            <a:r>
              <a:rPr lang="cs-CZ" altLang="cs-CZ" dirty="0">
                <a:solidFill>
                  <a:schemeClr val="tx1"/>
                </a:solidFill>
              </a:rPr>
              <a:t> and </a:t>
            </a:r>
            <a:r>
              <a:rPr lang="cs-CZ" altLang="cs-CZ" dirty="0" err="1">
                <a:solidFill>
                  <a:schemeClr val="tx1"/>
                </a:solidFill>
              </a:rPr>
              <a:t>other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tools</a:t>
            </a:r>
            <a:endParaRPr lang="cs-CZ" altLang="cs-CZ" dirty="0">
              <a:solidFill>
                <a:schemeClr val="tx1"/>
              </a:solidFill>
            </a:endParaRPr>
          </a:p>
          <a:p>
            <a:pPr lvl="1">
              <a:spcBef>
                <a:spcPct val="0"/>
              </a:spcBef>
            </a:pPr>
            <a:r>
              <a:rPr lang="cs-CZ" altLang="cs-CZ" sz="1600" dirty="0">
                <a:solidFill>
                  <a:srgbClr val="0089D1"/>
                </a:solidFill>
              </a:rPr>
              <a:t>http://</a:t>
            </a:r>
            <a:r>
              <a:rPr lang="cs-CZ" altLang="cs-CZ" sz="1600" dirty="0" err="1">
                <a:solidFill>
                  <a:srgbClr val="0089D1"/>
                </a:solidFill>
              </a:rPr>
              <a:t>www.bioinformatics.babraham.ac.uk</a:t>
            </a:r>
            <a:r>
              <a:rPr lang="cs-CZ" altLang="cs-CZ" sz="1600" dirty="0">
                <a:solidFill>
                  <a:srgbClr val="0089D1"/>
                </a:solidFill>
              </a:rPr>
              <a:t>/</a:t>
            </a:r>
            <a:r>
              <a:rPr lang="cs-CZ" altLang="cs-CZ" sz="1600" dirty="0" err="1">
                <a:solidFill>
                  <a:srgbClr val="0089D1"/>
                </a:solidFill>
              </a:rPr>
              <a:t>projects</a:t>
            </a:r>
            <a:r>
              <a:rPr lang="cs-CZ" altLang="cs-CZ" sz="1600" dirty="0">
                <a:solidFill>
                  <a:srgbClr val="0089D1"/>
                </a:solidFill>
              </a:rPr>
              <a:t>/</a:t>
            </a:r>
            <a:r>
              <a:rPr lang="cs-CZ" altLang="cs-CZ" sz="1600" dirty="0" err="1">
                <a:solidFill>
                  <a:srgbClr val="0089D1"/>
                </a:solidFill>
              </a:rPr>
              <a:t>fastqc</a:t>
            </a:r>
            <a:r>
              <a:rPr lang="cs-CZ" altLang="cs-CZ" sz="1600" dirty="0">
                <a:solidFill>
                  <a:srgbClr val="0089D1"/>
                </a:solidFill>
              </a:rPr>
              <a:t>/</a:t>
            </a: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Correct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problems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with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data (</a:t>
            </a:r>
            <a:r>
              <a:rPr lang="cs-CZ" altLang="cs-CZ" dirty="0" err="1">
                <a:solidFill>
                  <a:schemeClr val="tx1"/>
                </a:solidFill>
              </a:rPr>
              <a:t>remove</a:t>
            </a:r>
            <a:r>
              <a:rPr lang="cs-CZ" altLang="cs-CZ" dirty="0">
                <a:solidFill>
                  <a:schemeClr val="tx1"/>
                </a:solidFill>
              </a:rPr>
              <a:t> adaptor </a:t>
            </a:r>
            <a:r>
              <a:rPr lang="cs-CZ" altLang="cs-CZ" dirty="0" err="1">
                <a:solidFill>
                  <a:schemeClr val="tx1"/>
                </a:solidFill>
              </a:rPr>
              <a:t>sequences</a:t>
            </a:r>
            <a:r>
              <a:rPr lang="cs-CZ" altLang="cs-CZ" dirty="0">
                <a:solidFill>
                  <a:schemeClr val="tx1"/>
                </a:solidFill>
              </a:rPr>
              <a:t>, </a:t>
            </a:r>
            <a:r>
              <a:rPr lang="cs-CZ" altLang="cs-CZ" dirty="0" err="1">
                <a:solidFill>
                  <a:schemeClr val="tx1"/>
                </a:solidFill>
              </a:rPr>
              <a:t>trim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low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quality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parts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of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reads</a:t>
            </a:r>
            <a:r>
              <a:rPr lang="cs-CZ" altLang="cs-CZ" dirty="0">
                <a:solidFill>
                  <a:schemeClr val="tx1"/>
                </a:solidFill>
              </a:rPr>
              <a:t>) </a:t>
            </a:r>
            <a:r>
              <a:rPr lang="cs-CZ" altLang="cs-CZ" dirty="0" err="1">
                <a:solidFill>
                  <a:schemeClr val="tx1"/>
                </a:solidFill>
              </a:rPr>
              <a:t>using</a:t>
            </a:r>
            <a:r>
              <a:rPr lang="cs-CZ" altLang="cs-CZ" dirty="0">
                <a:solidFill>
                  <a:schemeClr val="tx1"/>
                </a:solidFill>
              </a:rPr>
              <a:t>, </a:t>
            </a:r>
            <a:r>
              <a:rPr lang="cs-CZ" altLang="cs-CZ" dirty="0" err="1">
                <a:solidFill>
                  <a:schemeClr val="tx1"/>
                </a:solidFill>
              </a:rPr>
              <a:t>e.g</a:t>
            </a:r>
            <a:r>
              <a:rPr lang="cs-CZ" altLang="cs-CZ" dirty="0">
                <a:solidFill>
                  <a:schemeClr val="tx1"/>
                </a:solidFill>
              </a:rPr>
              <a:t>., </a:t>
            </a:r>
            <a:r>
              <a:rPr lang="cs-CZ" altLang="cs-CZ" dirty="0" err="1">
                <a:solidFill>
                  <a:schemeClr val="tx1"/>
                </a:solidFill>
              </a:rPr>
              <a:t>Trimmomatic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</a:p>
          <a:p>
            <a:pPr lvl="1">
              <a:spcBef>
                <a:spcPct val="0"/>
              </a:spcBef>
            </a:pPr>
            <a:r>
              <a:rPr lang="cs-CZ" altLang="cs-CZ" sz="1600" dirty="0">
                <a:solidFill>
                  <a:srgbClr val="0089D1"/>
                </a:solidFill>
              </a:rPr>
              <a:t>http://</a:t>
            </a:r>
            <a:r>
              <a:rPr lang="cs-CZ" altLang="cs-CZ" sz="1600" dirty="0" err="1">
                <a:solidFill>
                  <a:srgbClr val="0089D1"/>
                </a:solidFill>
              </a:rPr>
              <a:t>www.usadellab.org</a:t>
            </a:r>
            <a:r>
              <a:rPr lang="cs-CZ" altLang="cs-CZ" sz="1600" dirty="0">
                <a:solidFill>
                  <a:srgbClr val="0089D1"/>
                </a:solidFill>
              </a:rPr>
              <a:t>/</a:t>
            </a:r>
            <a:r>
              <a:rPr lang="cs-CZ" altLang="cs-CZ" sz="1600" dirty="0" err="1">
                <a:solidFill>
                  <a:srgbClr val="0089D1"/>
                </a:solidFill>
              </a:rPr>
              <a:t>cms</a:t>
            </a:r>
            <a:r>
              <a:rPr lang="cs-CZ" altLang="cs-CZ" sz="1600" dirty="0">
                <a:solidFill>
                  <a:srgbClr val="0089D1"/>
                </a:solidFill>
              </a:rPr>
              <a:t>/?</a:t>
            </a:r>
            <a:r>
              <a:rPr lang="cs-CZ" altLang="cs-CZ" sz="1600" dirty="0" err="1">
                <a:solidFill>
                  <a:srgbClr val="0089D1"/>
                </a:solidFill>
              </a:rPr>
              <a:t>page</a:t>
            </a:r>
            <a:r>
              <a:rPr lang="cs-CZ" altLang="cs-CZ" sz="1600" dirty="0">
                <a:solidFill>
                  <a:srgbClr val="0089D1"/>
                </a:solidFill>
              </a:rPr>
              <a:t>=</a:t>
            </a:r>
            <a:r>
              <a:rPr lang="cs-CZ" altLang="cs-CZ" sz="1600" dirty="0" err="1">
                <a:solidFill>
                  <a:srgbClr val="0089D1"/>
                </a:solidFill>
              </a:rPr>
              <a:t>trimmomatic</a:t>
            </a:r>
            <a:endParaRPr lang="cs-CZ" altLang="cs-CZ" sz="1600" dirty="0">
              <a:solidFill>
                <a:srgbClr val="0089D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Prepare</a:t>
            </a:r>
            <a:r>
              <a:rPr lang="cs-CZ" altLang="cs-CZ" dirty="0">
                <a:solidFill>
                  <a:schemeClr val="tx1"/>
                </a:solidFill>
              </a:rPr>
              <a:t> (index) reference genome and </a:t>
            </a:r>
            <a:r>
              <a:rPr lang="cs-CZ" altLang="cs-CZ" dirty="0" err="1">
                <a:solidFill>
                  <a:schemeClr val="tx1"/>
                </a:solidFill>
              </a:rPr>
              <a:t>align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reads</a:t>
            </a:r>
            <a:r>
              <a:rPr lang="cs-CZ" altLang="cs-CZ" dirty="0">
                <a:solidFill>
                  <a:schemeClr val="tx1"/>
                </a:solidFill>
              </a:rPr>
              <a:t> to </a:t>
            </a:r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reference genome </a:t>
            </a:r>
            <a:r>
              <a:rPr lang="cs-CZ" altLang="cs-CZ" dirty="0" err="1">
                <a:solidFill>
                  <a:schemeClr val="tx1"/>
                </a:solidFill>
              </a:rPr>
              <a:t>using</a:t>
            </a:r>
            <a:r>
              <a:rPr lang="cs-CZ" altLang="cs-CZ" dirty="0">
                <a:solidFill>
                  <a:schemeClr val="tx1"/>
                </a:solidFill>
              </a:rPr>
              <a:t> BWA </a:t>
            </a:r>
            <a:r>
              <a:rPr lang="cs-CZ" altLang="cs-CZ" dirty="0" err="1">
                <a:solidFill>
                  <a:schemeClr val="tx1"/>
                </a:solidFill>
              </a:rPr>
              <a:t>or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BowTie</a:t>
            </a:r>
            <a:endParaRPr lang="cs-CZ" altLang="cs-CZ" dirty="0">
              <a:solidFill>
                <a:schemeClr val="tx1"/>
              </a:solidFill>
            </a:endParaRPr>
          </a:p>
          <a:p>
            <a:pPr lvl="1">
              <a:spcBef>
                <a:spcPct val="0"/>
              </a:spcBef>
            </a:pPr>
            <a:r>
              <a:rPr lang="cs-CZ" altLang="cs-CZ" sz="1600" dirty="0">
                <a:solidFill>
                  <a:srgbClr val="0089D1"/>
                </a:solidFill>
              </a:rPr>
              <a:t>http://</a:t>
            </a:r>
            <a:r>
              <a:rPr lang="cs-CZ" altLang="cs-CZ" sz="1600" dirty="0" err="1">
                <a:solidFill>
                  <a:srgbClr val="0089D1"/>
                </a:solidFill>
              </a:rPr>
              <a:t>bowtie-bio.sourceforge.net</a:t>
            </a:r>
            <a:r>
              <a:rPr lang="cs-CZ" altLang="cs-CZ" sz="1600" dirty="0">
                <a:solidFill>
                  <a:srgbClr val="0089D1"/>
                </a:solidFill>
              </a:rPr>
              <a:t>/bowtie2/</a:t>
            </a:r>
            <a:r>
              <a:rPr lang="cs-CZ" altLang="cs-CZ" sz="1600" dirty="0" err="1">
                <a:solidFill>
                  <a:srgbClr val="0089D1"/>
                </a:solidFill>
              </a:rPr>
              <a:t>index.shtml</a:t>
            </a:r>
            <a:endParaRPr lang="cs-CZ" altLang="cs-CZ" sz="1600" dirty="0">
              <a:solidFill>
                <a:srgbClr val="0089D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Visualize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data </a:t>
            </a:r>
            <a:r>
              <a:rPr lang="cs-CZ" altLang="cs-CZ" dirty="0" err="1">
                <a:solidFill>
                  <a:schemeClr val="tx1"/>
                </a:solidFill>
              </a:rPr>
              <a:t>using</a:t>
            </a:r>
            <a:r>
              <a:rPr lang="cs-CZ" altLang="cs-CZ" dirty="0">
                <a:solidFill>
                  <a:schemeClr val="tx1"/>
                </a:solidFill>
              </a:rPr>
              <a:t> IGV</a:t>
            </a:r>
          </a:p>
          <a:p>
            <a:pPr lvl="1">
              <a:spcBef>
                <a:spcPct val="0"/>
              </a:spcBef>
            </a:pPr>
            <a:r>
              <a:rPr lang="cs-CZ" altLang="cs-CZ" sz="1600" dirty="0">
                <a:solidFill>
                  <a:srgbClr val="0089D1"/>
                </a:solidFill>
              </a:rPr>
              <a:t>http://</a:t>
            </a:r>
            <a:r>
              <a:rPr lang="cs-CZ" altLang="cs-CZ" sz="1600" dirty="0" err="1">
                <a:solidFill>
                  <a:srgbClr val="0089D1"/>
                </a:solidFill>
              </a:rPr>
              <a:t>software.broadinstitute.org</a:t>
            </a:r>
            <a:r>
              <a:rPr lang="cs-CZ" altLang="cs-CZ" sz="1600" dirty="0">
                <a:solidFill>
                  <a:srgbClr val="0089D1"/>
                </a:solidFill>
              </a:rPr>
              <a:t>/software/</a:t>
            </a:r>
            <a:r>
              <a:rPr lang="cs-CZ" altLang="cs-CZ" sz="1600" dirty="0" err="1">
                <a:solidFill>
                  <a:srgbClr val="0089D1"/>
                </a:solidFill>
              </a:rPr>
              <a:t>igv</a:t>
            </a:r>
            <a:r>
              <a:rPr lang="cs-CZ" altLang="cs-CZ" sz="1600" dirty="0">
                <a:solidFill>
                  <a:srgbClr val="0089D1"/>
                </a:solidFill>
              </a:rPr>
              <a:t>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381000"/>
            <a:ext cx="8351838" cy="452437"/>
          </a:xfrm>
        </p:spPr>
        <p:txBody>
          <a:bodyPr/>
          <a:lstStyle/>
          <a:p>
            <a:r>
              <a:rPr lang="cs-CZ" altLang="cs-CZ" dirty="0" err="1"/>
              <a:t>Today</a:t>
            </a:r>
            <a:r>
              <a:rPr lang="cs-CZ" altLang="cs-CZ" dirty="0"/>
              <a:t> </a:t>
            </a:r>
            <a:r>
              <a:rPr lang="cs-CZ" altLang="cs-CZ" dirty="0" err="1"/>
              <a:t>we</a:t>
            </a:r>
            <a:r>
              <a:rPr lang="cs-CZ" altLang="cs-CZ" dirty="0"/>
              <a:t> </a:t>
            </a:r>
            <a:r>
              <a:rPr lang="cs-CZ" altLang="cs-CZ" dirty="0" err="1"/>
              <a:t>will</a:t>
            </a:r>
            <a:r>
              <a:rPr lang="cs-CZ" altLang="cs-CZ" dirty="0"/>
              <a:t> </a:t>
            </a:r>
            <a:r>
              <a:rPr lang="cs-CZ" altLang="cs-CZ" dirty="0" err="1"/>
              <a:t>learn</a:t>
            </a:r>
            <a:r>
              <a:rPr lang="cs-CZ" altLang="cs-CZ" dirty="0"/>
              <a:t> to</a:t>
            </a:r>
            <a:endParaRPr lang="en-US" altLang="cs-CZ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cs-CZ" altLang="cs-CZ" dirty="0">
                <a:solidFill>
                  <a:schemeClr val="tx1"/>
                </a:solidFill>
              </a:rPr>
              <a:t>Call </a:t>
            </a:r>
            <a:r>
              <a:rPr lang="cs-CZ" altLang="cs-CZ" dirty="0" err="1">
                <a:solidFill>
                  <a:schemeClr val="tx1"/>
                </a:solidFill>
              </a:rPr>
              <a:t>variants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cs-CZ" altLang="cs-CZ" sz="2000" dirty="0" err="1">
                <a:solidFill>
                  <a:schemeClr val="tx1"/>
                </a:solidFill>
              </a:rPr>
              <a:t>Find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differences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between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our</a:t>
            </a:r>
            <a:r>
              <a:rPr lang="cs-CZ" altLang="cs-CZ" sz="2000" dirty="0">
                <a:solidFill>
                  <a:schemeClr val="tx1"/>
                </a:solidFill>
              </a:rPr>
              <a:t> data and </a:t>
            </a:r>
            <a:r>
              <a:rPr lang="cs-CZ" altLang="cs-CZ" sz="2000" dirty="0" err="1">
                <a:solidFill>
                  <a:schemeClr val="tx1"/>
                </a:solidFill>
              </a:rPr>
              <a:t>the</a:t>
            </a:r>
            <a:r>
              <a:rPr lang="cs-CZ" altLang="cs-CZ" sz="2000" dirty="0">
                <a:solidFill>
                  <a:schemeClr val="tx1"/>
                </a:solidFill>
              </a:rPr>
              <a:t> reference genome</a:t>
            </a: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Annotate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variants</a:t>
            </a:r>
            <a:endParaRPr lang="cs-CZ" altLang="cs-CZ" dirty="0">
              <a:solidFill>
                <a:schemeClr val="tx1"/>
              </a:solidFill>
            </a:endParaRPr>
          </a:p>
          <a:p>
            <a:pPr lvl="1">
              <a:spcBef>
                <a:spcPct val="0"/>
              </a:spcBef>
            </a:pPr>
            <a:r>
              <a:rPr lang="cs-CZ" altLang="cs-CZ" sz="2000" dirty="0" err="1">
                <a:solidFill>
                  <a:schemeClr val="tx1"/>
                </a:solidFill>
              </a:rPr>
              <a:t>Find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the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clinical</a:t>
            </a:r>
            <a:r>
              <a:rPr lang="cs-CZ" altLang="cs-CZ" sz="2000" dirty="0">
                <a:solidFill>
                  <a:schemeClr val="tx1"/>
                </a:solidFill>
              </a:rPr>
              <a:t> relevance </a:t>
            </a:r>
            <a:r>
              <a:rPr lang="cs-CZ" altLang="cs-CZ" sz="2000" dirty="0" err="1">
                <a:solidFill>
                  <a:schemeClr val="tx1"/>
                </a:solidFill>
              </a:rPr>
              <a:t>of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the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detected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variants</a:t>
            </a:r>
            <a:endParaRPr lang="cs-CZ" altLang="cs-CZ" sz="20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Visualise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variants</a:t>
            </a: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51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381000"/>
            <a:ext cx="8351838" cy="452437"/>
          </a:xfrm>
        </p:spPr>
        <p:txBody>
          <a:bodyPr/>
          <a:lstStyle/>
          <a:p>
            <a:r>
              <a:rPr lang="cs-CZ" altLang="cs-CZ" dirty="0" err="1"/>
              <a:t>Today</a:t>
            </a:r>
            <a:r>
              <a:rPr lang="cs-CZ" altLang="cs-CZ" dirty="0"/>
              <a:t> </a:t>
            </a:r>
            <a:r>
              <a:rPr lang="cs-CZ" altLang="cs-CZ" dirty="0" err="1"/>
              <a:t>we</a:t>
            </a:r>
            <a:r>
              <a:rPr lang="cs-CZ" altLang="cs-CZ" dirty="0"/>
              <a:t> </a:t>
            </a:r>
            <a:r>
              <a:rPr lang="cs-CZ" altLang="cs-CZ" dirty="0" err="1"/>
              <a:t>will</a:t>
            </a:r>
            <a:r>
              <a:rPr lang="cs-CZ" altLang="cs-CZ" dirty="0"/>
              <a:t> </a:t>
            </a:r>
            <a:r>
              <a:rPr lang="cs-CZ" altLang="cs-CZ" dirty="0" err="1"/>
              <a:t>learn</a:t>
            </a:r>
            <a:r>
              <a:rPr lang="cs-CZ" altLang="cs-CZ" dirty="0"/>
              <a:t> to</a:t>
            </a:r>
            <a:endParaRPr lang="en-US" altLang="cs-CZ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cs-CZ" altLang="cs-CZ" dirty="0">
                <a:solidFill>
                  <a:schemeClr val="tx1"/>
                </a:solidFill>
              </a:rPr>
              <a:t>Call </a:t>
            </a:r>
            <a:r>
              <a:rPr lang="cs-CZ" altLang="cs-CZ" dirty="0" err="1">
                <a:solidFill>
                  <a:schemeClr val="tx1"/>
                </a:solidFill>
              </a:rPr>
              <a:t>variants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cs-CZ" altLang="cs-CZ" sz="2000" dirty="0" err="1">
                <a:solidFill>
                  <a:schemeClr val="tx1"/>
                </a:solidFill>
              </a:rPr>
              <a:t>Find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differences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between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our</a:t>
            </a:r>
            <a:r>
              <a:rPr lang="cs-CZ" altLang="cs-CZ" sz="2000" dirty="0">
                <a:solidFill>
                  <a:schemeClr val="tx1"/>
                </a:solidFill>
              </a:rPr>
              <a:t> data and </a:t>
            </a:r>
            <a:r>
              <a:rPr lang="cs-CZ" altLang="cs-CZ" sz="2000" dirty="0" err="1">
                <a:solidFill>
                  <a:schemeClr val="tx1"/>
                </a:solidFill>
              </a:rPr>
              <a:t>the</a:t>
            </a:r>
            <a:r>
              <a:rPr lang="cs-CZ" altLang="cs-CZ" sz="2000" dirty="0">
                <a:solidFill>
                  <a:schemeClr val="tx1"/>
                </a:solidFill>
              </a:rPr>
              <a:t> reference genome</a:t>
            </a: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Annotate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variants</a:t>
            </a:r>
            <a:endParaRPr lang="cs-CZ" altLang="cs-CZ" dirty="0">
              <a:solidFill>
                <a:schemeClr val="tx1"/>
              </a:solidFill>
            </a:endParaRPr>
          </a:p>
          <a:p>
            <a:pPr lvl="1">
              <a:spcBef>
                <a:spcPct val="0"/>
              </a:spcBef>
            </a:pPr>
            <a:r>
              <a:rPr lang="cs-CZ" altLang="cs-CZ" sz="2000" dirty="0" err="1">
                <a:solidFill>
                  <a:schemeClr val="tx1"/>
                </a:solidFill>
              </a:rPr>
              <a:t>Find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the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clinical</a:t>
            </a:r>
            <a:r>
              <a:rPr lang="cs-CZ" altLang="cs-CZ" sz="2000" dirty="0">
                <a:solidFill>
                  <a:schemeClr val="tx1"/>
                </a:solidFill>
              </a:rPr>
              <a:t> relevance </a:t>
            </a:r>
            <a:r>
              <a:rPr lang="cs-CZ" altLang="cs-CZ" sz="2000" dirty="0" err="1">
                <a:solidFill>
                  <a:schemeClr val="tx1"/>
                </a:solidFill>
              </a:rPr>
              <a:t>of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the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detected</a:t>
            </a:r>
            <a:r>
              <a:rPr lang="cs-CZ" altLang="cs-CZ" sz="2000" dirty="0">
                <a:solidFill>
                  <a:schemeClr val="tx1"/>
                </a:solidFill>
              </a:rPr>
              <a:t> </a:t>
            </a:r>
            <a:r>
              <a:rPr lang="cs-CZ" altLang="cs-CZ" sz="2000" dirty="0" err="1">
                <a:solidFill>
                  <a:schemeClr val="tx1"/>
                </a:solidFill>
              </a:rPr>
              <a:t>variants</a:t>
            </a:r>
            <a:endParaRPr lang="cs-CZ" altLang="cs-CZ" sz="20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Visualise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variants</a:t>
            </a: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Our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today‘s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goal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is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no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smaller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than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to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identify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mutation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causing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many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cancers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including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more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than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60%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of</a:t>
            </a:r>
            <a:r>
              <a:rPr lang="cs-CZ" altLang="cs-CZ" dirty="0">
                <a:solidFill>
                  <a:srgbClr val="0089D1"/>
                </a:solidFill>
                <a:cs typeface="Calibri"/>
              </a:rPr>
              <a:t> </a:t>
            </a:r>
            <a:r>
              <a:rPr lang="cs-CZ" altLang="cs-CZ" dirty="0" err="1">
                <a:solidFill>
                  <a:srgbClr val="0089D1"/>
                </a:solidFill>
                <a:cs typeface="Calibri"/>
              </a:rPr>
              <a:t>melanomas</a:t>
            </a:r>
            <a:endParaRPr lang="cs-CZ" altLang="cs-CZ" dirty="0">
              <a:solidFill>
                <a:srgbClr val="0089D1"/>
              </a:solidFill>
              <a:cs typeface="Calibri"/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30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47" y="2133600"/>
            <a:ext cx="3876440" cy="26927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88" y="2133600"/>
            <a:ext cx="4083112" cy="2704625"/>
          </a:xfrm>
          <a:prstGeom prst="rect">
            <a:avLst/>
          </a:prstGeom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22447" y="292455"/>
            <a:ext cx="8351838" cy="990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altLang="cs-CZ" dirty="0"/>
              <a:t>Are </a:t>
            </a:r>
            <a:r>
              <a:rPr lang="cs-CZ" altLang="cs-CZ" dirty="0" err="1"/>
              <a:t>there</a:t>
            </a:r>
            <a:r>
              <a:rPr lang="cs-CZ" altLang="cs-CZ" dirty="0"/>
              <a:t> </a:t>
            </a:r>
            <a:r>
              <a:rPr lang="cs-CZ" altLang="cs-CZ" dirty="0" err="1"/>
              <a:t>any</a:t>
            </a:r>
            <a:r>
              <a:rPr lang="cs-CZ" altLang="cs-CZ" dirty="0"/>
              <a:t> </a:t>
            </a:r>
            <a:r>
              <a:rPr lang="cs-CZ" altLang="cs-CZ" dirty="0" err="1"/>
              <a:t>genetic</a:t>
            </a:r>
            <a:r>
              <a:rPr lang="cs-CZ" altLang="cs-CZ" dirty="0"/>
              <a:t> </a:t>
            </a:r>
            <a:r>
              <a:rPr lang="cs-CZ" altLang="cs-CZ" dirty="0" err="1"/>
              <a:t>differences</a:t>
            </a:r>
            <a:r>
              <a:rPr lang="cs-CZ" altLang="cs-CZ" dirty="0"/>
              <a:t> </a:t>
            </a:r>
            <a:br>
              <a:rPr lang="cs-CZ" altLang="cs-CZ" dirty="0"/>
            </a:br>
            <a:r>
              <a:rPr lang="cs-CZ" altLang="cs-CZ" dirty="0" err="1"/>
              <a:t>between</a:t>
            </a:r>
            <a:r>
              <a:rPr lang="cs-CZ" altLang="cs-CZ" dirty="0"/>
              <a:t> </a:t>
            </a:r>
            <a:r>
              <a:rPr lang="cs-CZ" altLang="cs-CZ" dirty="0" err="1"/>
              <a:t>normal</a:t>
            </a:r>
            <a:r>
              <a:rPr lang="cs-CZ" altLang="cs-CZ" dirty="0"/>
              <a:t> </a:t>
            </a:r>
            <a:r>
              <a:rPr lang="cs-CZ" altLang="cs-CZ" dirty="0" err="1"/>
              <a:t>tissue</a:t>
            </a:r>
            <a:r>
              <a:rPr lang="cs-CZ" altLang="cs-CZ" dirty="0"/>
              <a:t> and </a:t>
            </a:r>
            <a:r>
              <a:rPr lang="cs-CZ" altLang="cs-CZ" dirty="0" err="1"/>
              <a:t>melanoma</a:t>
            </a:r>
            <a:r>
              <a:rPr lang="cs-CZ" altLang="cs-CZ" dirty="0"/>
              <a:t>?</a:t>
            </a:r>
            <a:endParaRPr lang="en-US" altLang="cs-CZ" dirty="0"/>
          </a:p>
        </p:txBody>
      </p:sp>
      <p:sp>
        <p:nvSpPr>
          <p:cNvPr id="10" name="TextBox 9"/>
          <p:cNvSpPr txBox="1"/>
          <p:nvPr/>
        </p:nvSpPr>
        <p:spPr>
          <a:xfrm>
            <a:off x="203200" y="6172200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http://</a:t>
            </a:r>
            <a:r>
              <a:rPr lang="en-US" sz="1600" dirty="0" err="1">
                <a:latin typeface="Geogrotesque Rg" panose="02000000000000000000" pitchFamily="2" charset="77"/>
                <a:ea typeface="Geogrotesque Rg" charset="0"/>
                <a:cs typeface="Calibri Light"/>
              </a:rPr>
              <a:t>www.mayoclinic.org</a:t>
            </a:r>
            <a:endParaRPr lang="en-US" sz="1600" dirty="0">
              <a:latin typeface="Geogrotesque Rg" panose="02000000000000000000" pitchFamily="2" charset="77"/>
              <a:ea typeface="Geogrotesque Rg" charset="0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3614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>
                <a:solidFill>
                  <a:srgbClr val="F25331"/>
                </a:solidFill>
                <a:latin typeface="Geogrotesque Rg" charset="0"/>
                <a:ea typeface="Geogrotesque Rg" charset="0"/>
                <a:cs typeface="Geogrotesque Rg" charset="0"/>
              </a:rPr>
              <a:pPr/>
              <a:t>6</a:t>
            </a:fld>
            <a:endParaRPr lang="en-US" dirty="0">
              <a:solidFill>
                <a:srgbClr val="F25331"/>
              </a:solidFill>
              <a:latin typeface="Geogrotesque Rg" charset="0"/>
              <a:ea typeface="Geogrotesque Rg" charset="0"/>
              <a:cs typeface="Geogrotesque Rg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806" y="-12381"/>
            <a:ext cx="6179885" cy="8239846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1427079"/>
            <a:ext cx="5292246" cy="5092749"/>
          </a:xfrm>
        </p:spPr>
        <p:txBody>
          <a:bodyPr vert="horz">
            <a:normAutofit/>
          </a:bodyPr>
          <a:lstStyle/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Uniform color</a:t>
            </a:r>
          </a:p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Distinct border separating the mole from your surrounding skin</a:t>
            </a:r>
          </a:p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Oval or round and usually smaller than 6 millimeters in diameter</a:t>
            </a:r>
          </a:p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Most people have between 10 and 45 moles</a:t>
            </a:r>
          </a:p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Moles may change in appearance over time</a:t>
            </a:r>
          </a:p>
          <a:p>
            <a:endParaRPr lang="en-US" sz="2000" dirty="0">
              <a:solidFill>
                <a:schemeClr val="bg1">
                  <a:lumMod val="95000"/>
                </a:schemeClr>
              </a:solidFill>
              <a:latin typeface="Geogrotesque Rg" panose="02000000000000000000" pitchFamily="2" charset="77"/>
              <a:cs typeface="Calibri Light"/>
            </a:endParaRPr>
          </a:p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Moles are </a:t>
            </a:r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benign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 (even </a:t>
            </a:r>
            <a:r>
              <a:rPr lang="en-US" sz="2000" dirty="0">
                <a:solidFill>
                  <a:srgbClr val="F25331"/>
                </a:solidFill>
                <a:latin typeface="Geogrotesque Rg" panose="02000000000000000000" pitchFamily="2" charset="77"/>
                <a:cs typeface="Calibri Light"/>
              </a:rPr>
              <a:t>beautiful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)</a:t>
            </a:r>
          </a:p>
          <a:p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Geogrotesque Rg" panose="02000000000000000000" pitchFamily="2" charset="77"/>
                <a:cs typeface="Calibri Light"/>
              </a:rPr>
              <a:t>Melanocytes that form the mark are </a:t>
            </a:r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genetically normal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519446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89D1"/>
                </a:solidFill>
                <a:latin typeface="Geogrotesque Rg" panose="02000000000000000000" pitchFamily="2" charset="77"/>
                <a:ea typeface="Geogrotesque Rg" charset="0"/>
                <a:cs typeface="Calibri Light"/>
              </a:rPr>
              <a:t>http://</a:t>
            </a:r>
            <a:r>
              <a:rPr lang="en-US" sz="1600" dirty="0" err="1">
                <a:solidFill>
                  <a:srgbClr val="0089D1"/>
                </a:solidFill>
                <a:latin typeface="Geogrotesque Rg" panose="02000000000000000000" pitchFamily="2" charset="77"/>
                <a:ea typeface="Geogrotesque Rg" charset="0"/>
                <a:cs typeface="Calibri Light"/>
              </a:rPr>
              <a:t>www.mayoclinic.org</a:t>
            </a:r>
            <a:endParaRPr lang="en-US" sz="1600" dirty="0">
              <a:solidFill>
                <a:srgbClr val="0089D1"/>
              </a:solidFill>
              <a:latin typeface="Geogrotesque Rg" panose="02000000000000000000" pitchFamily="2" charset="77"/>
              <a:ea typeface="Geogrotesque Rg" charset="0"/>
              <a:cs typeface="Calibri Light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351838" cy="4524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800" u="none" strike="noStrike" kern="0" cap="none" spc="0" normalizeH="0" baseline="0" noProof="0" dirty="0" err="1">
                <a:ln>
                  <a:noFill/>
                </a:ln>
                <a:solidFill>
                  <a:srgbClr val="F25331"/>
                </a:solidFill>
                <a:effectLst/>
                <a:uLnTx/>
                <a:uFillTx/>
                <a:latin typeface="Geogrotesque Rg" panose="02000000000000000000" pitchFamily="2" charset="77"/>
              </a:rPr>
              <a:t>Beauty</a:t>
            </a:r>
            <a:r>
              <a:rPr kumimoji="0" lang="cs-CZ" altLang="cs-CZ" sz="2800" u="none" strike="noStrike" kern="0" cap="none" spc="0" normalizeH="0" baseline="0" noProof="0" dirty="0">
                <a:ln>
                  <a:noFill/>
                </a:ln>
                <a:solidFill>
                  <a:srgbClr val="F25331"/>
                </a:solidFill>
                <a:effectLst/>
                <a:uLnTx/>
                <a:uFillTx/>
                <a:latin typeface="Geogrotesque Rg" panose="02000000000000000000" pitchFamily="2" charset="77"/>
              </a:rPr>
              <a:t> </a:t>
            </a:r>
            <a:r>
              <a:rPr kumimoji="0" lang="cs-CZ" altLang="cs-CZ" sz="2800" u="none" strike="noStrike" kern="0" cap="none" spc="0" normalizeH="0" baseline="0" noProof="0" dirty="0" err="1">
                <a:ln>
                  <a:noFill/>
                </a:ln>
                <a:solidFill>
                  <a:srgbClr val="F25331"/>
                </a:solidFill>
                <a:effectLst/>
                <a:uLnTx/>
                <a:uFillTx/>
                <a:latin typeface="Geogrotesque Rg" panose="02000000000000000000" pitchFamily="2" charset="77"/>
              </a:rPr>
              <a:t>marks</a:t>
            </a:r>
            <a:r>
              <a:rPr kumimoji="0" lang="cs-CZ" altLang="cs-CZ" sz="2800" u="none" strike="noStrike" kern="0" cap="none" spc="0" normalizeH="0" noProof="0" dirty="0">
                <a:ln>
                  <a:noFill/>
                </a:ln>
                <a:solidFill>
                  <a:srgbClr val="F25331"/>
                </a:solidFill>
                <a:effectLst/>
                <a:uLnTx/>
                <a:uFillTx/>
                <a:latin typeface="Geogrotesque Rg" panose="02000000000000000000" pitchFamily="2" charset="77"/>
              </a:rPr>
              <a:t> / </a:t>
            </a:r>
            <a:r>
              <a:rPr kumimoji="0" lang="cs-CZ" altLang="cs-CZ" sz="2800" u="none" strike="noStrike" kern="0" cap="none" spc="0" normalizeH="0" noProof="0" dirty="0" err="1">
                <a:ln>
                  <a:noFill/>
                </a:ln>
                <a:solidFill>
                  <a:srgbClr val="F25331"/>
                </a:solidFill>
                <a:effectLst/>
                <a:uLnTx/>
                <a:uFillTx/>
                <a:latin typeface="Geogrotesque Rg" panose="02000000000000000000" pitchFamily="2" charset="77"/>
              </a:rPr>
              <a:t>normal</a:t>
            </a:r>
            <a:r>
              <a:rPr kumimoji="0" lang="cs-CZ" altLang="cs-CZ" sz="2800" u="none" strike="noStrike" kern="0" cap="none" spc="0" normalizeH="0" noProof="0" dirty="0">
                <a:ln>
                  <a:noFill/>
                </a:ln>
                <a:solidFill>
                  <a:srgbClr val="F25331"/>
                </a:solidFill>
                <a:effectLst/>
                <a:uLnTx/>
                <a:uFillTx/>
                <a:latin typeface="Geogrotesque Rg" panose="02000000000000000000" pitchFamily="2" charset="77"/>
              </a:rPr>
              <a:t> </a:t>
            </a:r>
            <a:r>
              <a:rPr kumimoji="0" lang="cs-CZ" altLang="cs-CZ" sz="2800" u="none" strike="noStrike" kern="0" cap="none" spc="0" normalizeH="0" noProof="0" dirty="0" err="1">
                <a:ln>
                  <a:noFill/>
                </a:ln>
                <a:solidFill>
                  <a:srgbClr val="F25331"/>
                </a:solidFill>
                <a:effectLst/>
                <a:uLnTx/>
                <a:uFillTx/>
                <a:latin typeface="Geogrotesque Rg" panose="02000000000000000000" pitchFamily="2" charset="77"/>
              </a:rPr>
              <a:t>moles</a:t>
            </a:r>
            <a:endParaRPr kumimoji="0" lang="en-US" altLang="cs-CZ" sz="2800" u="none" strike="noStrike" kern="0" cap="none" spc="0" normalizeH="0" baseline="0" noProof="0" dirty="0">
              <a:ln>
                <a:noFill/>
              </a:ln>
              <a:solidFill>
                <a:srgbClr val="F25331"/>
              </a:solidFill>
              <a:effectLst/>
              <a:uLnTx/>
              <a:uFillTx/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53105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12" y="0"/>
            <a:ext cx="9144000" cy="6858000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1427079"/>
            <a:ext cx="4741099" cy="5092749"/>
          </a:xfrm>
        </p:spPr>
        <p:txBody>
          <a:bodyPr vert="horz">
            <a:norm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A</a:t>
            </a:r>
            <a:r>
              <a:rPr lang="en-US" sz="2000" dirty="0">
                <a:latin typeface="Geogrotesque Rg" panose="02000000000000000000" pitchFamily="2" charset="77"/>
                <a:cs typeface="Calibri Light"/>
              </a:rPr>
              <a:t>symmetrical shape</a:t>
            </a:r>
          </a:p>
          <a:p>
            <a:r>
              <a:rPr lang="en-US" sz="2000" dirty="0">
                <a:latin typeface="Geogrotesque Rg" panose="02000000000000000000" pitchFamily="2" charset="77"/>
                <a:cs typeface="Calibri Light"/>
              </a:rPr>
              <a:t>Irregular </a:t>
            </a:r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b</a:t>
            </a:r>
            <a:r>
              <a:rPr lang="en-US" sz="2000" dirty="0">
                <a:latin typeface="Geogrotesque Rg" panose="02000000000000000000" pitchFamily="2" charset="77"/>
                <a:cs typeface="Calibri Light"/>
              </a:rPr>
              <a:t>order</a:t>
            </a:r>
          </a:p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C</a:t>
            </a:r>
            <a:r>
              <a:rPr lang="en-US" sz="2000" dirty="0">
                <a:latin typeface="Geogrotesque Rg" panose="02000000000000000000" pitchFamily="2" charset="77"/>
                <a:cs typeface="Calibri Light"/>
              </a:rPr>
              <a:t>hanges in color</a:t>
            </a:r>
          </a:p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D</a:t>
            </a:r>
            <a:r>
              <a:rPr lang="en-US" sz="2000" dirty="0">
                <a:latin typeface="Geogrotesque Rg" panose="02000000000000000000" pitchFamily="2" charset="77"/>
                <a:cs typeface="Calibri Light"/>
              </a:rPr>
              <a:t>iameter larger than 6 millimeters</a:t>
            </a:r>
          </a:p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E</a:t>
            </a:r>
            <a:r>
              <a:rPr lang="en-US" sz="2000" dirty="0">
                <a:latin typeface="Geogrotesque Rg" panose="02000000000000000000" pitchFamily="2" charset="77"/>
                <a:cs typeface="Calibri Light"/>
              </a:rPr>
              <a:t>volving</a:t>
            </a:r>
            <a:endParaRPr lang="cs-CZ" sz="2000" dirty="0">
              <a:latin typeface="Geogrotesque Rg" panose="02000000000000000000" pitchFamily="2" charset="77"/>
              <a:cs typeface="Calibri Light"/>
            </a:endParaRPr>
          </a:p>
          <a:p>
            <a:pPr marL="457200" indent="-457200">
              <a:buFont typeface="+mj-lt"/>
              <a:buAutoNum type="alphaUcPeriod"/>
            </a:pPr>
            <a:endParaRPr lang="cs-CZ" sz="2000" dirty="0">
              <a:latin typeface="Geogrotesque Rg" panose="02000000000000000000" pitchFamily="2" charset="77"/>
              <a:cs typeface="Calibri Light"/>
            </a:endParaRPr>
          </a:p>
          <a:p>
            <a:r>
              <a:rPr lang="cs-CZ" sz="2000" dirty="0" err="1">
                <a:latin typeface="Geogrotesque Rg" panose="02000000000000000000" pitchFamily="2" charset="77"/>
                <a:cs typeface="Calibri Light"/>
              </a:rPr>
              <a:t>Melanoma</a:t>
            </a:r>
            <a:r>
              <a:rPr lang="cs-CZ" sz="2000" dirty="0"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 err="1">
                <a:latin typeface="Geogrotesque Rg" panose="02000000000000000000" pitchFamily="2" charset="77"/>
                <a:cs typeface="Calibri Light"/>
              </a:rPr>
              <a:t>is</a:t>
            </a:r>
            <a:r>
              <a:rPr lang="cs-CZ" sz="2000" dirty="0"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 err="1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malignant</a:t>
            </a:r>
            <a:r>
              <a:rPr lang="cs-CZ" sz="2000" dirty="0">
                <a:solidFill>
                  <a:srgbClr val="80B621"/>
                </a:solidFill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>
                <a:solidFill>
                  <a:srgbClr val="262626"/>
                </a:solidFill>
                <a:latin typeface="Geogrotesque Rg" panose="02000000000000000000" pitchFamily="2" charset="77"/>
                <a:cs typeface="Calibri Light"/>
              </a:rPr>
              <a:t>and</a:t>
            </a:r>
            <a:r>
              <a:rPr lang="cs-CZ" sz="2000" dirty="0">
                <a:solidFill>
                  <a:srgbClr val="D81858"/>
                </a:solidFill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 err="1">
                <a:solidFill>
                  <a:srgbClr val="F25331"/>
                </a:solidFill>
                <a:latin typeface="Geogrotesque Rg" panose="02000000000000000000" pitchFamily="2" charset="77"/>
                <a:cs typeface="Calibri Light"/>
              </a:rPr>
              <a:t>deadly</a:t>
            </a:r>
            <a:endParaRPr lang="cs-CZ" sz="2000" dirty="0">
              <a:solidFill>
                <a:srgbClr val="F25331"/>
              </a:solidFill>
              <a:latin typeface="Geogrotesque Rg" panose="02000000000000000000" pitchFamily="2" charset="77"/>
              <a:cs typeface="Calibri Light"/>
            </a:endParaRPr>
          </a:p>
          <a:p>
            <a:r>
              <a:rPr lang="cs-CZ" sz="2000" dirty="0" err="1">
                <a:solidFill>
                  <a:srgbClr val="080808"/>
                </a:solidFill>
                <a:latin typeface="Geogrotesque Rg" panose="02000000000000000000" pitchFamily="2" charset="77"/>
                <a:cs typeface="Calibri Light"/>
              </a:rPr>
              <a:t>M</a:t>
            </a:r>
            <a:r>
              <a:rPr lang="cs-CZ" sz="2000" dirty="0" err="1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elanoma</a:t>
            </a:r>
            <a:r>
              <a:rPr lang="cs-CZ" sz="2000" dirty="0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cells</a:t>
            </a:r>
            <a:r>
              <a:rPr lang="cs-CZ" sz="2000" dirty="0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 are </a:t>
            </a:r>
            <a:r>
              <a:rPr lang="cs-CZ" sz="2000" dirty="0" err="1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genetically</a:t>
            </a:r>
            <a:r>
              <a:rPr lang="cs-CZ" sz="2000" dirty="0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 err="1">
                <a:solidFill>
                  <a:srgbClr val="0089D1"/>
                </a:solidFill>
                <a:latin typeface="Geogrotesque Rg" panose="02000000000000000000" pitchFamily="2" charset="77"/>
                <a:cs typeface="Calibri Light"/>
              </a:rPr>
              <a:t>abberant</a:t>
            </a:r>
            <a:r>
              <a:rPr lang="cs-CZ" sz="2000" dirty="0">
                <a:solidFill>
                  <a:srgbClr val="80B621"/>
                </a:solidFill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and do not </a:t>
            </a:r>
            <a:r>
              <a:rPr lang="cs-CZ" sz="2000" dirty="0" err="1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respond</a:t>
            </a:r>
            <a:r>
              <a:rPr lang="cs-CZ" sz="2000" dirty="0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 to </a:t>
            </a:r>
            <a:r>
              <a:rPr lang="cs-CZ" sz="2000" dirty="0" err="1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stimuli</a:t>
            </a:r>
            <a:r>
              <a:rPr lang="cs-CZ" sz="2000" dirty="0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of</a:t>
            </a:r>
            <a:r>
              <a:rPr lang="cs-CZ" sz="2000" dirty="0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neighboring</a:t>
            </a:r>
            <a:r>
              <a:rPr lang="cs-CZ" sz="2000" dirty="0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Geogrotesque Rg" panose="02000000000000000000" pitchFamily="2" charset="77"/>
                <a:cs typeface="Calibri Light"/>
              </a:rPr>
              <a:t>cells</a:t>
            </a:r>
            <a:endParaRPr lang="cs-CZ" sz="2000" dirty="0">
              <a:solidFill>
                <a:srgbClr val="000000"/>
              </a:solidFill>
              <a:latin typeface="Geogrotesque Rg" panose="02000000000000000000" pitchFamily="2" charset="77"/>
              <a:cs typeface="Calibri Light"/>
            </a:endParaRPr>
          </a:p>
          <a:p>
            <a:endParaRPr lang="cs-CZ" sz="2000" dirty="0">
              <a:solidFill>
                <a:srgbClr val="D81858"/>
              </a:solidFill>
              <a:latin typeface="Geogrotesque Rg" panose="02000000000000000000" pitchFamily="2" charset="77"/>
              <a:cs typeface="Calibri Light"/>
            </a:endParaRPr>
          </a:p>
          <a:p>
            <a:endParaRPr lang="cs-CZ" sz="2000" dirty="0">
              <a:solidFill>
                <a:srgbClr val="0089D1"/>
              </a:solidFill>
              <a:latin typeface="Geogrotesque Rg" panose="02000000000000000000" pitchFamily="2" charset="77"/>
              <a:cs typeface="Calibri Ligh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2382"/>
            <a:ext cx="9574388" cy="1241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519446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http://</a:t>
            </a:r>
            <a:r>
              <a:rPr lang="en-US" sz="1600" dirty="0" err="1">
                <a:latin typeface="Geogrotesque Rg" panose="02000000000000000000" pitchFamily="2" charset="77"/>
                <a:ea typeface="Geogrotesque Rg" charset="0"/>
                <a:cs typeface="Calibri Light"/>
              </a:rPr>
              <a:t>www.mayoclinic.org</a:t>
            </a:r>
            <a:endParaRPr lang="en-US" sz="1600" dirty="0">
              <a:latin typeface="Geogrotesque Rg" panose="02000000000000000000" pitchFamily="2" charset="77"/>
              <a:ea typeface="Geogrotesque Rg" charset="0"/>
              <a:cs typeface="Calibri Light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351838" cy="4524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800" u="none" strike="noStrike" kern="0" cap="none" spc="0" normalizeH="0" baseline="0" noProof="0" dirty="0" err="1">
                <a:ln>
                  <a:noFill/>
                </a:ln>
                <a:solidFill>
                  <a:srgbClr val="F25331"/>
                </a:solidFill>
                <a:effectLst/>
                <a:uLnTx/>
                <a:uFillTx/>
                <a:latin typeface="Geogrotesque Rg" panose="02000000000000000000" pitchFamily="2" charset="77"/>
              </a:rPr>
              <a:t>Melanoma</a:t>
            </a:r>
            <a:endParaRPr kumimoji="0" lang="en-US" altLang="cs-CZ" sz="2800" u="none" strike="noStrike" kern="0" cap="none" spc="0" normalizeH="0" baseline="0" noProof="0" dirty="0">
              <a:ln>
                <a:noFill/>
              </a:ln>
              <a:solidFill>
                <a:srgbClr val="F25331"/>
              </a:solidFill>
              <a:effectLst/>
              <a:uLnTx/>
              <a:uFillTx/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2664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26669" y="457200"/>
            <a:ext cx="8351838" cy="452437"/>
          </a:xfrm>
        </p:spPr>
        <p:txBody>
          <a:bodyPr/>
          <a:lstStyle/>
          <a:p>
            <a:r>
              <a:rPr lang="cs-CZ" altLang="cs-CZ" dirty="0" err="1"/>
              <a:t>Melanoma</a:t>
            </a:r>
            <a:endParaRPr lang="en-US" altLang="cs-CZ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5156200" cy="4576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>
                <a:solidFill>
                  <a:schemeClr val="tx1"/>
                </a:solidFill>
              </a:rPr>
              <a:t>Transcriptomic analyses indicate that melanoma cells have </a:t>
            </a:r>
            <a:r>
              <a:rPr lang="en-US" altLang="cs-CZ" dirty="0" err="1">
                <a:solidFill>
                  <a:schemeClr val="tx1"/>
                </a:solidFill>
              </a:rPr>
              <a:t>abberant</a:t>
            </a:r>
            <a:r>
              <a:rPr lang="en-US" altLang="cs-CZ" dirty="0">
                <a:solidFill>
                  <a:schemeClr val="tx1"/>
                </a:solidFill>
              </a:rPr>
              <a:t> </a:t>
            </a:r>
            <a:r>
              <a:rPr lang="en-US" altLang="cs-CZ" dirty="0" err="1">
                <a:solidFill>
                  <a:schemeClr val="tx1"/>
                </a:solidFill>
              </a:rPr>
              <a:t>signalling</a:t>
            </a:r>
            <a:r>
              <a:rPr lang="en-US" altLang="cs-CZ" dirty="0">
                <a:solidFill>
                  <a:schemeClr val="tx1"/>
                </a:solidFill>
              </a:rPr>
              <a:t> by the </a:t>
            </a:r>
            <a:r>
              <a:rPr lang="en-US" altLang="cs-CZ" dirty="0" err="1">
                <a:solidFill>
                  <a:schemeClr val="tx1"/>
                </a:solidFill>
              </a:rPr>
              <a:t>Erk-signalling</a:t>
            </a:r>
            <a:r>
              <a:rPr lang="en-US" altLang="cs-CZ" dirty="0">
                <a:solidFill>
                  <a:schemeClr val="tx1"/>
                </a:solidFill>
              </a:rPr>
              <a:t> pathway</a:t>
            </a:r>
          </a:p>
          <a:p>
            <a:pPr>
              <a:spcBef>
                <a:spcPct val="0"/>
              </a:spcBef>
            </a:pPr>
            <a:endParaRPr lang="en-US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chemeClr val="tx1"/>
                </a:solidFill>
              </a:rPr>
              <a:t>The pathway controls cell proliferation and survival and its link to cancer spread is obvious</a:t>
            </a:r>
          </a:p>
          <a:p>
            <a:pPr>
              <a:spcBef>
                <a:spcPct val="0"/>
              </a:spcBef>
            </a:pPr>
            <a:endParaRPr lang="en-US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chemeClr val="tx1"/>
                </a:solidFill>
              </a:rPr>
              <a:t>Are there any genetic changes in the constituents of the pathway?</a:t>
            </a:r>
          </a:p>
          <a:p>
            <a:pPr>
              <a:spcBef>
                <a:spcPct val="0"/>
              </a:spcBef>
            </a:pPr>
            <a:endParaRPr lang="en-US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chemeClr val="tx1"/>
                </a:solidFill>
              </a:rPr>
              <a:t>We are looking for </a:t>
            </a:r>
            <a:r>
              <a:rPr lang="en-US" altLang="cs-CZ" dirty="0">
                <a:solidFill>
                  <a:srgbClr val="0089D1"/>
                </a:solidFill>
              </a:rPr>
              <a:t>somatic mutations</a:t>
            </a:r>
            <a:r>
              <a:rPr lang="en-US" altLang="cs-CZ" dirty="0">
                <a:solidFill>
                  <a:schemeClr val="tx1"/>
                </a:solidFill>
              </a:rPr>
              <a:t>, mutations that occur in melanoma cells but not in normal cells of the same individual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200" y="6019800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Haling et al., Cancer Cell 2014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66497" b="25372"/>
          <a:stretch/>
        </p:blipFill>
        <p:spPr>
          <a:xfrm>
            <a:off x="5715000" y="1295400"/>
            <a:ext cx="3063507" cy="45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8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79898"/>
            <a:ext cx="8351838" cy="452437"/>
          </a:xfrm>
        </p:spPr>
        <p:txBody>
          <a:bodyPr/>
          <a:lstStyle/>
          <a:p>
            <a:r>
              <a:rPr lang="cs-CZ" altLang="cs-CZ" dirty="0" err="1"/>
              <a:t>Human</a:t>
            </a:r>
            <a:r>
              <a:rPr lang="cs-CZ" altLang="cs-CZ" dirty="0"/>
              <a:t> reference genome</a:t>
            </a:r>
            <a:endParaRPr lang="en-US" altLang="cs-CZ" dirty="0"/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0089D1"/>
                </a:solidFill>
              </a:rPr>
              <a:t>Genome Reference Consortium Human Build 38 (GRCh38)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dirty="0"/>
              <a:t>Golden path length 3,096,649,726 </a:t>
            </a:r>
            <a:r>
              <a:rPr lang="en-US" dirty="0" err="1"/>
              <a:t>bp</a:t>
            </a:r>
            <a:endParaRPr lang="en-US" dirty="0"/>
          </a:p>
          <a:p>
            <a:pPr>
              <a:spcBef>
                <a:spcPct val="0"/>
              </a:spcBef>
            </a:pPr>
            <a:r>
              <a:rPr lang="en-US" altLang="cs-CZ" dirty="0"/>
              <a:t>Total assembly length 3,554,996,726 </a:t>
            </a:r>
            <a:r>
              <a:rPr lang="en-US" altLang="cs-CZ" dirty="0" err="1"/>
              <a:t>bp</a:t>
            </a:r>
            <a:r>
              <a:rPr lang="en-US" altLang="cs-CZ" dirty="0"/>
              <a:t> (includes haplotypes and </a:t>
            </a:r>
            <a:r>
              <a:rPr lang="en-US" altLang="cs-CZ" dirty="0" err="1"/>
              <a:t>pseudoautosomal</a:t>
            </a:r>
            <a:r>
              <a:rPr lang="en-US" altLang="cs-CZ" dirty="0"/>
              <a:t> regions)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dirty="0"/>
              <a:t>20,338 coding genes</a:t>
            </a:r>
          </a:p>
          <a:p>
            <a:pPr>
              <a:spcBef>
                <a:spcPct val="0"/>
              </a:spcBef>
            </a:pPr>
            <a:r>
              <a:rPr lang="en-US" altLang="cs-CZ" dirty="0"/>
              <a:t>22,521 non coding genes (5,363 small and 14,720 long)</a:t>
            </a:r>
          </a:p>
          <a:p>
            <a:pPr>
              <a:spcBef>
                <a:spcPct val="0"/>
              </a:spcBef>
            </a:pPr>
            <a:r>
              <a:rPr lang="en-US" altLang="cs-CZ" dirty="0"/>
              <a:t>14,638 </a:t>
            </a:r>
            <a:r>
              <a:rPr lang="en-US" altLang="cs-CZ" dirty="0" err="1"/>
              <a:t>pseudogenes</a:t>
            </a:r>
            <a:endParaRPr lang="en-US" altLang="cs-CZ" dirty="0"/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89D1"/>
                </a:solidFill>
              </a:rPr>
              <a:t>329,179,721 short variants</a:t>
            </a: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89D1"/>
                </a:solidFill>
              </a:rPr>
              <a:t>5,955,877 structural variants</a:t>
            </a:r>
            <a:endParaRPr lang="en-US" altLang="cs-CZ" dirty="0">
              <a:solidFill>
                <a:srgbClr val="0089D1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F25331"/>
                </a:solidFill>
              </a:rPr>
              <a:t>200,310 gene transcripts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200" y="6019800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http://</a:t>
            </a:r>
            <a:r>
              <a:rPr lang="en-US" sz="1600" dirty="0" err="1">
                <a:latin typeface="Geogrotesque Rg" panose="02000000000000000000" pitchFamily="2" charset="77"/>
                <a:ea typeface="Geogrotesque Rg" charset="0"/>
                <a:cs typeface="Calibri Light"/>
              </a:rPr>
              <a:t>www.ensembl.org</a:t>
            </a:r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/</a:t>
            </a:r>
            <a:r>
              <a:rPr lang="en-US" sz="1600" dirty="0" err="1">
                <a:latin typeface="Geogrotesque Rg" panose="02000000000000000000" pitchFamily="2" charset="77"/>
                <a:ea typeface="Geogrotesque Rg" charset="0"/>
                <a:cs typeface="Calibri Light"/>
              </a:rPr>
              <a:t>Homo_sapiens</a:t>
            </a:r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/Info/Annotation</a:t>
            </a:r>
          </a:p>
        </p:txBody>
      </p:sp>
    </p:spTree>
    <p:extLst>
      <p:ext uri="{BB962C8B-B14F-4D97-AF65-F5344CB8AC3E}">
        <p14:creationId xmlns:p14="http://schemas.microsoft.com/office/powerpoint/2010/main" val="19904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79898"/>
            <a:ext cx="8351838" cy="452437"/>
          </a:xfrm>
        </p:spPr>
        <p:txBody>
          <a:bodyPr/>
          <a:lstStyle/>
          <a:p>
            <a:r>
              <a:rPr lang="cs-CZ" altLang="cs-CZ" dirty="0" err="1"/>
              <a:t>Human</a:t>
            </a:r>
            <a:r>
              <a:rPr lang="cs-CZ" altLang="cs-CZ" dirty="0"/>
              <a:t> reference genome</a:t>
            </a:r>
            <a:endParaRPr lang="en-US" altLang="cs-CZ" dirty="0"/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0089D1"/>
                </a:solidFill>
              </a:rPr>
              <a:t>Genome Reference Consortium Human Build 38 (GRCh38)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dirty="0"/>
              <a:t>Golden path length 3,096,649,726 </a:t>
            </a:r>
            <a:r>
              <a:rPr lang="en-US" dirty="0" err="1"/>
              <a:t>bp</a:t>
            </a:r>
            <a:endParaRPr lang="en-US" dirty="0"/>
          </a:p>
          <a:p>
            <a:pPr>
              <a:spcBef>
                <a:spcPct val="0"/>
              </a:spcBef>
            </a:pPr>
            <a:r>
              <a:rPr lang="en-US" altLang="cs-CZ" dirty="0"/>
              <a:t>Total assembly length 3,554,996,726 </a:t>
            </a:r>
            <a:r>
              <a:rPr lang="en-US" altLang="cs-CZ" dirty="0" err="1"/>
              <a:t>bp</a:t>
            </a:r>
            <a:r>
              <a:rPr lang="en-US" altLang="cs-CZ" dirty="0"/>
              <a:t> (includes haplotypes and </a:t>
            </a:r>
            <a:r>
              <a:rPr lang="en-US" altLang="cs-CZ" dirty="0" err="1"/>
              <a:t>pseudoautosomal</a:t>
            </a:r>
            <a:r>
              <a:rPr lang="en-US" altLang="cs-CZ" dirty="0"/>
              <a:t> regions)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dirty="0"/>
              <a:t>20,338 coding genes</a:t>
            </a:r>
          </a:p>
          <a:p>
            <a:pPr>
              <a:spcBef>
                <a:spcPct val="0"/>
              </a:spcBef>
            </a:pPr>
            <a:r>
              <a:rPr lang="en-US" altLang="cs-CZ" dirty="0"/>
              <a:t>22,521 non coding genes (5,363 small and 14,720 long)</a:t>
            </a:r>
          </a:p>
          <a:p>
            <a:pPr>
              <a:spcBef>
                <a:spcPct val="0"/>
              </a:spcBef>
            </a:pPr>
            <a:r>
              <a:rPr lang="en-US" altLang="cs-CZ" dirty="0"/>
              <a:t>14,638 </a:t>
            </a:r>
            <a:r>
              <a:rPr lang="en-US" altLang="cs-CZ" dirty="0" err="1"/>
              <a:t>pseudogenes</a:t>
            </a:r>
            <a:endParaRPr lang="en-US" altLang="cs-CZ" dirty="0"/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89D1"/>
                </a:solidFill>
              </a:rPr>
              <a:t>329,179,721 short variants</a:t>
            </a:r>
          </a:p>
          <a:p>
            <a:pPr>
              <a:spcBef>
                <a:spcPct val="0"/>
              </a:spcBef>
            </a:pPr>
            <a:r>
              <a:rPr lang="en-US" dirty="0">
                <a:solidFill>
                  <a:srgbClr val="0089D1"/>
                </a:solidFill>
              </a:rPr>
              <a:t>5,955,877 structural variants</a:t>
            </a:r>
            <a:endParaRPr lang="en-US" altLang="cs-CZ" dirty="0">
              <a:solidFill>
                <a:srgbClr val="0089D1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F25331"/>
                </a:solidFill>
              </a:rPr>
              <a:t>200,310 gene transcripts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200" y="6019800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http://</a:t>
            </a:r>
            <a:r>
              <a:rPr lang="en-US" sz="1600" dirty="0" err="1">
                <a:latin typeface="Geogrotesque Rg" panose="02000000000000000000" pitchFamily="2" charset="77"/>
                <a:ea typeface="Geogrotesque Rg" charset="0"/>
                <a:cs typeface="Calibri Light"/>
              </a:rPr>
              <a:t>www.ensembl.org</a:t>
            </a:r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/</a:t>
            </a:r>
            <a:r>
              <a:rPr lang="en-US" sz="1600" dirty="0" err="1">
                <a:latin typeface="Geogrotesque Rg" panose="02000000000000000000" pitchFamily="2" charset="77"/>
                <a:ea typeface="Geogrotesque Rg" charset="0"/>
                <a:cs typeface="Calibri Light"/>
              </a:rPr>
              <a:t>Homo_sapiens</a:t>
            </a:r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/Info/Annotation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A84EA1-7717-8248-874A-6AB683D9D519}"/>
              </a:ext>
            </a:extLst>
          </p:cNvPr>
          <p:cNvSpPr/>
          <p:nvPr/>
        </p:nvSpPr>
        <p:spPr bwMode="auto">
          <a:xfrm>
            <a:off x="0" y="609600"/>
            <a:ext cx="9144000" cy="5715000"/>
          </a:xfrm>
          <a:prstGeom prst="rect">
            <a:avLst/>
          </a:prstGeom>
          <a:solidFill>
            <a:schemeClr val="bg1"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grotesque Rg" panose="02000000000000000000" pitchFamily="2" charset="77"/>
              <a:ea typeface="Arial Unicode MS" pitchFamily="34" charset="-12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C1CFC9-8938-9842-8FCE-10F3CFB03589}"/>
              </a:ext>
            </a:extLst>
          </p:cNvPr>
          <p:cNvSpPr txBox="1"/>
          <p:nvPr/>
        </p:nvSpPr>
        <p:spPr>
          <a:xfrm rot="19593977">
            <a:off x="109845" y="2873957"/>
            <a:ext cx="89087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rgbClr val="0089D1"/>
                </a:solidFill>
                <a:latin typeface="Geogrotesque Rg" panose="02000000000000000000" pitchFamily="2" charset="77"/>
              </a:rPr>
              <a:t>Enormous space for variation and </a:t>
            </a:r>
          </a:p>
          <a:p>
            <a:pPr algn="ctr"/>
            <a:r>
              <a:rPr lang="en-US" sz="4800" dirty="0">
                <a:solidFill>
                  <a:srgbClr val="0089D1"/>
                </a:solidFill>
                <a:latin typeface="Geogrotesque Rg" panose="02000000000000000000" pitchFamily="2" charset="77"/>
              </a:rPr>
              <a:t>somatic mutations</a:t>
            </a:r>
          </a:p>
        </p:txBody>
      </p:sp>
    </p:spTree>
    <p:extLst>
      <p:ext uri="{BB962C8B-B14F-4D97-AF65-F5344CB8AC3E}">
        <p14:creationId xmlns:p14="http://schemas.microsoft.com/office/powerpoint/2010/main" val="288335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828800"/>
            <a:ext cx="8229600" cy="4318759"/>
          </a:xfrm>
          <a:prstGeom prst="rect">
            <a:avLst/>
          </a:prstGeom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96081" y="484222"/>
            <a:ext cx="8351838" cy="4524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808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Genetic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variation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causes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differences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in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phenotypes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,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differences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between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people</a:t>
            </a:r>
            <a:endParaRPr lang="en-US" altLang="cs-CZ" dirty="0">
              <a:solidFill>
                <a:srgbClr val="F25331"/>
              </a:solidFill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313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alphaModFix/>
            <a:grayscl/>
          </a:blip>
          <a:stretch>
            <a:fillRect/>
          </a:stretch>
        </p:blipFill>
        <p:spPr>
          <a:xfrm>
            <a:off x="1600200" y="1600200"/>
            <a:ext cx="5867400" cy="3667125"/>
          </a:xfrm>
          <a:prstGeom prst="rect">
            <a:avLst/>
          </a:prstGeom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96081" y="499646"/>
            <a:ext cx="8351838" cy="4524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808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Some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genetic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variation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may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cause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diseases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including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melanoma</a:t>
            </a:r>
            <a:endParaRPr lang="en-US" altLang="cs-CZ" dirty="0">
              <a:solidFill>
                <a:srgbClr val="F25331"/>
              </a:solidFill>
              <a:latin typeface="Geogrotesque Rg" panose="02000000000000000000" pitchFamily="2" charset="7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00" y="6019800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Kaufman et al., Science 2016</a:t>
            </a:r>
          </a:p>
        </p:txBody>
      </p:sp>
    </p:spTree>
    <p:extLst>
      <p:ext uri="{BB962C8B-B14F-4D97-AF65-F5344CB8AC3E}">
        <p14:creationId xmlns:p14="http://schemas.microsoft.com/office/powerpoint/2010/main" val="144059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469441"/>
            <a:ext cx="5818103" cy="3669284"/>
          </a:xfrm>
          <a:prstGeom prst="rect">
            <a:avLst/>
          </a:prstGeom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96081" y="447748"/>
            <a:ext cx="8351838" cy="4524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808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Types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of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genetic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variants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/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mutations</a:t>
            </a:r>
            <a:endParaRPr lang="en-US" altLang="cs-CZ" dirty="0">
              <a:solidFill>
                <a:srgbClr val="F25331"/>
              </a:solidFill>
              <a:latin typeface="Geogrotesque Rg" panose="02000000000000000000" pitchFamily="2" charset="7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199" y="6245423"/>
            <a:ext cx="8739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 and http://atlasofscience.org and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87350" y="1524000"/>
            <a:ext cx="675650" cy="36147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26338" y="1752600"/>
            <a:ext cx="15930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Germline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6338" y="4114800"/>
            <a:ext cx="15168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Somatic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600" y="3827502"/>
            <a:ext cx="27360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</p:txBody>
      </p:sp>
      <p:sp>
        <p:nvSpPr>
          <p:cNvPr id="12" name="Content Placeholder 1"/>
          <p:cNvSpPr txBox="1">
            <a:spLocks noChangeArrowheads="1"/>
          </p:cNvSpPr>
          <p:nvPr/>
        </p:nvSpPr>
        <p:spPr>
          <a:xfrm>
            <a:off x="4495801" y="4033837"/>
            <a:ext cx="4191000" cy="1681163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220C5E"/>
              </a:buClr>
              <a:buFont typeface="EtelkaReg" pitchFamily="34" charset="0"/>
              <a:buChar char="•"/>
              <a:tabLst>
                <a:tab pos="2916238" algn="l"/>
              </a:tabLst>
              <a:defRPr sz="20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1pPr>
            <a:lvl2pPr marL="600075" indent="-257175" algn="l" rtl="0" eaLnBrk="0" fontAlgn="base" hangingPunct="0">
              <a:spcBef>
                <a:spcPct val="10000"/>
              </a:spcBef>
              <a:spcAft>
                <a:spcPct val="10000"/>
              </a:spcAft>
              <a:buClr>
                <a:srgbClr val="220C5E"/>
              </a:buClr>
              <a:buSzPct val="80000"/>
              <a:buFont typeface="EtelkaReg" pitchFamily="34" charset="0"/>
              <a:buChar char="−"/>
              <a:tabLst>
                <a:tab pos="2916238" algn="l"/>
              </a:tabLst>
              <a:defRPr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2pPr>
            <a:lvl3pPr marL="1201738" indent="-282575" algn="l" rtl="0" eaLnBrk="0" fontAlgn="base" hangingPunct="0">
              <a:spcBef>
                <a:spcPct val="25000"/>
              </a:spcBef>
              <a:spcAft>
                <a:spcPct val="10000"/>
              </a:spcAft>
              <a:buClr>
                <a:srgbClr val="220C5E"/>
              </a:buClr>
              <a:buFont typeface="EtelkaReg" pitchFamily="34" charset="0"/>
              <a:buChar char="&gt;"/>
              <a:tabLst>
                <a:tab pos="2916238" algn="l"/>
              </a:tabLst>
              <a:defRPr sz="16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3pPr>
            <a:lvl4pPr marL="1757363" indent="-403225" algn="l" rtl="0" eaLnBrk="0" fontAlgn="base" hangingPunct="0">
              <a:spcBef>
                <a:spcPct val="25000"/>
              </a:spcBef>
              <a:spcAft>
                <a:spcPct val="10000"/>
              </a:spcAft>
              <a:buClr>
                <a:srgbClr val="220C5E"/>
              </a:buClr>
              <a:buFont typeface="EtelkaReg" pitchFamily="34" charset="0"/>
              <a:buChar char="−"/>
              <a:tabLst>
                <a:tab pos="2916238" algn="l"/>
              </a:tabLst>
              <a:defRPr sz="14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4pPr>
            <a:lvl5pPr marL="2219325" indent="-282575" algn="l" rtl="0" eaLnBrk="0" fontAlgn="base" hangingPunct="0">
              <a:spcBef>
                <a:spcPct val="25000"/>
              </a:spcBef>
              <a:spcAft>
                <a:spcPct val="10000"/>
              </a:spcAft>
              <a:buClr>
                <a:srgbClr val="220C5E"/>
              </a:buClr>
              <a:buFont typeface="EtelkaReg" pitchFamily="34" charset="0"/>
              <a:buChar char="&gt;"/>
              <a:tabLst>
                <a:tab pos="2916238" algn="l"/>
              </a:tabLst>
              <a:defRPr sz="12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89D1"/>
                </a:solidFill>
                <a:latin typeface="Geogrotesque Rg" panose="02000000000000000000" pitchFamily="2" charset="77"/>
              </a:rPr>
              <a:t>Genetic changes in individuals</a:t>
            </a:r>
          </a:p>
          <a:p>
            <a:r>
              <a:rPr lang="en-US" dirty="0">
                <a:solidFill>
                  <a:srgbClr val="262626"/>
                </a:solidFill>
                <a:latin typeface="Geogrotesque Rg" panose="02000000000000000000" pitchFamily="2" charset="77"/>
              </a:rPr>
              <a:t>relative to the reference genome</a:t>
            </a:r>
          </a:p>
          <a:p>
            <a:r>
              <a:rPr lang="en-US" dirty="0">
                <a:solidFill>
                  <a:srgbClr val="262626"/>
                </a:solidFill>
                <a:latin typeface="Geogrotesque Rg" panose="02000000000000000000" pitchFamily="2" charset="77"/>
              </a:rPr>
              <a:t>between individuals </a:t>
            </a:r>
          </a:p>
          <a:p>
            <a:r>
              <a:rPr lang="en-US" dirty="0">
                <a:solidFill>
                  <a:srgbClr val="262626"/>
                </a:solidFill>
                <a:latin typeface="Geogrotesque Rg" panose="02000000000000000000" pitchFamily="2" charset="77"/>
              </a:rPr>
              <a:t>between tissues of the same individual</a:t>
            </a:r>
            <a:endParaRPr lang="en-US" altLang="cs-CZ" dirty="0">
              <a:solidFill>
                <a:srgbClr val="262626"/>
              </a:solidFill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812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96081" y="417963"/>
            <a:ext cx="8351838" cy="4524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808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Types of genetic variants / mutations</a:t>
            </a:r>
            <a:r>
              <a:rPr lang="en-US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/ 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52068"/>
            <a:ext cx="5626788" cy="36009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3199" y="6245423"/>
            <a:ext cx="8739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338" y="4953000"/>
            <a:ext cx="121206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SNP / SNV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4953000"/>
            <a:ext cx="1371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CNP / CNV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4953000"/>
            <a:ext cx="12120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Indel</a:t>
            </a:r>
            <a:endParaRPr lang="en-US" sz="2000" dirty="0">
              <a:solidFill>
                <a:srgbClr val="0089D1"/>
              </a:solidFill>
              <a:latin typeface="Geogrotesque Rg" panose="02000000000000000000" pitchFamily="2" charset="77"/>
              <a:cs typeface="Geogrotesque Regula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3000" y="4953000"/>
            <a:ext cx="12120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SV</a:t>
            </a:r>
          </a:p>
        </p:txBody>
      </p:sp>
      <p:sp>
        <p:nvSpPr>
          <p:cNvPr id="14" name="Content Placeholder 1"/>
          <p:cNvSpPr txBox="1">
            <a:spLocks noChangeArrowheads="1"/>
          </p:cNvSpPr>
          <p:nvPr/>
        </p:nvSpPr>
        <p:spPr>
          <a:xfrm>
            <a:off x="6033976" y="1616334"/>
            <a:ext cx="2908326" cy="4403466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220C5E"/>
              </a:buClr>
              <a:buFont typeface="EtelkaReg" pitchFamily="34" charset="0"/>
              <a:buChar char="•"/>
              <a:tabLst>
                <a:tab pos="2916238" algn="l"/>
              </a:tabLst>
              <a:defRPr sz="20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1pPr>
            <a:lvl2pPr marL="600075" indent="-257175" algn="l" rtl="0" eaLnBrk="0" fontAlgn="base" hangingPunct="0">
              <a:spcBef>
                <a:spcPct val="10000"/>
              </a:spcBef>
              <a:spcAft>
                <a:spcPct val="10000"/>
              </a:spcAft>
              <a:buClr>
                <a:srgbClr val="220C5E"/>
              </a:buClr>
              <a:buSzPct val="80000"/>
              <a:buFont typeface="EtelkaReg" pitchFamily="34" charset="0"/>
              <a:buChar char="−"/>
              <a:tabLst>
                <a:tab pos="2916238" algn="l"/>
              </a:tabLst>
              <a:defRPr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2pPr>
            <a:lvl3pPr marL="1201738" indent="-282575" algn="l" rtl="0" eaLnBrk="0" fontAlgn="base" hangingPunct="0">
              <a:spcBef>
                <a:spcPct val="25000"/>
              </a:spcBef>
              <a:spcAft>
                <a:spcPct val="10000"/>
              </a:spcAft>
              <a:buClr>
                <a:srgbClr val="220C5E"/>
              </a:buClr>
              <a:buFont typeface="EtelkaReg" pitchFamily="34" charset="0"/>
              <a:buChar char="&gt;"/>
              <a:tabLst>
                <a:tab pos="2916238" algn="l"/>
              </a:tabLst>
              <a:defRPr sz="16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3pPr>
            <a:lvl4pPr marL="1757363" indent="-403225" algn="l" rtl="0" eaLnBrk="0" fontAlgn="base" hangingPunct="0">
              <a:spcBef>
                <a:spcPct val="25000"/>
              </a:spcBef>
              <a:spcAft>
                <a:spcPct val="10000"/>
              </a:spcAft>
              <a:buClr>
                <a:srgbClr val="220C5E"/>
              </a:buClr>
              <a:buFont typeface="EtelkaReg" pitchFamily="34" charset="0"/>
              <a:buChar char="−"/>
              <a:tabLst>
                <a:tab pos="2916238" algn="l"/>
              </a:tabLst>
              <a:defRPr sz="14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4pPr>
            <a:lvl5pPr marL="2219325" indent="-282575" algn="l" rtl="0" eaLnBrk="0" fontAlgn="base" hangingPunct="0">
              <a:spcBef>
                <a:spcPct val="25000"/>
              </a:spcBef>
              <a:spcAft>
                <a:spcPct val="10000"/>
              </a:spcAft>
              <a:buClr>
                <a:srgbClr val="220C5E"/>
              </a:buClr>
              <a:buFont typeface="EtelkaReg" pitchFamily="34" charset="0"/>
              <a:buChar char="&gt;"/>
              <a:tabLst>
                <a:tab pos="2916238" algn="l"/>
              </a:tabLst>
              <a:defRPr sz="1200" kern="1200">
                <a:solidFill>
                  <a:srgbClr val="08080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cs-CZ" dirty="0">
                <a:solidFill>
                  <a:schemeClr val="tx1"/>
                </a:solidFill>
                <a:latin typeface="Geogrotesque Rg" panose="02000000000000000000" pitchFamily="2" charset="77"/>
              </a:rPr>
              <a:t>Single, di-, tri- nucleotide polymorphism / variant (SNP / SNV)</a:t>
            </a:r>
          </a:p>
          <a:p>
            <a:r>
              <a:rPr lang="en-US" altLang="cs-CZ" dirty="0">
                <a:solidFill>
                  <a:schemeClr val="tx1"/>
                </a:solidFill>
                <a:latin typeface="Geogrotesque Rg" panose="02000000000000000000" pitchFamily="2" charset="77"/>
              </a:rPr>
              <a:t>Insertion od deletion (</a:t>
            </a:r>
            <a:r>
              <a:rPr lang="en-US" altLang="cs-CZ" dirty="0" err="1">
                <a:solidFill>
                  <a:schemeClr val="tx1"/>
                </a:solidFill>
                <a:latin typeface="Geogrotesque Rg" panose="02000000000000000000" pitchFamily="2" charset="77"/>
              </a:rPr>
              <a:t>Indel</a:t>
            </a:r>
            <a:r>
              <a:rPr lang="en-US" altLang="cs-CZ" dirty="0">
                <a:solidFill>
                  <a:schemeClr val="tx1"/>
                </a:solidFill>
                <a:latin typeface="Geogrotesque Rg" panose="02000000000000000000" pitchFamily="2" charset="77"/>
              </a:rPr>
              <a:t>)</a:t>
            </a:r>
          </a:p>
          <a:p>
            <a:r>
              <a:rPr lang="en-US" altLang="cs-CZ" dirty="0">
                <a:solidFill>
                  <a:schemeClr val="tx1"/>
                </a:solidFill>
                <a:latin typeface="Geogrotesque Rg" panose="02000000000000000000" pitchFamily="2" charset="77"/>
              </a:rPr>
              <a:t>Copy number polymorphism or variant (CNP / CNV)</a:t>
            </a:r>
          </a:p>
          <a:p>
            <a:r>
              <a:rPr lang="en-US" altLang="cs-CZ" dirty="0">
                <a:solidFill>
                  <a:schemeClr val="tx1"/>
                </a:solidFill>
                <a:latin typeface="Geogrotesque Rg" panose="02000000000000000000" pitchFamily="2" charset="77"/>
              </a:rPr>
              <a:t>Structural variant (SV)</a:t>
            </a:r>
          </a:p>
        </p:txBody>
      </p:sp>
    </p:spTree>
    <p:extLst>
      <p:ext uri="{BB962C8B-B14F-4D97-AF65-F5344CB8AC3E}">
        <p14:creationId xmlns:p14="http://schemas.microsoft.com/office/powerpoint/2010/main" val="240436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96081" y="349579"/>
            <a:ext cx="8351838" cy="4524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808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Sequencing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approaches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to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identify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short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genetic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variants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and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somatic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mutations</a:t>
            </a:r>
            <a:endParaRPr lang="en-US" altLang="cs-CZ" dirty="0">
              <a:solidFill>
                <a:srgbClr val="F25331"/>
              </a:solidFill>
              <a:latin typeface="Geogrotesque Rg" panose="02000000000000000000" pitchFamily="2" charset="7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00" y="6172200"/>
            <a:ext cx="5130800" cy="351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Griffith et al., </a:t>
            </a:r>
            <a:r>
              <a:rPr lang="en-US" sz="1600" dirty="0" err="1">
                <a:latin typeface="Geogrotesque Rg" panose="02000000000000000000" pitchFamily="2" charset="77"/>
                <a:ea typeface="Geogrotesque Rg" charset="0"/>
                <a:cs typeface="Calibri Light"/>
              </a:rPr>
              <a:t>PLoS</a:t>
            </a:r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 One 2015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1097" b="7544"/>
          <a:stretch/>
        </p:blipFill>
        <p:spPr>
          <a:xfrm>
            <a:off x="304800" y="1671637"/>
            <a:ext cx="8677554" cy="432689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flipV="1">
            <a:off x="6096000" y="1443037"/>
            <a:ext cx="3413670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4982" y="3142206"/>
            <a:ext cx="343186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latin typeface="Geogrotesque Regular"/>
              <a:cs typeface="Geogrotesque Regular"/>
            </a:endParaRPr>
          </a:p>
          <a:p>
            <a:endParaRPr lang="en-US" dirty="0">
              <a:latin typeface="Geogrotesque Regular"/>
              <a:cs typeface="Geogrotesque Regular"/>
            </a:endParaRPr>
          </a:p>
        </p:txBody>
      </p:sp>
      <p:sp>
        <p:nvSpPr>
          <p:cNvPr id="13" name="Rectangle 12"/>
          <p:cNvSpPr/>
          <p:nvPr/>
        </p:nvSpPr>
        <p:spPr>
          <a:xfrm flipV="1">
            <a:off x="2899448" y="3880330"/>
            <a:ext cx="3188201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4" name="Rectangle 13"/>
          <p:cNvSpPr/>
          <p:nvPr/>
        </p:nvSpPr>
        <p:spPr>
          <a:xfrm flipV="1">
            <a:off x="2780912" y="5379657"/>
            <a:ext cx="3141207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84" b="11250"/>
          <a:stretch/>
        </p:blipFill>
        <p:spPr>
          <a:xfrm>
            <a:off x="1715916" y="1747837"/>
            <a:ext cx="1255884" cy="88934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 flipV="1">
            <a:off x="5029200" y="2906022"/>
            <a:ext cx="1137188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7" name="Rectangle 16"/>
          <p:cNvSpPr/>
          <p:nvPr/>
        </p:nvSpPr>
        <p:spPr>
          <a:xfrm flipV="1">
            <a:off x="228130" y="3633538"/>
            <a:ext cx="2591270" cy="1238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4078" t="3870" r="26199" b="66"/>
          <a:stretch/>
        </p:blipFill>
        <p:spPr>
          <a:xfrm>
            <a:off x="457200" y="1747837"/>
            <a:ext cx="1242000" cy="878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8138" y="2673905"/>
            <a:ext cx="273606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Normal blood and melanoma samples</a:t>
            </a:r>
          </a:p>
        </p:txBody>
      </p:sp>
      <p:sp>
        <p:nvSpPr>
          <p:cNvPr id="21" name="Rectangle 20"/>
          <p:cNvSpPr/>
          <p:nvPr/>
        </p:nvSpPr>
        <p:spPr>
          <a:xfrm flipV="1">
            <a:off x="5791200" y="5557837"/>
            <a:ext cx="3413670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76600" y="1443037"/>
            <a:ext cx="1143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DNA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72200" y="1443037"/>
            <a:ext cx="3352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Geogrotesque Rg" panose="02000000000000000000" pitchFamily="2" charset="77"/>
                <a:cs typeface="Geogrotesque Regular"/>
              </a:rPr>
              <a:t>Labelled</a:t>
            </a:r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 DNA fragments</a:t>
            </a:r>
          </a:p>
        </p:txBody>
      </p:sp>
      <p:sp>
        <p:nvSpPr>
          <p:cNvPr id="24" name="Rectangle 23"/>
          <p:cNvSpPr/>
          <p:nvPr/>
        </p:nvSpPr>
        <p:spPr>
          <a:xfrm flipV="1">
            <a:off x="6400800" y="3348036"/>
            <a:ext cx="3413670" cy="256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2667000" y="4186237"/>
            <a:ext cx="3413670" cy="256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6600" y="4014727"/>
            <a:ext cx="2209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Sequencing reads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4011751"/>
            <a:ext cx="2057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Align to reference genome</a:t>
            </a:r>
          </a:p>
        </p:txBody>
      </p:sp>
      <p:sp>
        <p:nvSpPr>
          <p:cNvPr id="29" name="Rectangle 28"/>
          <p:cNvSpPr/>
          <p:nvPr/>
        </p:nvSpPr>
        <p:spPr>
          <a:xfrm flipV="1">
            <a:off x="1066800" y="5405436"/>
            <a:ext cx="1447800" cy="6376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" y="5538727"/>
            <a:ext cx="6781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Find differences between blood and melanoma reads</a:t>
            </a:r>
          </a:p>
        </p:txBody>
      </p:sp>
      <p:sp>
        <p:nvSpPr>
          <p:cNvPr id="30" name="Rectangle 29"/>
          <p:cNvSpPr/>
          <p:nvPr/>
        </p:nvSpPr>
        <p:spPr>
          <a:xfrm flipV="1">
            <a:off x="0" y="4800598"/>
            <a:ext cx="1143000" cy="685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016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06400" y="338319"/>
            <a:ext cx="8351838" cy="4524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808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Sequencing approaches to identify short genetic variants and somatic mutations</a:t>
            </a:r>
            <a:r>
              <a:rPr lang="en-US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/ 2</a:t>
            </a:r>
          </a:p>
        </p:txBody>
      </p:sp>
      <p:sp>
        <p:nvSpPr>
          <p:cNvPr id="10" name="Rectangle 9"/>
          <p:cNvSpPr/>
          <p:nvPr/>
        </p:nvSpPr>
        <p:spPr>
          <a:xfrm flipV="1">
            <a:off x="6096000" y="1443037"/>
            <a:ext cx="3413670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4982" y="3142206"/>
            <a:ext cx="343186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latin typeface="Geogrotesque Regular"/>
              <a:cs typeface="Geogrotesque Regular"/>
            </a:endParaRPr>
          </a:p>
          <a:p>
            <a:endParaRPr lang="en-US" dirty="0">
              <a:latin typeface="Geogrotesque Regular"/>
              <a:cs typeface="Geogrotesque Regular"/>
            </a:endParaRPr>
          </a:p>
        </p:txBody>
      </p:sp>
      <p:sp>
        <p:nvSpPr>
          <p:cNvPr id="13" name="Rectangle 12"/>
          <p:cNvSpPr/>
          <p:nvPr/>
        </p:nvSpPr>
        <p:spPr>
          <a:xfrm flipV="1">
            <a:off x="2899448" y="3880330"/>
            <a:ext cx="3188201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4" name="Rectangle 13"/>
          <p:cNvSpPr/>
          <p:nvPr/>
        </p:nvSpPr>
        <p:spPr>
          <a:xfrm flipV="1">
            <a:off x="2780912" y="5379657"/>
            <a:ext cx="3141207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6" name="Rectangle 15"/>
          <p:cNvSpPr/>
          <p:nvPr/>
        </p:nvSpPr>
        <p:spPr>
          <a:xfrm flipV="1">
            <a:off x="5029200" y="2906022"/>
            <a:ext cx="1137188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7" name="Rectangle 16"/>
          <p:cNvSpPr/>
          <p:nvPr/>
        </p:nvSpPr>
        <p:spPr>
          <a:xfrm flipV="1">
            <a:off x="228130" y="3633538"/>
            <a:ext cx="2591270" cy="1238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21" name="Rectangle 20"/>
          <p:cNvSpPr/>
          <p:nvPr/>
        </p:nvSpPr>
        <p:spPr>
          <a:xfrm flipV="1">
            <a:off x="5791200" y="5557837"/>
            <a:ext cx="3413670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24" name="Rectangle 23"/>
          <p:cNvSpPr/>
          <p:nvPr/>
        </p:nvSpPr>
        <p:spPr>
          <a:xfrm flipV="1">
            <a:off x="6400800" y="3348036"/>
            <a:ext cx="3413670" cy="256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26" name="Rectangle 25"/>
          <p:cNvSpPr/>
          <p:nvPr/>
        </p:nvSpPr>
        <p:spPr>
          <a:xfrm flipV="1">
            <a:off x="2667000" y="4186237"/>
            <a:ext cx="3413670" cy="256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29" name="Rectangle 28"/>
          <p:cNvSpPr/>
          <p:nvPr/>
        </p:nvSpPr>
        <p:spPr>
          <a:xfrm flipV="1">
            <a:off x="1066800" y="5405436"/>
            <a:ext cx="1447800" cy="6376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30" name="Rectangle 29"/>
          <p:cNvSpPr/>
          <p:nvPr/>
        </p:nvSpPr>
        <p:spPr>
          <a:xfrm flipV="1">
            <a:off x="0" y="4800598"/>
            <a:ext cx="1143000" cy="685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133600"/>
            <a:ext cx="7446363" cy="374637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06400" y="1646049"/>
            <a:ext cx="3784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Whole genome sequencing (WGS)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6400" y="4019490"/>
            <a:ext cx="78232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Whole exome sequencing (WES) or some gene panel; sequence capture </a:t>
            </a:r>
          </a:p>
        </p:txBody>
      </p:sp>
      <p:sp>
        <p:nvSpPr>
          <p:cNvPr id="33" name="Rectangle 32"/>
          <p:cNvSpPr/>
          <p:nvPr/>
        </p:nvSpPr>
        <p:spPr>
          <a:xfrm flipV="1">
            <a:off x="3805241" y="3725549"/>
            <a:ext cx="1137188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</p:spTree>
    <p:extLst>
      <p:ext uri="{BB962C8B-B14F-4D97-AF65-F5344CB8AC3E}">
        <p14:creationId xmlns:p14="http://schemas.microsoft.com/office/powerpoint/2010/main" val="38227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351838" cy="452437"/>
          </a:xfrm>
        </p:spPr>
        <p:txBody>
          <a:bodyPr/>
          <a:lstStyle/>
          <a:p>
            <a:r>
              <a:rPr lang="cs-CZ" altLang="cs-CZ" dirty="0"/>
              <a:t>A </a:t>
            </a:r>
            <a:r>
              <a:rPr lang="cs-CZ" altLang="cs-CZ" dirty="0" err="1"/>
              <a:t>typical</a:t>
            </a:r>
            <a:r>
              <a:rPr lang="cs-CZ" altLang="cs-CZ" dirty="0"/>
              <a:t> </a:t>
            </a:r>
            <a:r>
              <a:rPr lang="cs-CZ" altLang="cs-CZ" dirty="0" err="1"/>
              <a:t>dataset</a:t>
            </a:r>
            <a:endParaRPr lang="en-US" altLang="cs-CZ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An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example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dataset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from</a:t>
            </a:r>
            <a:r>
              <a:rPr lang="cs-CZ" altLang="cs-CZ" dirty="0">
                <a:solidFill>
                  <a:schemeClr val="tx1"/>
                </a:solidFill>
              </a:rPr>
              <a:t> Hugo et al. in </a:t>
            </a:r>
            <a:r>
              <a:rPr lang="cs-CZ" altLang="cs-CZ" dirty="0" err="1">
                <a:solidFill>
                  <a:schemeClr val="tx1"/>
                </a:solidFill>
              </a:rPr>
              <a:t>their</a:t>
            </a:r>
            <a:r>
              <a:rPr lang="cs-CZ" altLang="cs-CZ" dirty="0">
                <a:solidFill>
                  <a:schemeClr val="tx1"/>
                </a:solidFill>
              </a:rPr>
              <a:t> 2017 Cell </a:t>
            </a:r>
            <a:r>
              <a:rPr lang="cs-CZ" altLang="cs-CZ" dirty="0" err="1">
                <a:solidFill>
                  <a:schemeClr val="tx1"/>
                </a:solidFill>
              </a:rPr>
              <a:t>paper</a:t>
            </a: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SRAtoolkit</a:t>
            </a:r>
            <a:r>
              <a:rPr lang="cs-CZ" altLang="cs-CZ" dirty="0">
                <a:solidFill>
                  <a:schemeClr val="tx1"/>
                </a:solidFill>
              </a:rPr>
              <a:t> to </a:t>
            </a:r>
            <a:r>
              <a:rPr lang="cs-CZ" altLang="cs-CZ" dirty="0" err="1">
                <a:solidFill>
                  <a:schemeClr val="tx1"/>
                </a:solidFill>
              </a:rPr>
              <a:t>dowload</a:t>
            </a:r>
            <a:r>
              <a:rPr lang="cs-CZ" altLang="cs-CZ" dirty="0">
                <a:solidFill>
                  <a:schemeClr val="tx1"/>
                </a:solidFill>
              </a:rPr>
              <a:t> data </a:t>
            </a:r>
            <a:r>
              <a:rPr lang="cs-CZ" altLang="cs-CZ" dirty="0" err="1">
                <a:solidFill>
                  <a:schemeClr val="tx1"/>
                </a:solidFill>
              </a:rPr>
              <a:t>from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BioProject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</a:p>
          <a:p>
            <a:pPr lvl="1">
              <a:spcBef>
                <a:spcPct val="0"/>
              </a:spcBef>
            </a:pPr>
            <a:r>
              <a:rPr lang="cs-CZ" altLang="cs-CZ" dirty="0">
                <a:solidFill>
                  <a:srgbClr val="0089D1"/>
                </a:solidFill>
              </a:rPr>
              <a:t>https://www.ncbi.nlm.nih.gov//bioproject/PRJNA307199</a:t>
            </a: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>
                <a:solidFill>
                  <a:schemeClr val="tx1"/>
                </a:solidFill>
              </a:rPr>
              <a:t>A </a:t>
            </a:r>
            <a:r>
              <a:rPr lang="cs-CZ" altLang="cs-CZ" dirty="0" err="1">
                <a:solidFill>
                  <a:schemeClr val="tx1"/>
                </a:solidFill>
              </a:rPr>
              <a:t>subset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of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nine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patients</a:t>
            </a: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For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each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patient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we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have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two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samples</a:t>
            </a:r>
            <a:r>
              <a:rPr lang="cs-CZ" altLang="cs-CZ" dirty="0">
                <a:solidFill>
                  <a:schemeClr val="tx1"/>
                </a:solidFill>
              </a:rPr>
              <a:t> – </a:t>
            </a:r>
            <a:r>
              <a:rPr lang="cs-CZ" altLang="cs-CZ" dirty="0" err="1">
                <a:solidFill>
                  <a:schemeClr val="tx1"/>
                </a:solidFill>
              </a:rPr>
              <a:t>blood</a:t>
            </a:r>
            <a:r>
              <a:rPr lang="cs-CZ" altLang="cs-CZ" dirty="0">
                <a:solidFill>
                  <a:schemeClr val="tx1"/>
                </a:solidFill>
              </a:rPr>
              <a:t>, </a:t>
            </a:r>
            <a:r>
              <a:rPr lang="cs-CZ" altLang="cs-CZ" dirty="0" err="1">
                <a:solidFill>
                  <a:schemeClr val="tx1"/>
                </a:solidFill>
              </a:rPr>
              <a:t>which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is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considered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genetically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normal</a:t>
            </a:r>
            <a:r>
              <a:rPr lang="cs-CZ" altLang="cs-CZ" dirty="0">
                <a:solidFill>
                  <a:schemeClr val="tx1"/>
                </a:solidFill>
              </a:rPr>
              <a:t>, and </a:t>
            </a:r>
            <a:r>
              <a:rPr lang="cs-CZ" altLang="cs-CZ" dirty="0" err="1">
                <a:solidFill>
                  <a:schemeClr val="tx1"/>
                </a:solidFill>
              </a:rPr>
              <a:t>melanoma</a:t>
            </a: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cs-CZ" altLang="cs-CZ" dirty="0">
                <a:solidFill>
                  <a:srgbClr val="0089D1"/>
                </a:solidFill>
              </a:rPr>
              <a:t>The original data </a:t>
            </a:r>
            <a:r>
              <a:rPr lang="en-US" altLang="cs-CZ" dirty="0">
                <a:solidFill>
                  <a:srgbClr val="0089D1"/>
                </a:solidFill>
              </a:rPr>
              <a:t>is</a:t>
            </a:r>
            <a:r>
              <a:rPr lang="cs-CZ" altLang="cs-CZ" dirty="0">
                <a:solidFill>
                  <a:srgbClr val="0089D1"/>
                </a:solidFill>
              </a:rPr>
              <a:t> huge</a:t>
            </a:r>
          </a:p>
          <a:p>
            <a:pPr lvl="1">
              <a:spcBef>
                <a:spcPct val="0"/>
              </a:spcBef>
            </a:pPr>
            <a:r>
              <a:rPr lang="cs-CZ" altLang="cs-CZ" dirty="0" err="1">
                <a:solidFill>
                  <a:schemeClr val="tx1"/>
                </a:solidFill>
              </a:rPr>
              <a:t>Approximatelly</a:t>
            </a:r>
            <a:r>
              <a:rPr lang="cs-CZ" altLang="cs-CZ" dirty="0">
                <a:solidFill>
                  <a:schemeClr val="tx1"/>
                </a:solidFill>
              </a:rPr>
              <a:t> 100 </a:t>
            </a:r>
            <a:r>
              <a:rPr lang="cs-CZ" altLang="cs-CZ" dirty="0" err="1">
                <a:solidFill>
                  <a:schemeClr val="tx1"/>
                </a:solidFill>
              </a:rPr>
              <a:t>million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reads</a:t>
            </a:r>
            <a:r>
              <a:rPr lang="cs-CZ" altLang="cs-CZ" dirty="0">
                <a:solidFill>
                  <a:schemeClr val="tx1"/>
                </a:solidFill>
              </a:rPr>
              <a:t> per sample</a:t>
            </a:r>
          </a:p>
          <a:p>
            <a:pPr lvl="1">
              <a:spcBef>
                <a:spcPct val="0"/>
              </a:spcBef>
            </a:pPr>
            <a:r>
              <a:rPr lang="cs-CZ" altLang="cs-CZ" dirty="0">
                <a:solidFill>
                  <a:schemeClr val="tx1"/>
                </a:solidFill>
              </a:rPr>
              <a:t>Roughly 8 GB of data per sample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200" y="6138446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Hugo et al., Cell 2017</a:t>
            </a:r>
          </a:p>
        </p:txBody>
      </p:sp>
    </p:spTree>
    <p:extLst>
      <p:ext uri="{BB962C8B-B14F-4D97-AF65-F5344CB8AC3E}">
        <p14:creationId xmlns:p14="http://schemas.microsoft.com/office/powerpoint/2010/main" val="399720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90367"/>
            <a:ext cx="8351838" cy="452437"/>
          </a:xfrm>
        </p:spPr>
        <p:txBody>
          <a:bodyPr/>
          <a:lstStyle/>
          <a:p>
            <a:r>
              <a:rPr lang="cs-CZ" altLang="cs-CZ" dirty="0" err="1">
                <a:solidFill>
                  <a:schemeClr val="tx1"/>
                </a:solidFill>
              </a:rPr>
              <a:t>The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dataset</a:t>
            </a:r>
            <a:endParaRPr lang="en-US" altLang="cs-CZ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rgbClr val="80B62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endParaRPr lang="cs-CZ" altLang="cs-CZ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200" y="6138446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Hugo et al., Cell 2017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" y="1447800"/>
            <a:ext cx="8610600" cy="377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57200"/>
            <a:ext cx="8351838" cy="452437"/>
          </a:xfrm>
        </p:spPr>
        <p:txBody>
          <a:bodyPr/>
          <a:lstStyle/>
          <a:p>
            <a:r>
              <a:rPr lang="en-US" altLang="cs-CZ" dirty="0"/>
              <a:t>Software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351838" cy="49530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b="1" dirty="0"/>
              <a:t>Picard</a:t>
            </a:r>
            <a:r>
              <a:rPr lang="en-US" altLang="cs-CZ" dirty="0"/>
              <a:t> – manipulation of the input files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0089D1"/>
                </a:solidFill>
              </a:rPr>
              <a:t>http://broadinstitute.github.io/picard/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MIT license (essentially free for all uses)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Alternative software is, e.g., </a:t>
            </a:r>
            <a:r>
              <a:rPr lang="en-US" altLang="cs-CZ" dirty="0" err="1"/>
              <a:t>samtools</a:t>
            </a:r>
            <a:endParaRPr lang="en-US" altLang="cs-CZ" dirty="0"/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b="1" dirty="0"/>
              <a:t>GATK</a:t>
            </a:r>
            <a:r>
              <a:rPr lang="en-US" altLang="cs-CZ" dirty="0"/>
              <a:t> – gold standard in variant calling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Genome analysis toolkit, </a:t>
            </a:r>
            <a:r>
              <a:rPr lang="en-US" altLang="cs-CZ" dirty="0">
                <a:solidFill>
                  <a:srgbClr val="0089D1"/>
                </a:solidFill>
              </a:rPr>
              <a:t>https://software.broadinstitute.org/gatk/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Free for academy, licensed for commerce, coming version will be open source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Alternative software </a:t>
            </a:r>
            <a:r>
              <a:rPr lang="en-US" altLang="cs-CZ" dirty="0" err="1"/>
              <a:t>FreeBayes</a:t>
            </a:r>
            <a:r>
              <a:rPr lang="en-US" altLang="cs-CZ" dirty="0"/>
              <a:t> or </a:t>
            </a:r>
            <a:r>
              <a:rPr lang="en-US" altLang="cs-CZ" dirty="0" err="1"/>
              <a:t>DeepVariant</a:t>
            </a:r>
            <a:r>
              <a:rPr lang="en-US" altLang="cs-CZ" dirty="0"/>
              <a:t> by Google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b="1" dirty="0"/>
              <a:t>Mutect2 – </a:t>
            </a:r>
            <a:r>
              <a:rPr lang="en-US" altLang="cs-CZ" dirty="0"/>
              <a:t>detects somatic mutations in </a:t>
            </a:r>
            <a:r>
              <a:rPr lang="en-US" altLang="cs-CZ" dirty="0" err="1"/>
              <a:t>tumours</a:t>
            </a:r>
            <a:endParaRPr lang="en-US" altLang="cs-CZ" dirty="0"/>
          </a:p>
          <a:p>
            <a:pPr lvl="1">
              <a:spcBef>
                <a:spcPct val="0"/>
              </a:spcBef>
            </a:pPr>
            <a:r>
              <a:rPr lang="en-US" altLang="cs-CZ" dirty="0"/>
              <a:t>Part of the </a:t>
            </a:r>
            <a:r>
              <a:rPr lang="en-US" altLang="cs-CZ" dirty="0">
                <a:solidFill>
                  <a:srgbClr val="262626"/>
                </a:solidFill>
              </a:rPr>
              <a:t>Genome analysis toolkit, </a:t>
            </a:r>
            <a:r>
              <a:rPr lang="en-US" altLang="cs-CZ" dirty="0">
                <a:solidFill>
                  <a:srgbClr val="0089D1"/>
                </a:solidFill>
              </a:rPr>
              <a:t>https://</a:t>
            </a:r>
            <a:r>
              <a:rPr lang="en-US" altLang="cs-CZ" dirty="0" err="1">
                <a:solidFill>
                  <a:srgbClr val="0089D1"/>
                </a:solidFill>
              </a:rPr>
              <a:t>software.broadinstitute.org</a:t>
            </a:r>
            <a:r>
              <a:rPr lang="en-US" altLang="cs-CZ" dirty="0">
                <a:solidFill>
                  <a:srgbClr val="0089D1"/>
                </a:solidFill>
              </a:rPr>
              <a:t>/</a:t>
            </a:r>
            <a:r>
              <a:rPr lang="en-US" altLang="cs-CZ" dirty="0" err="1">
                <a:solidFill>
                  <a:srgbClr val="0089D1"/>
                </a:solidFill>
              </a:rPr>
              <a:t>gatk</a:t>
            </a:r>
            <a:r>
              <a:rPr lang="en-US" altLang="cs-CZ" dirty="0">
                <a:solidFill>
                  <a:srgbClr val="0089D1"/>
                </a:solidFill>
              </a:rPr>
              <a:t>/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Free for academy, licensed for commerce, coming version will be open source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Alternative software VarScan2</a:t>
            </a:r>
          </a:p>
          <a:p>
            <a:pPr>
              <a:spcBef>
                <a:spcPct val="0"/>
              </a:spcBef>
            </a:pP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294898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57200"/>
            <a:ext cx="8351838" cy="452437"/>
          </a:xfrm>
        </p:spPr>
        <p:txBody>
          <a:bodyPr/>
          <a:lstStyle/>
          <a:p>
            <a:r>
              <a:rPr lang="en-US" altLang="cs-CZ" dirty="0"/>
              <a:t>Software / 2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cs-CZ" b="1" dirty="0" err="1"/>
              <a:t>SnpEff</a:t>
            </a:r>
            <a:r>
              <a:rPr lang="en-US" altLang="cs-CZ" dirty="0"/>
              <a:t> – variant annotation 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0089D1"/>
                </a:solidFill>
              </a:rPr>
              <a:t>http://</a:t>
            </a:r>
            <a:r>
              <a:rPr lang="en-US" altLang="cs-CZ" dirty="0" err="1">
                <a:solidFill>
                  <a:srgbClr val="0089D1"/>
                </a:solidFill>
              </a:rPr>
              <a:t>snpeff.sourceforge.net</a:t>
            </a:r>
            <a:r>
              <a:rPr lang="en-US" altLang="cs-CZ" dirty="0">
                <a:solidFill>
                  <a:srgbClr val="0089D1"/>
                </a:solidFill>
              </a:rPr>
              <a:t>/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LGPLv3 license (essentially free for all uses) 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Alternative is, e.g., </a:t>
            </a:r>
            <a:r>
              <a:rPr lang="en-US" altLang="cs-CZ" dirty="0" err="1"/>
              <a:t>Ensembl</a:t>
            </a:r>
            <a:r>
              <a:rPr lang="en-US" altLang="cs-CZ" dirty="0"/>
              <a:t> VEP, PredictSNP2 </a:t>
            </a:r>
          </a:p>
          <a:p>
            <a:pPr marL="342900" lvl="1" indent="0">
              <a:spcBef>
                <a:spcPct val="0"/>
              </a:spcBef>
              <a:buNone/>
            </a:pPr>
            <a:endParaRPr lang="en-US" altLang="cs-CZ" b="1" dirty="0"/>
          </a:p>
          <a:p>
            <a:pPr>
              <a:spcBef>
                <a:spcPct val="0"/>
              </a:spcBef>
            </a:pPr>
            <a:r>
              <a:rPr lang="en-US" altLang="cs-CZ" b="1" dirty="0"/>
              <a:t>IGV</a:t>
            </a:r>
            <a:r>
              <a:rPr lang="en-US" altLang="cs-CZ" dirty="0"/>
              <a:t> - variant visualization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Integrative genomics viewer,</a:t>
            </a:r>
            <a:r>
              <a:rPr lang="en-US" altLang="cs-CZ" dirty="0">
                <a:solidFill>
                  <a:srgbClr val="D81858"/>
                </a:solidFill>
              </a:rPr>
              <a:t> </a:t>
            </a:r>
            <a:r>
              <a:rPr lang="en-US" altLang="cs-CZ" dirty="0">
                <a:solidFill>
                  <a:srgbClr val="0089D1"/>
                </a:solidFill>
              </a:rPr>
              <a:t>http://software.broadinstitute.org/software/igv/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MIT license (essentially free for all uses)</a:t>
            </a:r>
            <a:endParaRPr lang="en-US" altLang="cs-CZ" dirty="0"/>
          </a:p>
          <a:p>
            <a:pPr lvl="1">
              <a:spcBef>
                <a:spcPct val="0"/>
              </a:spcBef>
            </a:pPr>
            <a:r>
              <a:rPr lang="en-US" altLang="cs-CZ" dirty="0"/>
              <a:t>Alternative is Tablet or web based genomic browsers such as </a:t>
            </a:r>
            <a:r>
              <a:rPr lang="en-US" altLang="cs-CZ" dirty="0" err="1"/>
              <a:t>ensEMBL</a:t>
            </a:r>
            <a:r>
              <a:rPr lang="en-US" altLang="cs-CZ" dirty="0"/>
              <a:t> or UCSC genome browser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dirty="0"/>
              <a:t>All the software is Java based and thus multiplatform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21135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57200"/>
            <a:ext cx="8351838" cy="452437"/>
          </a:xfrm>
        </p:spPr>
        <p:txBody>
          <a:bodyPr/>
          <a:lstStyle/>
          <a:p>
            <a:r>
              <a:rPr lang="en-US" altLang="cs-CZ" dirty="0"/>
              <a:t>Analysis workflow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351838" cy="4576763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0089D1"/>
                </a:solidFill>
              </a:rPr>
              <a:t>Obtain analysis-ready reads</a:t>
            </a:r>
          </a:p>
          <a:p>
            <a:pPr lvl="1">
              <a:spcBef>
                <a:spcPct val="0"/>
              </a:spcBef>
            </a:pPr>
            <a:endParaRPr lang="en-US" altLang="cs-CZ" sz="2000" dirty="0">
              <a:solidFill>
                <a:srgbClr val="CCCCCC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chemeClr val="tx1"/>
                </a:solidFill>
              </a:rPr>
              <a:t>Sequencing (starting from the biological material we obtain raw reads in the </a:t>
            </a:r>
            <a:r>
              <a:rPr lang="en-US" altLang="cs-CZ" sz="2000" dirty="0" err="1">
                <a:solidFill>
                  <a:schemeClr val="tx1"/>
                </a:solidFill>
              </a:rPr>
              <a:t>fastq</a:t>
            </a:r>
            <a:r>
              <a:rPr lang="en-US" altLang="cs-CZ" sz="2000" dirty="0">
                <a:solidFill>
                  <a:schemeClr val="tx1"/>
                </a:solidFill>
              </a:rPr>
              <a:t> format)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chemeClr val="tx1"/>
                </a:solidFill>
              </a:rPr>
              <a:t>Raw read trimming (remove any technical artifacts in the data and low quality reads)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chemeClr val="tx1"/>
                </a:solidFill>
              </a:rPr>
              <a:t>Align the reads on the reference genome (obtain bam files)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rgbClr val="262626"/>
                </a:solidFill>
              </a:rPr>
              <a:t>Mark duplicates &amp; sort (get rid of reads that come from the same DNA fragment)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chemeClr val="tx1"/>
                </a:solidFill>
              </a:rPr>
              <a:t>Indel realignment (adjust for errors introduced by aligner)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rgbClr val="262626"/>
                </a:solidFill>
              </a:rPr>
              <a:t>Base recalibration (adjust for inaccuracies in base-quality estimation and obtain analysis-ready reads)</a:t>
            </a:r>
          </a:p>
          <a:p>
            <a:pPr marL="342900" lvl="1" indent="0">
              <a:spcBef>
                <a:spcPct val="0"/>
              </a:spcBef>
              <a:buNone/>
            </a:pPr>
            <a:endParaRPr lang="en-US" altLang="cs-CZ" dirty="0">
              <a:solidFill>
                <a:srgbClr val="CCCCCC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50693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02771"/>
            <a:ext cx="8351838" cy="452437"/>
          </a:xfrm>
        </p:spPr>
        <p:txBody>
          <a:bodyPr/>
          <a:lstStyle/>
          <a:p>
            <a:r>
              <a:rPr lang="en-US" altLang="cs-CZ" dirty="0"/>
              <a:t>Analysis workflow / 2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585200" cy="4576763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b="1" dirty="0">
                <a:solidFill>
                  <a:srgbClr val="0089D1"/>
                </a:solidFill>
              </a:rPr>
              <a:t>Variant discovery per se </a:t>
            </a:r>
            <a:r>
              <a:rPr lang="en-US" altLang="cs-CZ" b="1" dirty="0"/>
              <a:t>- </a:t>
            </a:r>
            <a:r>
              <a:rPr lang="en-US" altLang="cs-CZ" dirty="0">
                <a:solidFill>
                  <a:srgbClr val="262626"/>
                </a:solidFill>
              </a:rPr>
              <a:t>depends on type of variant, which we want to study</a:t>
            </a: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rgbClr val="F25331"/>
                </a:solidFill>
              </a:rPr>
              <a:t>Germline</a:t>
            </a:r>
            <a:r>
              <a:rPr lang="en-US" altLang="cs-CZ" sz="2000" dirty="0">
                <a:solidFill>
                  <a:srgbClr val="262626"/>
                </a:solidFill>
              </a:rPr>
              <a:t> SNPs and </a:t>
            </a:r>
            <a:r>
              <a:rPr lang="en-US" altLang="cs-CZ" sz="2000" dirty="0" err="1">
                <a:solidFill>
                  <a:srgbClr val="262626"/>
                </a:solidFill>
              </a:rPr>
              <a:t>Indels</a:t>
            </a:r>
            <a:endParaRPr lang="en-US" altLang="cs-CZ" sz="2000" dirty="0">
              <a:solidFill>
                <a:srgbClr val="262626"/>
              </a:solidFill>
            </a:endParaRPr>
          </a:p>
          <a:p>
            <a:pPr lvl="1">
              <a:spcBef>
                <a:spcPct val="0"/>
              </a:spcBef>
            </a:pPr>
            <a:endParaRPr lang="en-US" altLang="cs-CZ" sz="2000" b="1" dirty="0">
              <a:solidFill>
                <a:srgbClr val="F25331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sz="2000" b="1" dirty="0">
                <a:solidFill>
                  <a:srgbClr val="F25331"/>
                </a:solidFill>
              </a:rPr>
              <a:t>Somatic</a:t>
            </a:r>
            <a:r>
              <a:rPr lang="en-US" altLang="cs-CZ" sz="2000" b="1" dirty="0">
                <a:solidFill>
                  <a:srgbClr val="262626"/>
                </a:solidFill>
              </a:rPr>
              <a:t> SNVs and Indels – this talk</a:t>
            </a:r>
          </a:p>
          <a:p>
            <a:pPr lvl="1">
              <a:spcBef>
                <a:spcPct val="0"/>
              </a:spcBef>
            </a:pPr>
            <a:endParaRPr lang="en-US" altLang="cs-CZ" sz="2000" dirty="0">
              <a:solidFill>
                <a:srgbClr val="F25331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rgbClr val="F25331"/>
                </a:solidFill>
              </a:rPr>
              <a:t>Somatic</a:t>
            </a:r>
            <a:r>
              <a:rPr lang="en-US" altLang="cs-CZ" sz="2000" dirty="0">
                <a:solidFill>
                  <a:srgbClr val="262626"/>
                </a:solidFill>
              </a:rPr>
              <a:t> CNVs</a:t>
            </a:r>
          </a:p>
        </p:txBody>
      </p:sp>
    </p:spTree>
    <p:extLst>
      <p:ext uri="{BB962C8B-B14F-4D97-AF65-F5344CB8AC3E}">
        <p14:creationId xmlns:p14="http://schemas.microsoft.com/office/powerpoint/2010/main" val="159878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529026"/>
            <a:ext cx="8351838" cy="452437"/>
          </a:xfrm>
        </p:spPr>
        <p:txBody>
          <a:bodyPr/>
          <a:lstStyle/>
          <a:p>
            <a:r>
              <a:rPr lang="en-US" altLang="cs-CZ" dirty="0"/>
              <a:t>Analysis workflow / 5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351838" cy="4576763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b="1" dirty="0">
                <a:solidFill>
                  <a:srgbClr val="0089D1"/>
                </a:solidFill>
              </a:rPr>
              <a:t>Annotate variants </a:t>
            </a:r>
            <a:r>
              <a:rPr lang="en-US" altLang="cs-CZ" b="1" dirty="0"/>
              <a:t>– estimate </a:t>
            </a:r>
            <a:r>
              <a:rPr lang="en-US" altLang="cs-CZ" b="1" dirty="0">
                <a:solidFill>
                  <a:srgbClr val="262626"/>
                </a:solidFill>
              </a:rPr>
              <a:t>consequences of the detected variants</a:t>
            </a:r>
          </a:p>
          <a:p>
            <a:pPr lvl="1"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Is the variant in coding or non-coding region of the genome?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What gene may be affected by the variant?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Is the variant synonymous/silent or non-synonymous?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Does it introduce an aberrant stop codon?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Does it damage splicing site?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What are the consequences for the coded protein?</a:t>
            </a:r>
          </a:p>
          <a:p>
            <a:pPr marL="342900" lvl="1" indent="0">
              <a:spcBef>
                <a:spcPct val="0"/>
              </a:spcBef>
              <a:buNone/>
            </a:pPr>
            <a:endParaRPr lang="en-US" altLang="cs-CZ" dirty="0">
              <a:solidFill>
                <a:srgbClr val="262626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cs-CZ" b="1" dirty="0">
                <a:solidFill>
                  <a:srgbClr val="0089D1"/>
                </a:solidFill>
              </a:rPr>
              <a:t>Visualize the variants</a:t>
            </a:r>
          </a:p>
          <a:p>
            <a:pPr marL="342900" lvl="1" indent="0">
              <a:spcBef>
                <a:spcPct val="0"/>
              </a:spcBef>
              <a:buNone/>
            </a:pPr>
            <a:endParaRPr lang="en-US" altLang="cs-CZ" b="1" dirty="0"/>
          </a:p>
          <a:p>
            <a:pPr marL="342900" lvl="1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F25331"/>
                </a:solidFill>
              </a:rPr>
              <a:t>The results are stored in a VCF file, which stores positions of the detected variants and alleles in all samples, together with variant annotation</a:t>
            </a:r>
          </a:p>
          <a:p>
            <a:pPr>
              <a:spcBef>
                <a:spcPct val="0"/>
              </a:spcBef>
            </a:pPr>
            <a:endParaRPr lang="en-US" altLang="cs-CZ" b="1" dirty="0"/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23354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529026"/>
            <a:ext cx="8351838" cy="452437"/>
          </a:xfrm>
        </p:spPr>
        <p:txBody>
          <a:bodyPr/>
          <a:lstStyle/>
          <a:p>
            <a:r>
              <a:rPr lang="en-US" altLang="cs-CZ" dirty="0"/>
              <a:t>Analysis workflow / 6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351838" cy="4576763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b="1" dirty="0">
                <a:solidFill>
                  <a:srgbClr val="0089D1"/>
                </a:solidFill>
              </a:rPr>
              <a:t>Disease gene prioritization </a:t>
            </a:r>
            <a:r>
              <a:rPr lang="en-US" altLang="cs-CZ" b="1" dirty="0"/>
              <a:t>– select the variants worth further study</a:t>
            </a:r>
            <a:endParaRPr lang="en-US" altLang="cs-CZ" b="1" dirty="0">
              <a:solidFill>
                <a:srgbClr val="262626"/>
              </a:solidFill>
            </a:endParaRPr>
          </a:p>
          <a:p>
            <a:pPr lvl="1"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Driver / passenger mutation in cancer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Pathogenicity prediction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Possibility of translation to clinics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cs-CZ" b="1" dirty="0"/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61436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3523326"/>
            <a:ext cx="8504876" cy="2209800"/>
          </a:xfrm>
          <a:prstGeom prst="rect">
            <a:avLst/>
          </a:prstGeom>
          <a:noFill/>
        </p:spPr>
      </p:pic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151691"/>
            <a:ext cx="8432800" cy="50292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/>
              <a:t>Our goal is to remove </a:t>
            </a:r>
            <a:r>
              <a:rPr lang="en-US" dirty="0"/>
              <a:t>non-independent observations</a:t>
            </a:r>
          </a:p>
          <a:p>
            <a:pPr>
              <a:spcBef>
                <a:spcPct val="0"/>
              </a:spcBef>
            </a:pPr>
            <a:r>
              <a:rPr lang="en-US" dirty="0"/>
              <a:t>Read duplicates are non-independent measurements of single sequence fragment</a:t>
            </a:r>
          </a:p>
          <a:p>
            <a:r>
              <a:rPr lang="en-US" dirty="0"/>
              <a:t>Their occurrence violate assumptions made during variant calling</a:t>
            </a:r>
          </a:p>
          <a:p>
            <a:r>
              <a:rPr lang="en-US" dirty="0"/>
              <a:t>Errors in library preparation (</a:t>
            </a:r>
            <a:r>
              <a:rPr lang="en-US" b="1" dirty="0">
                <a:solidFill>
                  <a:srgbClr val="F25331"/>
                </a:solidFill>
              </a:rPr>
              <a:t>X</a:t>
            </a:r>
            <a:r>
              <a:rPr lang="en-US" dirty="0"/>
              <a:t>) are propagated to all replicates</a:t>
            </a:r>
          </a:p>
          <a:p>
            <a:r>
              <a:rPr lang="en-US" dirty="0"/>
              <a:t>Keep one representative read for all replicates (the one with the best quality)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385763"/>
            <a:ext cx="8351838" cy="452437"/>
          </a:xfrm>
        </p:spPr>
        <p:txBody>
          <a:bodyPr/>
          <a:lstStyle/>
          <a:p>
            <a:r>
              <a:rPr lang="en-US" altLang="cs-CZ" dirty="0"/>
              <a:t>Obtain analysis-ready reads: Duplicate reads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1027236" y="4267200"/>
            <a:ext cx="1066800" cy="762000"/>
          </a:xfrm>
          <a:prstGeom prst="roundRect">
            <a:avLst/>
          </a:prstGeom>
          <a:noFill/>
          <a:ln w="50800" cap="flat" cmpd="sng" algn="ctr">
            <a:solidFill>
              <a:srgbClr val="D818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grotesque Rg" panose="02000000000000000000" pitchFamily="2" charset="77"/>
              <a:ea typeface="Arial Unicode MS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3400" y="5780781"/>
            <a:ext cx="2057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Geogrotesque Rg" panose="02000000000000000000" pitchFamily="2" charset="77"/>
                <a:cs typeface="Geogrotesque Regular"/>
              </a:rPr>
              <a:t>Mark duplicates</a:t>
            </a:r>
          </a:p>
        </p:txBody>
      </p:sp>
    </p:spTree>
    <p:extLst>
      <p:ext uri="{BB962C8B-B14F-4D97-AF65-F5344CB8AC3E}">
        <p14:creationId xmlns:p14="http://schemas.microsoft.com/office/powerpoint/2010/main" val="396424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509000" cy="50292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PCR/amplification replicates occur during sequencing library preparation</a:t>
            </a:r>
          </a:p>
          <a:p>
            <a:r>
              <a:rPr lang="en-US" dirty="0">
                <a:solidFill>
                  <a:schemeClr val="tx1"/>
                </a:solidFill>
              </a:rPr>
              <a:t>Optical replicates occur during </a:t>
            </a:r>
            <a:r>
              <a:rPr lang="en-US" dirty="0" err="1">
                <a:solidFill>
                  <a:schemeClr val="tx1"/>
                </a:solidFill>
              </a:rPr>
              <a:t>Illumina</a:t>
            </a:r>
            <a:r>
              <a:rPr lang="en-US" dirty="0">
                <a:solidFill>
                  <a:schemeClr val="tx1"/>
                </a:solidFill>
              </a:rPr>
              <a:t> sequencing, several clusters are crea</a:t>
            </a:r>
            <a:r>
              <a:rPr lang="en-US" dirty="0"/>
              <a:t>ted from the same fragment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88" y="1143000"/>
            <a:ext cx="8318012" cy="34172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78971"/>
            <a:ext cx="8351838" cy="452437"/>
          </a:xfrm>
        </p:spPr>
        <p:txBody>
          <a:bodyPr/>
          <a:lstStyle/>
          <a:p>
            <a:r>
              <a:rPr lang="en-US" altLang="cs-CZ" dirty="0"/>
              <a:t>Obtain analysis-ready reads: Duplicate reads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1676400"/>
            <a:ext cx="2209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PCR/amplification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48600" y="2819400"/>
            <a:ext cx="990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9D1"/>
                </a:solidFill>
                <a:latin typeface="Geogrotesque Rg" panose="02000000000000000000" pitchFamily="2" charset="77"/>
                <a:cs typeface="Geogrotesque Regular"/>
              </a:rPr>
              <a:t>Optical</a:t>
            </a:r>
          </a:p>
        </p:txBody>
      </p:sp>
    </p:spTree>
    <p:extLst>
      <p:ext uri="{BB962C8B-B14F-4D97-AF65-F5344CB8AC3E}">
        <p14:creationId xmlns:p14="http://schemas.microsoft.com/office/powerpoint/2010/main" val="115048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432800" cy="50292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/>
              <a:t>Our goal is to i</a:t>
            </a:r>
            <a:r>
              <a:rPr lang="en-US" dirty="0"/>
              <a:t>mprove alignments around </a:t>
            </a:r>
            <a:r>
              <a:rPr lang="en-US" dirty="0" err="1"/>
              <a:t>indels</a:t>
            </a:r>
            <a:r>
              <a:rPr lang="en-US" dirty="0"/>
              <a:t> (insertions and deletions) with local realignment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Aligner considers each read independently</a:t>
            </a:r>
          </a:p>
          <a:p>
            <a:pPr>
              <a:spcBef>
                <a:spcPct val="0"/>
              </a:spcBef>
            </a:pPr>
            <a:r>
              <a:rPr lang="en-US" dirty="0"/>
              <a:t>It often makes mistakes at read ends and in </a:t>
            </a:r>
            <a:r>
              <a:rPr lang="en-US" dirty="0" err="1"/>
              <a:t>homopolymer</a:t>
            </a:r>
            <a:r>
              <a:rPr lang="en-US" dirty="0"/>
              <a:t> runs</a:t>
            </a:r>
          </a:p>
          <a:p>
            <a:pPr>
              <a:spcBef>
                <a:spcPct val="0"/>
              </a:spcBef>
            </a:pPr>
            <a:r>
              <a:rPr lang="en-US" dirty="0"/>
              <a:t>It cannot see </a:t>
            </a:r>
            <a:r>
              <a:rPr lang="en-US" dirty="0" err="1"/>
              <a:t>indels</a:t>
            </a:r>
            <a:r>
              <a:rPr lang="en-US" dirty="0"/>
              <a:t> near ends of reads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 marL="0" indent="0">
              <a:spcBef>
                <a:spcPct val="0"/>
              </a:spcBef>
              <a:buNone/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US" dirty="0"/>
              <a:t> </a:t>
            </a:r>
          </a:p>
          <a:p>
            <a:pPr>
              <a:spcBef>
                <a:spcPct val="0"/>
              </a:spcBef>
            </a:pPr>
            <a:r>
              <a:rPr lang="en-US" dirty="0"/>
              <a:t>The penalty for two mismatches is </a:t>
            </a:r>
            <a:r>
              <a:rPr lang="en-US" dirty="0">
                <a:solidFill>
                  <a:srgbClr val="0089D1"/>
                </a:solidFill>
              </a:rPr>
              <a:t>2 x -1</a:t>
            </a:r>
            <a:r>
              <a:rPr lang="en-US" dirty="0">
                <a:solidFill>
                  <a:srgbClr val="262626"/>
                </a:solidFill>
              </a:rPr>
              <a:t>, the penalty for opened gap is </a:t>
            </a:r>
            <a:r>
              <a:rPr lang="en-US" dirty="0">
                <a:solidFill>
                  <a:srgbClr val="F25331"/>
                </a:solidFill>
              </a:rPr>
              <a:t>-3</a:t>
            </a:r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09962"/>
            <a:ext cx="8351838" cy="452437"/>
          </a:xfrm>
        </p:spPr>
        <p:txBody>
          <a:bodyPr/>
          <a:lstStyle/>
          <a:p>
            <a:r>
              <a:rPr lang="en-US" altLang="cs-CZ" dirty="0"/>
              <a:t>Obtain analysis-ready reads: Realignment around indels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057400"/>
            <a:ext cx="35702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reference  C  A  T  G </a:t>
            </a:r>
          </a:p>
          <a:p>
            <a:r>
              <a:rPr lang="da-DK" sz="20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insertion</a:t>
            </a:r>
            <a:r>
              <a:rPr lang="da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2000" dirty="0">
                <a:solidFill>
                  <a:srgbClr val="26262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 A</a:t>
            </a:r>
            <a:r>
              <a:rPr lang="da-DK" sz="20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GC</a:t>
            </a:r>
            <a:r>
              <a:rPr lang="da-DK" sz="2000" dirty="0">
                <a:solidFill>
                  <a:srgbClr val="26262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  G </a:t>
            </a:r>
          </a:p>
          <a:p>
            <a:r>
              <a:rPr lang="da-DK" sz="2000" dirty="0">
                <a:solidFill>
                  <a:srgbClr val="F2533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deletion</a:t>
            </a:r>
            <a:r>
              <a:rPr lang="da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C</a:t>
            </a:r>
            <a:r>
              <a:rPr lang="da-DK" sz="2000" dirty="0">
                <a:solidFill>
                  <a:srgbClr val="D8185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.  </a:t>
            </a:r>
            <a:r>
              <a:rPr lang="da-DK" sz="2000" dirty="0">
                <a:solidFill>
                  <a:srgbClr val="26262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  G</a:t>
            </a:r>
            <a:endParaRPr lang="en-US" sz="2000" dirty="0">
              <a:solidFill>
                <a:srgbClr val="262626"/>
              </a:solidFill>
              <a:latin typeface="Geogrotesque Rg" panose="02000000000000000000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4242137"/>
            <a:ext cx="84946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reference  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T A C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 T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C T A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G C T</a:t>
            </a:r>
            <a:endParaRPr lang="da-DK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a-DK" sz="20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Aligner</a:t>
            </a:r>
            <a:r>
              <a:rPr lang="da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fr-FR" sz="2000" dirty="0" err="1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20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T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C T A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C T</a:t>
            </a:r>
            <a:endParaRPr lang="da-DK" sz="2000" dirty="0">
              <a:solidFill>
                <a:srgbClr val="26262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a-DK" sz="2000" dirty="0">
                <a:solidFill>
                  <a:srgbClr val="F2533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Correct</a:t>
            </a:r>
            <a:r>
              <a:rPr lang="da-D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fr-FR" sz="2000" dirty="0">
                <a:solidFill>
                  <a:srgbClr val="D8185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T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C T A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C T</a:t>
            </a:r>
            <a:endParaRPr lang="en-US" sz="2000" dirty="0">
              <a:solidFill>
                <a:srgbClr val="262626"/>
              </a:solidFill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538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247001"/>
            <a:ext cx="8432800" cy="50292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/>
              <a:t>Local realignment uses information across reads to find out correct alignment</a:t>
            </a:r>
            <a:endParaRPr lang="en-US" dirty="0"/>
          </a:p>
          <a:p>
            <a:pPr marL="0" indent="0">
              <a:spcBef>
                <a:spcPct val="0"/>
              </a:spcBef>
              <a:buNone/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US" dirty="0"/>
              <a:t> 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396081" y="425474"/>
            <a:ext cx="8351838" cy="452437"/>
          </a:xfrm>
        </p:spPr>
        <p:txBody>
          <a:bodyPr/>
          <a:lstStyle/>
          <a:p>
            <a:r>
              <a:rPr lang="en-US" altLang="cs-CZ" dirty="0"/>
              <a:t>Obtain analysis-ready reads: Realignment around indels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81" y="2189369"/>
            <a:ext cx="8351838" cy="267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1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155709"/>
            <a:ext cx="8432800" cy="48006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/>
              <a:t>Quality scores issued by sequencers are inaccurate and biased	</a:t>
            </a:r>
          </a:p>
          <a:p>
            <a:pPr lvl="1">
              <a:spcBef>
                <a:spcPct val="0"/>
              </a:spcBef>
            </a:pPr>
            <a:r>
              <a:rPr lang="en-US" dirty="0"/>
              <a:t>But the quality scores are critical for all downstream analysis</a:t>
            </a:r>
          </a:p>
          <a:p>
            <a:pPr lvl="1">
              <a:spcBef>
                <a:spcPct val="0"/>
              </a:spcBef>
            </a:pPr>
            <a:r>
              <a:rPr lang="en-US" dirty="0"/>
              <a:t>Systematic biases in quality are a major contributor to bad variant calls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Systematic errors correlate with </a:t>
            </a:r>
            <a:r>
              <a:rPr lang="en-US" dirty="0" err="1"/>
              <a:t>basecall</a:t>
            </a:r>
            <a:r>
              <a:rPr lang="en-US" dirty="0"/>
              <a:t> features</a:t>
            </a:r>
          </a:p>
          <a:p>
            <a:pPr lvl="1">
              <a:spcBef>
                <a:spcPct val="0"/>
              </a:spcBef>
            </a:pPr>
            <a:r>
              <a:rPr lang="en-US" dirty="0"/>
              <a:t>Reported quality score (expected)</a:t>
            </a:r>
          </a:p>
          <a:p>
            <a:pPr lvl="1">
              <a:spcBef>
                <a:spcPct val="0"/>
              </a:spcBef>
            </a:pPr>
            <a:r>
              <a:rPr lang="en-US" dirty="0"/>
              <a:t>Position within the read (machine cycle)</a:t>
            </a:r>
          </a:p>
          <a:p>
            <a:pPr lvl="1">
              <a:spcBef>
                <a:spcPct val="0"/>
              </a:spcBef>
            </a:pPr>
            <a:r>
              <a:rPr lang="en-US" dirty="0"/>
              <a:t>Sequence context (sequencing chemistry effects)</a:t>
            </a:r>
          </a:p>
          <a:p>
            <a:pPr lvl="1"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Calculate error empirically and find patterns in how error varies with </a:t>
            </a:r>
            <a:r>
              <a:rPr lang="en-US" dirty="0" err="1"/>
              <a:t>basecall</a:t>
            </a:r>
            <a:r>
              <a:rPr lang="en-US" dirty="0"/>
              <a:t> features</a:t>
            </a:r>
          </a:p>
          <a:p>
            <a:pPr lvl="1">
              <a:spcBef>
                <a:spcPct val="0"/>
              </a:spcBef>
            </a:pPr>
            <a:r>
              <a:rPr lang="en-US" dirty="0"/>
              <a:t>Any difference against the reference is error, unless it is a known variant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Recalibrate the qualities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383381"/>
            <a:ext cx="8991600" cy="518310"/>
          </a:xfrm>
        </p:spPr>
        <p:txBody>
          <a:bodyPr/>
          <a:lstStyle/>
          <a:p>
            <a:r>
              <a:rPr lang="en-US" altLang="cs-CZ" dirty="0"/>
              <a:t>Obtain analysis-ready reads: Base quality score recalibration</a:t>
            </a:r>
          </a:p>
        </p:txBody>
      </p:sp>
    </p:spTree>
    <p:extLst>
      <p:ext uri="{BB962C8B-B14F-4D97-AF65-F5344CB8AC3E}">
        <p14:creationId xmlns:p14="http://schemas.microsoft.com/office/powerpoint/2010/main" val="146944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6324600"/>
            <a:ext cx="8991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200" dirty="0">
              <a:latin typeface="Geogrotesque Rg" panose="02000000000000000000" pitchFamily="2" charset="77"/>
              <a:ea typeface="Geogrotesque Rg" charset="0"/>
              <a:cs typeface="Calibri Light"/>
            </a:endParaRPr>
          </a:p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164786"/>
            <a:ext cx="7496175" cy="61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7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91" y="1526256"/>
            <a:ext cx="8359648" cy="4264944"/>
          </a:xfrm>
          <a:prstGeom prst="rect">
            <a:avLst/>
          </a:prstGeom>
        </p:spPr>
      </p:pic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437241"/>
            <a:ext cx="9144000" cy="452437"/>
          </a:xfrm>
        </p:spPr>
        <p:txBody>
          <a:bodyPr/>
          <a:lstStyle/>
          <a:p>
            <a:r>
              <a:rPr lang="en-US" altLang="cs-CZ" dirty="0"/>
              <a:t>Variant discovery per se: Simple germline variant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1524000"/>
            <a:ext cx="18288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26427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6845" r="37195"/>
          <a:stretch/>
        </p:blipFill>
        <p:spPr>
          <a:xfrm>
            <a:off x="6022240" y="1295401"/>
            <a:ext cx="3021517" cy="4038600"/>
          </a:xfrm>
          <a:prstGeom prst="rect">
            <a:avLst/>
          </a:prstGeom>
        </p:spPr>
      </p:pic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52826"/>
            <a:ext cx="8351838" cy="452437"/>
          </a:xfrm>
        </p:spPr>
        <p:txBody>
          <a:bodyPr/>
          <a:lstStyle/>
          <a:p>
            <a:r>
              <a:rPr lang="en-US" altLang="cs-CZ" dirty="0"/>
              <a:t>Variant discovery per se: Somatic variant discovery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295401"/>
            <a:ext cx="5994400" cy="4800599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b="1" dirty="0">
                <a:solidFill>
                  <a:srgbClr val="0089D1"/>
                </a:solidFill>
              </a:rPr>
              <a:t>Discovery of somatic SNVs and Indels</a:t>
            </a:r>
          </a:p>
          <a:p>
            <a:pPr>
              <a:spcBef>
                <a:spcPct val="0"/>
              </a:spcBef>
            </a:pPr>
            <a:endParaRPr lang="en-US" altLang="cs-CZ" b="1" dirty="0">
              <a:solidFill>
                <a:srgbClr val="0089D1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Compare </a:t>
            </a:r>
            <a:r>
              <a:rPr lang="en-US" altLang="cs-CZ" dirty="0" err="1">
                <a:solidFill>
                  <a:srgbClr val="262626"/>
                </a:solidFill>
              </a:rPr>
              <a:t>tumour</a:t>
            </a:r>
            <a:r>
              <a:rPr lang="en-US" altLang="cs-CZ" dirty="0">
                <a:solidFill>
                  <a:srgbClr val="262626"/>
                </a:solidFill>
              </a:rPr>
              <a:t> (melanoma) samples and normal (blood) tissues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Melanoma samples may contain healthy tissue</a:t>
            </a:r>
          </a:p>
          <a:p>
            <a:pPr lvl="1"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Create panel of </a:t>
            </a:r>
            <a:r>
              <a:rPr lang="en-US" altLang="cs-CZ" dirty="0" err="1">
                <a:solidFill>
                  <a:srgbClr val="262626"/>
                </a:solidFill>
              </a:rPr>
              <a:t>normals</a:t>
            </a:r>
            <a:r>
              <a:rPr lang="en-US" altLang="cs-CZ" dirty="0">
                <a:solidFill>
                  <a:srgbClr val="262626"/>
                </a:solidFill>
              </a:rPr>
              <a:t> (</a:t>
            </a:r>
            <a:r>
              <a:rPr lang="en-US" altLang="cs-CZ" dirty="0" err="1">
                <a:solidFill>
                  <a:srgbClr val="262626"/>
                </a:solidFill>
              </a:rPr>
              <a:t>PoN</a:t>
            </a:r>
            <a:r>
              <a:rPr lang="en-US" altLang="cs-CZ" dirty="0">
                <a:solidFill>
                  <a:srgbClr val="262626"/>
                </a:solidFill>
              </a:rPr>
              <a:t>) to see natural variants 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Estimate contamination of the samples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Get genotypes of normal samples (germline SNP and </a:t>
            </a:r>
            <a:r>
              <a:rPr lang="en-US" altLang="cs-CZ" dirty="0" err="1">
                <a:solidFill>
                  <a:srgbClr val="262626"/>
                </a:solidFill>
              </a:rPr>
              <a:t>indels</a:t>
            </a:r>
            <a:r>
              <a:rPr lang="en-US" altLang="cs-CZ" dirty="0">
                <a:solidFill>
                  <a:srgbClr val="262626"/>
                </a:solidFill>
              </a:rPr>
              <a:t>)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Estimate sequencing artifacts, if any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Call somatic SNVs and </a:t>
            </a:r>
            <a:r>
              <a:rPr lang="en-US" altLang="cs-CZ" dirty="0" err="1">
                <a:solidFill>
                  <a:srgbClr val="262626"/>
                </a:solidFill>
              </a:rPr>
              <a:t>indels</a:t>
            </a:r>
            <a:endParaRPr lang="en-US" altLang="cs-CZ" dirty="0">
              <a:solidFill>
                <a:srgbClr val="262626"/>
              </a:solidFill>
            </a:endParaRPr>
          </a:p>
          <a:p>
            <a:pPr marL="342900" lvl="1" indent="0">
              <a:spcBef>
                <a:spcPct val="0"/>
              </a:spcBef>
              <a:buNone/>
            </a:pPr>
            <a:endParaRPr lang="en-US" altLang="cs-CZ" dirty="0">
              <a:solidFill>
                <a:srgbClr val="262626"/>
              </a:solidFill>
            </a:endParaRPr>
          </a:p>
          <a:p>
            <a:pPr marL="342900" lvl="1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0089D1"/>
                </a:solidFill>
              </a:rPr>
              <a:t>The results are stored in a VCF file, which stores positions of the detected variants and alleles in all samples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6423837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0771F4-7163-F54E-B236-1DB66A44CE72}"/>
              </a:ext>
            </a:extLst>
          </p:cNvPr>
          <p:cNvSpPr/>
          <p:nvPr/>
        </p:nvSpPr>
        <p:spPr bwMode="auto">
          <a:xfrm>
            <a:off x="6629400" y="1905000"/>
            <a:ext cx="1143000" cy="762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EtelkaReg" pitchFamily="34" charset="0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630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34494"/>
            <a:ext cx="8351838" cy="452437"/>
          </a:xfrm>
        </p:spPr>
        <p:txBody>
          <a:bodyPr/>
          <a:lstStyle/>
          <a:p>
            <a:r>
              <a:rPr lang="en-US" altLang="cs-CZ" dirty="0"/>
              <a:t>Variant discovery per se: Somatic variant discovery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239"/>
          <a:stretch/>
        </p:blipFill>
        <p:spPr>
          <a:xfrm>
            <a:off x="3429000" y="1524000"/>
            <a:ext cx="5462587" cy="3810108"/>
          </a:xfrm>
          <a:prstGeom prst="rect">
            <a:avLst/>
          </a:prstGeom>
        </p:spPr>
      </p:pic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524000"/>
            <a:ext cx="3327400" cy="3930499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262626"/>
                </a:solidFill>
              </a:rPr>
              <a:t>Tumor heterogeneity is based on </a:t>
            </a:r>
            <a:r>
              <a:rPr lang="en-US" altLang="cs-CZ" dirty="0" err="1">
                <a:solidFill>
                  <a:srgbClr val="262626"/>
                </a:solidFill>
              </a:rPr>
              <a:t>polygenomic</a:t>
            </a:r>
            <a:r>
              <a:rPr lang="en-US" altLang="cs-CZ" dirty="0">
                <a:solidFill>
                  <a:srgbClr val="262626"/>
                </a:solidFill>
              </a:rPr>
              <a:t> populations, segregated or intermixed, due to ongoing </a:t>
            </a:r>
            <a:r>
              <a:rPr lang="en-US" altLang="cs-CZ" dirty="0" err="1">
                <a:solidFill>
                  <a:srgbClr val="262626"/>
                </a:solidFill>
              </a:rPr>
              <a:t>subclonal</a:t>
            </a:r>
            <a:r>
              <a:rPr lang="en-US" altLang="cs-CZ" dirty="0">
                <a:solidFill>
                  <a:srgbClr val="262626"/>
                </a:solidFill>
              </a:rPr>
              <a:t> evolution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cs-CZ" dirty="0">
              <a:solidFill>
                <a:srgbClr val="262626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262626"/>
                </a:solidFill>
              </a:rPr>
              <a:t>Tumor purity = fraction of tumor cells in the 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</p:spTree>
    <p:extLst>
      <p:ext uri="{BB962C8B-B14F-4D97-AF65-F5344CB8AC3E}">
        <p14:creationId xmlns:p14="http://schemas.microsoft.com/office/powerpoint/2010/main" val="187431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67151"/>
            <a:ext cx="8351838" cy="452437"/>
          </a:xfrm>
        </p:spPr>
        <p:txBody>
          <a:bodyPr/>
          <a:lstStyle/>
          <a:p>
            <a:r>
              <a:rPr lang="en-US" altLang="cs-CZ" dirty="0"/>
              <a:t>Variant discovery per se: Somatic variant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447800"/>
            <a:ext cx="5116184" cy="26669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86200" y="4259012"/>
            <a:ext cx="22606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Allele frequency is expected to follow ploidy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4000" y="4259012"/>
            <a:ext cx="22606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Allele frequency is </a:t>
            </a:r>
            <a:r>
              <a:rPr lang="en-US" sz="2000" dirty="0">
                <a:solidFill>
                  <a:srgbClr val="80B621"/>
                </a:solidFill>
                <a:latin typeface="Geogrotesque Rg" panose="02000000000000000000" pitchFamily="2" charset="77"/>
                <a:cs typeface="Geogrotesque Regular"/>
              </a:rPr>
              <a:t>not</a:t>
            </a:r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 expected to follow ploidy</a:t>
            </a:r>
          </a:p>
        </p:txBody>
      </p:sp>
      <p:sp>
        <p:nvSpPr>
          <p:cNvPr id="10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524000"/>
            <a:ext cx="3327400" cy="3930499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262626"/>
                </a:solidFill>
              </a:rPr>
              <a:t>Tumor heterogeneity is based on </a:t>
            </a:r>
            <a:r>
              <a:rPr lang="en-US" altLang="cs-CZ" dirty="0" err="1">
                <a:solidFill>
                  <a:srgbClr val="262626"/>
                </a:solidFill>
              </a:rPr>
              <a:t>polygenomic</a:t>
            </a:r>
            <a:r>
              <a:rPr lang="en-US" altLang="cs-CZ" dirty="0">
                <a:solidFill>
                  <a:srgbClr val="262626"/>
                </a:solidFill>
              </a:rPr>
              <a:t> populations, segregated or intermixed, due to ongoing </a:t>
            </a:r>
            <a:r>
              <a:rPr lang="en-US" altLang="cs-CZ" dirty="0" err="1">
                <a:solidFill>
                  <a:srgbClr val="262626"/>
                </a:solidFill>
              </a:rPr>
              <a:t>subclonal</a:t>
            </a:r>
            <a:r>
              <a:rPr lang="en-US" altLang="cs-CZ" dirty="0">
                <a:solidFill>
                  <a:srgbClr val="262626"/>
                </a:solidFill>
              </a:rPr>
              <a:t> evolution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cs-CZ" dirty="0">
              <a:solidFill>
                <a:srgbClr val="262626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262626"/>
                </a:solidFill>
              </a:rPr>
              <a:t>Tumor purity = fraction of tumor cells in the sample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cs-CZ" dirty="0">
              <a:solidFill>
                <a:srgbClr val="262626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262626"/>
                </a:solidFill>
              </a:rPr>
              <a:t>Some assumptions made in germline variant discovery do not apply</a:t>
            </a:r>
          </a:p>
        </p:txBody>
      </p:sp>
    </p:spTree>
    <p:extLst>
      <p:ext uri="{BB962C8B-B14F-4D97-AF65-F5344CB8AC3E}">
        <p14:creationId xmlns:p14="http://schemas.microsoft.com/office/powerpoint/2010/main" val="391136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500206"/>
            <a:ext cx="8351838" cy="452437"/>
          </a:xfrm>
        </p:spPr>
        <p:txBody>
          <a:bodyPr/>
          <a:lstStyle/>
          <a:p>
            <a:r>
              <a:rPr lang="en-US" altLang="cs-CZ" dirty="0"/>
              <a:t>Variant discovery per se: Somatic variant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10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8458200" cy="5334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262626"/>
                </a:solidFill>
              </a:rPr>
              <a:t>False positives from artifacts and germline variation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676400"/>
            <a:ext cx="8458200" cy="445517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1752600" y="1676400"/>
            <a:ext cx="711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26262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9550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396081" y="429306"/>
            <a:ext cx="8351838" cy="452437"/>
          </a:xfrm>
        </p:spPr>
        <p:txBody>
          <a:bodyPr/>
          <a:lstStyle/>
          <a:p>
            <a:r>
              <a:rPr lang="en-US" altLang="cs-CZ" dirty="0"/>
              <a:t>Variant discovery per se: Estimate artifacts</a:t>
            </a:r>
            <a:endParaRPr lang="en-US" altLang="cs-CZ" dirty="0">
              <a:solidFill>
                <a:srgbClr val="26262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89224" y="2447152"/>
            <a:ext cx="254000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  <a:p>
            <a:pPr algn="ctr"/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388911" y="1371600"/>
            <a:ext cx="8446541" cy="45720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Picard’s </a:t>
            </a:r>
            <a:r>
              <a:rPr lang="en-US" altLang="cs-CZ" dirty="0" err="1">
                <a:solidFill>
                  <a:srgbClr val="262626"/>
                </a:solidFill>
              </a:rPr>
              <a:t>CollectSequencingArtifactMetrics</a:t>
            </a:r>
            <a:r>
              <a:rPr lang="en-US" altLang="cs-CZ" dirty="0">
                <a:solidFill>
                  <a:srgbClr val="262626"/>
                </a:solidFill>
              </a:rPr>
              <a:t> provides us with an estimate of the extent of potential artifacts related to sequence context</a:t>
            </a: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The metrics can help you decide whether you should consider downstream filtering</a:t>
            </a: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Among several output files, examine the ​ </a:t>
            </a:r>
            <a:r>
              <a:rPr lang="en-US" altLang="cs-CZ" dirty="0" err="1">
                <a:solidFill>
                  <a:srgbClr val="262626"/>
                </a:solidFill>
              </a:rPr>
              <a:t>pre_adapter_summary_metrics</a:t>
            </a:r>
            <a:r>
              <a:rPr lang="en-US" altLang="cs-CZ" dirty="0">
                <a:solidFill>
                  <a:srgbClr val="262626"/>
                </a:solidFill>
              </a:rPr>
              <a:t> using cat: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262626"/>
                </a:solidFill>
              </a:rPr>
              <a:t> ​</a:t>
            </a: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23B9B0-1D57-E64A-A376-BD57A0454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407229"/>
            <a:ext cx="6186487" cy="283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7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21094" y="326571"/>
            <a:ext cx="8351838" cy="452437"/>
          </a:xfrm>
        </p:spPr>
        <p:txBody>
          <a:bodyPr/>
          <a:lstStyle/>
          <a:p>
            <a:r>
              <a:rPr lang="en-US" altLang="cs-CZ" dirty="0"/>
              <a:t>Variant discovery per se: Filter calls</a:t>
            </a:r>
            <a:endParaRPr lang="en-US" altLang="cs-CZ" dirty="0">
              <a:solidFill>
                <a:srgbClr val="26262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348729" y="984570"/>
            <a:ext cx="8446541" cy="11430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Many filters are available (names differ by software, here GATK)</a:t>
            </a: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2824E1-161D-E546-88FD-89B05CE94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43" y="1588727"/>
            <a:ext cx="8620819" cy="32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6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518140"/>
            <a:ext cx="8351838" cy="452437"/>
          </a:xfrm>
        </p:spPr>
        <p:txBody>
          <a:bodyPr/>
          <a:lstStyle/>
          <a:p>
            <a:r>
              <a:rPr lang="en-US" altLang="cs-CZ" dirty="0"/>
              <a:t>Variant Call Format (VCF) file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351838" cy="4576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b="1" dirty="0"/>
              <a:t>Header</a:t>
            </a:r>
            <a:r>
              <a:rPr lang="en-US" altLang="cs-CZ" dirty="0"/>
              <a:t> contains metadata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Header lines start with #. Special keywords are denoted with ##. 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Recommended keywords include </a:t>
            </a:r>
            <a:r>
              <a:rPr lang="en-US" altLang="cs-CZ" dirty="0" err="1"/>
              <a:t>fileformat</a:t>
            </a:r>
            <a:r>
              <a:rPr lang="en-US" altLang="cs-CZ" dirty="0"/>
              <a:t>, </a:t>
            </a:r>
            <a:r>
              <a:rPr lang="en-US" altLang="cs-CZ" dirty="0" err="1"/>
              <a:t>fileDate</a:t>
            </a:r>
            <a:r>
              <a:rPr lang="en-US" altLang="cs-CZ" dirty="0"/>
              <a:t>, </a:t>
            </a:r>
            <a:r>
              <a:rPr lang="en-US" altLang="cs-CZ" dirty="0" err="1"/>
              <a:t>contig</a:t>
            </a:r>
            <a:r>
              <a:rPr lang="en-US" altLang="cs-CZ" dirty="0"/>
              <a:t>, and reference.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INFO, FILTER, and FORMAT describe the fields used in the records in the body of the file</a:t>
            </a:r>
          </a:p>
          <a:p>
            <a:pPr lvl="1"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b="1" dirty="0"/>
              <a:t>Records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CHROM, POS – </a:t>
            </a:r>
            <a:r>
              <a:rPr lang="en-US" altLang="cs-CZ" dirty="0" err="1"/>
              <a:t>contig</a:t>
            </a:r>
            <a:r>
              <a:rPr lang="en-US" altLang="cs-CZ" dirty="0"/>
              <a:t> (chromosome) and position of the variant on the </a:t>
            </a:r>
            <a:r>
              <a:rPr lang="en-US" altLang="cs-CZ" dirty="0" err="1"/>
              <a:t>contig</a:t>
            </a:r>
            <a:endParaRPr lang="en-US" altLang="cs-CZ" dirty="0"/>
          </a:p>
          <a:p>
            <a:pPr lvl="1">
              <a:spcBef>
                <a:spcPct val="0"/>
              </a:spcBef>
            </a:pPr>
            <a:r>
              <a:rPr lang="en-US" altLang="cs-CZ" dirty="0"/>
              <a:t>ID, REF, ALT – identifier of the variant, reference allele, and alternative allele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QUAL, FILTER – quality score of the variant; filters passed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INFO – extensible list of key-value pairs describing the variant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FORMAT – extensible list of fields for sample description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SAMPLE – sample information according to FORMAT</a:t>
            </a:r>
          </a:p>
          <a:p>
            <a:pPr lvl="1">
              <a:spcBef>
                <a:spcPct val="0"/>
              </a:spcBef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437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http://www.internationalgenome.org/</a:t>
            </a:r>
          </a:p>
        </p:txBody>
      </p:sp>
      <p:sp>
        <p:nvSpPr>
          <p:cNvPr id="6" name="Rectangle 5"/>
          <p:cNvSpPr/>
          <p:nvPr/>
        </p:nvSpPr>
        <p:spPr>
          <a:xfrm>
            <a:off x="203200" y="1219200"/>
            <a:ext cx="11963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fileformat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=VCFv4.0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fileDate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=20090805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##source=myImputationProgramV3.1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##reference=1000GenomesPilot-NCBI36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##INFO=&lt;ID=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NS,Number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=1,Type=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Integer,Description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="Number of Samples With Data"&gt;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##INFO=&lt;ID=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DP,Number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=1,Type=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Integer,Description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="Total Depth"&gt;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##INFO=&lt;ID=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AF,Number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=.,Type=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Float,Description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="Allele Frequency"&gt;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##INFO=&lt;ID=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AA,Number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=1,Type=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String,Description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="Ancestral Allele"&gt;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##INFO=&lt;ID=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DB,Number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=0,Type=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Flag,Description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dbSNP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 membership, build 129"&gt;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##INFO=&lt;ID=H2,Number=0,Type=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Flag,Description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="HapMap2 membership"&gt;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##FILTER=&lt;ID=q10,Description="Quality below 10"&gt;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##FILTER=&lt;ID=s50,Description="Less than 50% of samples have data"&gt;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##FORMAT=&lt;ID=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GT,Number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=1,Type=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String,Description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="Genotype"&gt;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##FORMAT=&lt;ID=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GQ,Number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=1,Type=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Integer,Description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="Genotype Quality"&gt;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##FORMAT=&lt;ID=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DP,Number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=1,Type=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Integer,Description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="Read Depth"&gt;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##FORMAT=&lt;ID=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HQ,Number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=2,Type=</a:t>
            </a:r>
            <a:r>
              <a:rPr lang="en-US" sz="1000" dirty="0" err="1">
                <a:latin typeface="Courier New" panose="02070309020205020404" pitchFamily="49" charset="0"/>
                <a:cs typeface="Calibri Light" panose="020F0302020204030204" pitchFamily="34" charset="0"/>
              </a:rPr>
              <a:t>Integer,Description</a:t>
            </a:r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="Haplotype Quality"&gt;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#CHROM POS     ID        REF    ALT   QUAL FILTER   INFO                              FORMAT      NA00001        	NA00002        NA00003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20     14370   rs6054257 G      A       29   PASS   NS=3;DP=14;AF=0.5;DB;H2           GT:GQ:DP:HQ 0|0:48:1:51,51 	1|0:48:8:51,51 1/1:43:5:.,.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20     17330   .         T      A       3    q10    NS=3;DP=11;AF=0.017               GT:GQ:DP:HQ 0|0:49:3:58,50 	0|1:3:5:65,3   0/0:41:3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20     1110696 rs6040355 A      G,T     67   PASS   NS=2;DP=10;AF=0.333,0.667;AA=T;DB GT:GQ:DP:HQ 1|2:21:6:23,27 	2|1:2:0:18,2   2/2:35:4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20     1230237 .         T      .       47   s50    NS=3;DP=13;AA=T                   GT:GQ:DP:HQ 0|0:9:7:56,60 	0|0:48:4:51,51 0/0:61:2</a:t>
            </a:r>
          </a:p>
          <a:p>
            <a:r>
              <a:rPr lang="en-US" sz="1000" dirty="0">
                <a:latin typeface="Courier New" panose="02070309020205020404" pitchFamily="49" charset="0"/>
                <a:cs typeface="Calibri Light" panose="020F0302020204030204" pitchFamily="34" charset="0"/>
              </a:rPr>
              <a:t>20     1234567 microsat1 GTCT   G,GTACT 50   PASS   NS=3;DP=9;AA=G                    GT:GQ:DP    0/1:35:4       	0/2:17:2       1/1:40:3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>
          <a:xfrm>
            <a:off x="396081" y="304800"/>
            <a:ext cx="8351838" cy="452437"/>
          </a:xfrm>
        </p:spPr>
        <p:txBody>
          <a:bodyPr/>
          <a:lstStyle/>
          <a:p>
            <a:r>
              <a:rPr lang="en-US" altLang="cs-CZ" dirty="0"/>
              <a:t>VCF file – simple example</a:t>
            </a:r>
          </a:p>
        </p:txBody>
      </p:sp>
    </p:spTree>
    <p:extLst>
      <p:ext uri="{BB962C8B-B14F-4D97-AF65-F5344CB8AC3E}">
        <p14:creationId xmlns:p14="http://schemas.microsoft.com/office/powerpoint/2010/main" val="197725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925286"/>
            <a:ext cx="13667589" cy="5932714"/>
          </a:xfrm>
          <a:prstGeom prst="rect">
            <a:avLst/>
          </a:prstGeom>
        </p:spPr>
      </p:pic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396081" y="304800"/>
            <a:ext cx="8351838" cy="452437"/>
          </a:xfrm>
        </p:spPr>
        <p:txBody>
          <a:bodyPr/>
          <a:lstStyle/>
          <a:p>
            <a:r>
              <a:rPr lang="en-US" altLang="cs-CZ" dirty="0"/>
              <a:t>VCF file – actual example</a:t>
            </a:r>
          </a:p>
        </p:txBody>
      </p:sp>
    </p:spTree>
    <p:extLst>
      <p:ext uri="{BB962C8B-B14F-4D97-AF65-F5344CB8AC3E}">
        <p14:creationId xmlns:p14="http://schemas.microsoft.com/office/powerpoint/2010/main" val="108671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399" y="461890"/>
            <a:ext cx="8351838" cy="452437"/>
          </a:xfrm>
        </p:spPr>
        <p:txBody>
          <a:bodyPr/>
          <a:lstStyle/>
          <a:p>
            <a:r>
              <a:rPr lang="en-US" altLang="cs-CZ" dirty="0"/>
              <a:t>Variant discovery per se: Visualize called variants</a:t>
            </a:r>
            <a:endParaRPr lang="en-US" altLang="cs-CZ" dirty="0">
              <a:solidFill>
                <a:srgbClr val="262626"/>
              </a:solidFill>
            </a:endParaRP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359047" y="1130650"/>
            <a:ext cx="8446541" cy="6858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​Use IGV to visualize locus chr7:140,753,277-140,753,394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67459"/>
            <a:ext cx="7754938" cy="420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396081" y="457200"/>
            <a:ext cx="8351838" cy="452437"/>
          </a:xfrm>
        </p:spPr>
        <p:txBody>
          <a:bodyPr/>
          <a:lstStyle/>
          <a:p>
            <a:r>
              <a:rPr lang="en-US" altLang="cs-CZ" dirty="0"/>
              <a:t>Annotate variants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351838" cy="4576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We successfully prepared analysis-ready bam files</a:t>
            </a: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Called variants</a:t>
            </a: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We know how to visualize the variants</a:t>
            </a:r>
          </a:p>
          <a:p>
            <a:pPr>
              <a:spcBef>
                <a:spcPct val="0"/>
              </a:spcBef>
            </a:pPr>
            <a:endParaRPr lang="en-US" altLang="cs-CZ" b="1" dirty="0">
              <a:solidFill>
                <a:srgbClr val="D81858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cs-CZ" dirty="0">
                <a:solidFill>
                  <a:srgbClr val="262626"/>
                </a:solidFill>
              </a:rPr>
              <a:t>We still have to </a:t>
            </a:r>
          </a:p>
          <a:p>
            <a:pPr>
              <a:spcBef>
                <a:spcPct val="0"/>
              </a:spcBef>
            </a:pPr>
            <a:r>
              <a:rPr lang="en-US" altLang="cs-CZ" b="1" dirty="0">
                <a:solidFill>
                  <a:srgbClr val="0089D1"/>
                </a:solidFill>
              </a:rPr>
              <a:t>Annotate variants </a:t>
            </a:r>
            <a:r>
              <a:rPr lang="en-US" altLang="cs-CZ" b="1" dirty="0"/>
              <a:t>– estimate </a:t>
            </a:r>
            <a:r>
              <a:rPr lang="en-US" altLang="cs-CZ" b="1" dirty="0">
                <a:solidFill>
                  <a:srgbClr val="262626"/>
                </a:solidFill>
              </a:rPr>
              <a:t>consequences of the detected variants</a:t>
            </a:r>
          </a:p>
          <a:p>
            <a:pPr lvl="1"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Is the variant in coding or non-coding region of the genome?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What gene may be affected by the variant?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Is the variant synonymous/silent or non-synonymous?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Does it introduce an aberrant stop codon?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Does it damage splicing site?</a:t>
            </a: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What are the consequences for the coded protein</a:t>
            </a:r>
            <a:endParaRPr lang="en-US" altLang="cs-CZ" b="1" dirty="0"/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https://software.broadinstitute.org/gatk/documentation/presentations.php</a:t>
            </a:r>
          </a:p>
        </p:txBody>
      </p:sp>
    </p:spTree>
    <p:extLst>
      <p:ext uri="{BB962C8B-B14F-4D97-AF65-F5344CB8AC3E}">
        <p14:creationId xmlns:p14="http://schemas.microsoft.com/office/powerpoint/2010/main" val="131114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351838" cy="4576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b="1" dirty="0">
                <a:solidFill>
                  <a:srgbClr val="0089D1"/>
                </a:solidFill>
              </a:rPr>
              <a:t>Mutations</a:t>
            </a:r>
            <a:endParaRPr lang="en-US" altLang="cs-CZ" dirty="0">
              <a:solidFill>
                <a:srgbClr val="0089D1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Coding / non-coding</a:t>
            </a:r>
          </a:p>
          <a:p>
            <a:pPr lvl="1">
              <a:spcBef>
                <a:spcPct val="0"/>
              </a:spcBef>
            </a:pPr>
            <a:r>
              <a:rPr lang="en-US" altLang="cs-CZ" dirty="0"/>
              <a:t>Silent / nonsense / missense / frameshift</a:t>
            </a:r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  <p:sp>
        <p:nvSpPr>
          <p:cNvPr id="5" name="TextBox 4"/>
          <p:cNvSpPr txBox="1"/>
          <p:nvPr/>
        </p:nvSpPr>
        <p:spPr>
          <a:xfrm>
            <a:off x="203200" y="6276201"/>
            <a:ext cx="756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Adapted from https://upload.wikimedia.org/wikipedia/commons/6/69/Point_mutations-en.png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337258"/>
            <a:ext cx="7086600" cy="376350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367D5CE-7FF9-8D4B-89FF-F6E0243B4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Annotate variants</a:t>
            </a:r>
          </a:p>
        </p:txBody>
      </p:sp>
    </p:spTree>
    <p:extLst>
      <p:ext uri="{BB962C8B-B14F-4D97-AF65-F5344CB8AC3E}">
        <p14:creationId xmlns:p14="http://schemas.microsoft.com/office/powerpoint/2010/main" val="119311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35429"/>
            <a:ext cx="8351838" cy="452437"/>
          </a:xfrm>
        </p:spPr>
        <p:txBody>
          <a:bodyPr/>
          <a:lstStyle/>
          <a:p>
            <a:r>
              <a:rPr lang="en-US" altLang="cs-CZ" dirty="0"/>
              <a:t>Annotate variants with </a:t>
            </a:r>
            <a:r>
              <a:rPr lang="en-US" altLang="cs-CZ" dirty="0" err="1"/>
              <a:t>SnpEff</a:t>
            </a:r>
            <a:endParaRPr lang="en-US" altLang="cs-CZ" dirty="0"/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066800"/>
            <a:ext cx="8351838" cy="4576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 err="1">
                <a:solidFill>
                  <a:srgbClr val="262626"/>
                </a:solidFill>
              </a:rPr>
              <a:t>SnpEff</a:t>
            </a:r>
            <a:r>
              <a:rPr lang="en-US" altLang="cs-CZ" dirty="0">
                <a:solidFill>
                  <a:srgbClr val="262626"/>
                </a:solidFill>
              </a:rPr>
              <a:t> returns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rgbClr val="262626"/>
                </a:solidFill>
              </a:rPr>
              <a:t>Feature type that is affected by the mutation (e.g. transcript, motif, miRNA)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rgbClr val="262626"/>
                </a:solidFill>
              </a:rPr>
              <a:t>Feature ID as a </a:t>
            </a:r>
            <a:r>
              <a:rPr lang="en-US" altLang="cs-CZ" sz="2000" dirty="0" err="1">
                <a:solidFill>
                  <a:srgbClr val="262626"/>
                </a:solidFill>
              </a:rPr>
              <a:t>db</a:t>
            </a:r>
            <a:r>
              <a:rPr lang="en-US" altLang="cs-CZ" sz="2000" dirty="0">
                <a:solidFill>
                  <a:srgbClr val="262626"/>
                </a:solidFill>
              </a:rPr>
              <a:t> entry for the feature (e.g. transcript ID, motif ID, miRNA, </a:t>
            </a:r>
            <a:r>
              <a:rPr lang="en-US" altLang="cs-CZ" sz="2000" dirty="0" err="1">
                <a:solidFill>
                  <a:srgbClr val="262626"/>
                </a:solidFill>
              </a:rPr>
              <a:t>ChIP-seq</a:t>
            </a:r>
            <a:r>
              <a:rPr lang="en-US" altLang="cs-CZ" sz="2000" dirty="0">
                <a:solidFill>
                  <a:srgbClr val="262626"/>
                </a:solidFill>
              </a:rPr>
              <a:t> peak, histone mark)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>
                <a:solidFill>
                  <a:srgbClr val="262626"/>
                </a:solidFill>
              </a:rPr>
              <a:t>Transcript biotype: coding or noncoding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/>
              <a:t>Position in cDNA, CDS, protein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/>
              <a:t>Effect estimate (e.g. </a:t>
            </a:r>
          </a:p>
          <a:p>
            <a:pPr lvl="2">
              <a:spcBef>
                <a:spcPct val="0"/>
              </a:spcBef>
            </a:pPr>
            <a:r>
              <a:rPr lang="en-US" altLang="cs-CZ" sz="2000" dirty="0" err="1">
                <a:solidFill>
                  <a:srgbClr val="0089D1"/>
                </a:solidFill>
              </a:rPr>
              <a:t>frameshift_variant</a:t>
            </a:r>
            <a:r>
              <a:rPr lang="en-US" altLang="cs-CZ" sz="2000" dirty="0">
                <a:solidFill>
                  <a:srgbClr val="0089D1"/>
                </a:solidFill>
              </a:rPr>
              <a:t>, </a:t>
            </a:r>
            <a:r>
              <a:rPr lang="en-US" altLang="cs-CZ" sz="2000" dirty="0" err="1">
                <a:solidFill>
                  <a:srgbClr val="0089D1"/>
                </a:solidFill>
              </a:rPr>
              <a:t>stop_gained</a:t>
            </a:r>
            <a:r>
              <a:rPr lang="en-US" altLang="cs-CZ" sz="2000" dirty="0">
                <a:solidFill>
                  <a:srgbClr val="0089D1"/>
                </a:solidFill>
              </a:rPr>
              <a:t>, </a:t>
            </a:r>
            <a:r>
              <a:rPr lang="en-US" altLang="cs-CZ" sz="2000" dirty="0" err="1">
                <a:solidFill>
                  <a:srgbClr val="0089D1"/>
                </a:solidFill>
              </a:rPr>
              <a:t>start_lost</a:t>
            </a:r>
            <a:r>
              <a:rPr lang="en-US" altLang="cs-CZ" sz="2000" dirty="0">
                <a:solidFill>
                  <a:srgbClr val="0089D1"/>
                </a:solidFill>
              </a:rPr>
              <a:t>, </a:t>
            </a:r>
            <a:r>
              <a:rPr lang="en-US" altLang="cs-CZ" sz="2000" dirty="0" err="1">
                <a:solidFill>
                  <a:srgbClr val="0089D1"/>
                </a:solidFill>
              </a:rPr>
              <a:t>splice_acceptor_variant</a:t>
            </a:r>
            <a:r>
              <a:rPr lang="en-US" altLang="cs-CZ" sz="2000" dirty="0">
                <a:solidFill>
                  <a:srgbClr val="0089D1"/>
                </a:solidFill>
              </a:rPr>
              <a:t>,</a:t>
            </a:r>
          </a:p>
          <a:p>
            <a:pPr lvl="2">
              <a:spcBef>
                <a:spcPct val="0"/>
              </a:spcBef>
            </a:pPr>
            <a:r>
              <a:rPr lang="en-US" altLang="cs-CZ" sz="2000" dirty="0" err="1">
                <a:solidFill>
                  <a:srgbClr val="F25331"/>
                </a:solidFill>
              </a:rPr>
              <a:t>missense_variant</a:t>
            </a:r>
            <a:r>
              <a:rPr lang="en-US" altLang="cs-CZ" sz="2000" dirty="0">
                <a:solidFill>
                  <a:srgbClr val="F25331"/>
                </a:solidFill>
              </a:rPr>
              <a:t>,, </a:t>
            </a:r>
            <a:r>
              <a:rPr lang="en-US" altLang="cs-CZ" sz="2000" dirty="0" err="1">
                <a:solidFill>
                  <a:srgbClr val="F25331"/>
                </a:solidFill>
              </a:rPr>
              <a:t>disruptive_inframe_deletion</a:t>
            </a:r>
            <a:r>
              <a:rPr lang="en-US" altLang="cs-CZ" sz="2000" dirty="0">
                <a:solidFill>
                  <a:srgbClr val="F25331"/>
                </a:solidFill>
              </a:rPr>
              <a:t>, </a:t>
            </a:r>
            <a:r>
              <a:rPr lang="en-US" altLang="cs-CZ" sz="2000" dirty="0" err="1">
                <a:solidFill>
                  <a:srgbClr val="F25331"/>
                </a:solidFill>
              </a:rPr>
              <a:t>coding_sequence_variant</a:t>
            </a:r>
            <a:r>
              <a:rPr lang="en-US" altLang="cs-CZ" sz="2000" dirty="0">
                <a:solidFill>
                  <a:srgbClr val="F25331"/>
                </a:solidFill>
              </a:rPr>
              <a:t>, </a:t>
            </a:r>
          </a:p>
          <a:p>
            <a:pPr lvl="2">
              <a:spcBef>
                <a:spcPct val="0"/>
              </a:spcBef>
            </a:pPr>
            <a:r>
              <a:rPr lang="en-US" altLang="cs-CZ" sz="2000" dirty="0" err="1"/>
              <a:t>splice_region_variant</a:t>
            </a:r>
            <a:r>
              <a:rPr lang="en-US" altLang="cs-CZ" sz="2000" dirty="0"/>
              <a:t>, </a:t>
            </a:r>
            <a:r>
              <a:rPr lang="en-US" altLang="cs-CZ" sz="2000" dirty="0" err="1"/>
              <a:t>synonymous_variant</a:t>
            </a:r>
            <a:r>
              <a:rPr lang="en-US" altLang="cs-CZ" sz="2000" dirty="0"/>
              <a:t>, </a:t>
            </a:r>
          </a:p>
          <a:p>
            <a:pPr lvl="2">
              <a:spcBef>
                <a:spcPct val="0"/>
              </a:spcBef>
            </a:pPr>
            <a:r>
              <a:rPr lang="en-US" altLang="cs-CZ" sz="2000" dirty="0">
                <a:solidFill>
                  <a:srgbClr val="CCCCCC"/>
                </a:solidFill>
              </a:rPr>
              <a:t>3_prime_UTR_variant, </a:t>
            </a:r>
            <a:r>
              <a:rPr lang="en-US" altLang="cs-CZ" sz="2000" dirty="0" err="1">
                <a:solidFill>
                  <a:srgbClr val="CCCCCC"/>
                </a:solidFill>
              </a:rPr>
              <a:t>downstream_gene_variant</a:t>
            </a:r>
            <a:r>
              <a:rPr lang="en-US" altLang="cs-CZ" sz="2000" dirty="0">
                <a:solidFill>
                  <a:srgbClr val="CCCCCC"/>
                </a:solidFill>
              </a:rPr>
              <a:t>, </a:t>
            </a:r>
            <a:r>
              <a:rPr lang="en-US" altLang="cs-CZ" sz="2000" dirty="0" err="1">
                <a:solidFill>
                  <a:srgbClr val="CCCCCC"/>
                </a:solidFill>
              </a:rPr>
              <a:t>TF_binding_site_variant</a:t>
            </a:r>
            <a:r>
              <a:rPr lang="en-US" altLang="cs-CZ" sz="2000" dirty="0"/>
              <a:t>, …)</a:t>
            </a:r>
          </a:p>
          <a:p>
            <a:pPr lvl="1">
              <a:spcBef>
                <a:spcPct val="0"/>
              </a:spcBef>
            </a:pPr>
            <a:r>
              <a:rPr lang="en-US" altLang="cs-CZ" sz="2000" dirty="0"/>
              <a:t>Putative impact (</a:t>
            </a:r>
            <a:r>
              <a:rPr lang="en-US" altLang="cs-CZ" sz="2000" dirty="0">
                <a:solidFill>
                  <a:srgbClr val="0089D1"/>
                </a:solidFill>
              </a:rPr>
              <a:t>high</a:t>
            </a:r>
            <a:r>
              <a:rPr lang="en-US" altLang="cs-CZ" sz="2000" dirty="0"/>
              <a:t>, </a:t>
            </a:r>
            <a:r>
              <a:rPr lang="en-US" altLang="cs-CZ" sz="2000" dirty="0">
                <a:solidFill>
                  <a:srgbClr val="F25331"/>
                </a:solidFill>
              </a:rPr>
              <a:t>moderate</a:t>
            </a:r>
            <a:r>
              <a:rPr lang="en-US" altLang="cs-CZ" sz="2000" dirty="0"/>
              <a:t>, low, </a:t>
            </a:r>
            <a:r>
              <a:rPr lang="en-US" altLang="cs-CZ" sz="2000" dirty="0">
                <a:solidFill>
                  <a:srgbClr val="CCCCCC"/>
                </a:solidFill>
              </a:rPr>
              <a:t>modifier</a:t>
            </a:r>
            <a:r>
              <a:rPr lang="en-US" altLang="cs-CZ" sz="2000" dirty="0"/>
              <a:t>)</a:t>
            </a:r>
          </a:p>
          <a:p>
            <a:pPr>
              <a:spcBef>
                <a:spcPct val="0"/>
              </a:spcBef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62549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331063"/>
            <a:ext cx="8351838" cy="452437"/>
          </a:xfrm>
        </p:spPr>
        <p:txBody>
          <a:bodyPr/>
          <a:lstStyle/>
          <a:p>
            <a:r>
              <a:rPr lang="en-US" altLang="cs-CZ" dirty="0"/>
              <a:t>Annotate variants with </a:t>
            </a:r>
            <a:r>
              <a:rPr lang="en-US" altLang="cs-CZ" dirty="0" err="1"/>
              <a:t>SnpEff</a:t>
            </a:r>
            <a:endParaRPr lang="en-US" altLang="cs-CZ" dirty="0"/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326571" y="1140618"/>
            <a:ext cx="8351838" cy="4576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cs-CZ" dirty="0" err="1">
                <a:solidFill>
                  <a:srgbClr val="262626"/>
                </a:solidFill>
              </a:rPr>
              <a:t>SnpEff</a:t>
            </a:r>
            <a:r>
              <a:rPr lang="en-US" altLang="cs-CZ" dirty="0">
                <a:solidFill>
                  <a:srgbClr val="262626"/>
                </a:solidFill>
              </a:rPr>
              <a:t> output is a complex </a:t>
            </a:r>
            <a:r>
              <a:rPr lang="en-US" altLang="cs-CZ" dirty="0" err="1">
                <a:solidFill>
                  <a:srgbClr val="262626"/>
                </a:solidFill>
              </a:rPr>
              <a:t>vcf</a:t>
            </a:r>
            <a:r>
              <a:rPr lang="en-US" altLang="cs-CZ" dirty="0">
                <a:solidFill>
                  <a:srgbClr val="262626"/>
                </a:solidFill>
              </a:rPr>
              <a:t> file with plenty information</a:t>
            </a: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The most interesting part is the line</a:t>
            </a: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endParaRPr lang="en-US" altLang="cs-CZ" dirty="0">
              <a:solidFill>
                <a:srgbClr val="262626"/>
              </a:solidFill>
            </a:endParaRP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rgbClr val="262626"/>
                </a:solidFill>
              </a:rPr>
              <a:t>We see that the patient Pt10 has somatic V600E mutation in BRAF</a:t>
            </a:r>
            <a:endParaRPr lang="cs-CZ" altLang="cs-CZ" dirty="0"/>
          </a:p>
        </p:txBody>
      </p:sp>
      <p:sp>
        <p:nvSpPr>
          <p:cNvPr id="7" name="TextBox 6"/>
          <p:cNvSpPr txBox="1"/>
          <p:nvPr/>
        </p:nvSpPr>
        <p:spPr>
          <a:xfrm>
            <a:off x="362290" y="2392591"/>
            <a:ext cx="828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chr7    140753336       rs113488022     A       T       .       PASS</a:t>
            </a:r>
          </a:p>
          <a:p>
            <a:r>
              <a:rPr lang="da-DK" sz="18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DB;ECNT=1;HCNT=1;MAX_ED=.;MIN_ED=.;NLOD=42.39;TLOD=160.89;</a:t>
            </a:r>
          </a:p>
          <a:p>
            <a:r>
              <a:rPr lang="da-DK" sz="1800" dirty="0">
                <a:solidFill>
                  <a:srgbClr val="F2533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ANN=T|missense_variant|MODERATE|BRAF|ENSG00000157764|transcript|ENST00000288602.10|protein_coding|15/18|c.1799T&gt;A|p.Val600Glu|1860/2480|1799/2301|600/766||,</a:t>
            </a:r>
          </a:p>
          <a:p>
            <a:r>
              <a:rPr lang="da-DK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 : AD   : AF   : ALT_F1R2: ALT_F2R1: REF_F1R2: REF_F2R1</a:t>
            </a:r>
          </a:p>
          <a:p>
            <a:r>
              <a:rPr lang="da-DK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0/0: 148,0: 0.00 : 0       : 0       : 54      : 94</a:t>
            </a:r>
          </a:p>
          <a:p>
            <a:r>
              <a:rPr lang="da-DK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0/1: 84,52: 0.392: 20      : 32      : 32      : 52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16009" y="1653124"/>
            <a:ext cx="3962400" cy="707886"/>
          </a:xfrm>
          <a:prstGeom prst="rect">
            <a:avLst/>
          </a:prstGeom>
          <a:solidFill>
            <a:schemeClr val="bg1"/>
          </a:solidFill>
          <a:ln w="19050">
            <a:solidFill>
              <a:srgbClr val="0089D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Position of the variant and its quality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87420" y="3897087"/>
            <a:ext cx="1390989" cy="707886"/>
          </a:xfrm>
          <a:prstGeom prst="rect">
            <a:avLst/>
          </a:prstGeom>
          <a:solidFill>
            <a:schemeClr val="bg1"/>
          </a:solidFill>
          <a:ln w="19050">
            <a:solidFill>
              <a:srgbClr val="F2533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Geogrotesque Rg" panose="02000000000000000000" pitchFamily="2" charset="77"/>
                <a:cs typeface="Geogrotesque Regular"/>
              </a:rPr>
              <a:t>SnpEff</a:t>
            </a:r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 annotation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95514" y="4998665"/>
            <a:ext cx="1482895" cy="70788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grotesque Rg" panose="02000000000000000000" pitchFamily="2" charset="77"/>
                <a:cs typeface="Geogrotesque Regular"/>
              </a:rPr>
              <a:t>Genotype of the samples</a:t>
            </a:r>
          </a:p>
        </p:txBody>
      </p:sp>
    </p:spTree>
    <p:extLst>
      <p:ext uri="{BB962C8B-B14F-4D97-AF65-F5344CB8AC3E}">
        <p14:creationId xmlns:p14="http://schemas.microsoft.com/office/powerpoint/2010/main" val="19583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96081" y="366657"/>
            <a:ext cx="8351838" cy="4524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808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Recurrent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BRAF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mutation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in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melanomas</a:t>
            </a:r>
            <a:endParaRPr lang="en-US" altLang="cs-CZ" dirty="0">
              <a:solidFill>
                <a:srgbClr val="F25331"/>
              </a:solidFill>
              <a:latin typeface="Geogrotesque Rg" panose="02000000000000000000" pitchFamily="2" charset="7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00" y="5967895"/>
            <a:ext cx="5130800" cy="351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http://exac.broadinstitute.org, Davies et al., Nature 2002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8111045" cy="452922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/>
          <a:srcRect r="66497" b="25372"/>
          <a:stretch/>
        </p:blipFill>
        <p:spPr>
          <a:xfrm>
            <a:off x="5715000" y="1349472"/>
            <a:ext cx="3063507" cy="4517928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 flipV="1">
            <a:off x="76200" y="1627556"/>
            <a:ext cx="533400" cy="426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34" name="Donut 33"/>
          <p:cNvSpPr/>
          <p:nvPr/>
        </p:nvSpPr>
        <p:spPr bwMode="auto">
          <a:xfrm>
            <a:off x="5638800" y="4267200"/>
            <a:ext cx="914400" cy="838200"/>
          </a:xfrm>
          <a:prstGeom prst="donut">
            <a:avLst>
              <a:gd name="adj" fmla="val 7960"/>
            </a:avLst>
          </a:prstGeom>
          <a:solidFill>
            <a:srgbClr val="80B6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u="none" strike="noStrike" cap="none" normalizeH="0" baseline="0" dirty="0">
              <a:ln>
                <a:noFill/>
              </a:ln>
              <a:solidFill>
                <a:srgbClr val="80B621"/>
              </a:solidFill>
              <a:effectLst/>
              <a:latin typeface="Geogrotesque Rg" panose="02000000000000000000" pitchFamily="2" charset="77"/>
              <a:ea typeface="Arial Unicode MS" pitchFamily="34" charset="-128"/>
            </a:endParaRPr>
          </a:p>
        </p:txBody>
      </p:sp>
      <p:sp>
        <p:nvSpPr>
          <p:cNvPr id="35" name="Donut 34"/>
          <p:cNvSpPr/>
          <p:nvPr/>
        </p:nvSpPr>
        <p:spPr bwMode="auto">
          <a:xfrm>
            <a:off x="6172200" y="3352800"/>
            <a:ext cx="914400" cy="838200"/>
          </a:xfrm>
          <a:prstGeom prst="donut">
            <a:avLst>
              <a:gd name="adj" fmla="val 7960"/>
            </a:avLst>
          </a:prstGeom>
          <a:solidFill>
            <a:srgbClr val="80B6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grotesque Rg" panose="02000000000000000000" pitchFamily="2" charset="77"/>
              <a:ea typeface="Arial Unicode MS" pitchFamily="34" charset="-128"/>
            </a:endParaRPr>
          </a:p>
        </p:txBody>
      </p:sp>
      <p:sp>
        <p:nvSpPr>
          <p:cNvPr id="36" name="Donut 35"/>
          <p:cNvSpPr/>
          <p:nvPr/>
        </p:nvSpPr>
        <p:spPr bwMode="auto">
          <a:xfrm>
            <a:off x="6553200" y="2286000"/>
            <a:ext cx="914400" cy="838200"/>
          </a:xfrm>
          <a:prstGeom prst="donut">
            <a:avLst>
              <a:gd name="adj" fmla="val 7960"/>
            </a:avLst>
          </a:prstGeom>
          <a:solidFill>
            <a:srgbClr val="80B62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grotesque Rg" panose="02000000000000000000" pitchFamily="2" charset="77"/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891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96081" y="304800"/>
            <a:ext cx="8351838" cy="45243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8080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Ubuntu Condensed" panose="020B0506030602030204" pitchFamily="34" charset="0"/>
                <a:ea typeface="Arial Unicode MS" pitchFamily="34" charset="-128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80808"/>
                </a:solidFill>
                <a:latin typeface="EtelkaReg" pitchFamily="34" charset="0"/>
                <a:ea typeface="Arial Unicode MS" pitchFamily="34" charset="-128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Recurrent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BRAF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mutation</a:t>
            </a:r>
            <a:r>
              <a:rPr lang="cs-CZ" altLang="cs-CZ" dirty="0">
                <a:solidFill>
                  <a:srgbClr val="F25331"/>
                </a:solidFill>
                <a:latin typeface="Geogrotesque Rg" panose="02000000000000000000" pitchFamily="2" charset="77"/>
              </a:rPr>
              <a:t> in </a:t>
            </a:r>
            <a:r>
              <a:rPr lang="cs-CZ" altLang="cs-CZ" dirty="0" err="1">
                <a:solidFill>
                  <a:srgbClr val="F25331"/>
                </a:solidFill>
                <a:latin typeface="Geogrotesque Rg" panose="02000000000000000000" pitchFamily="2" charset="77"/>
              </a:rPr>
              <a:t>melanomas</a:t>
            </a:r>
            <a:endParaRPr lang="en-US" altLang="cs-CZ" dirty="0">
              <a:solidFill>
                <a:srgbClr val="F25331"/>
              </a:solidFill>
              <a:latin typeface="Geogrotesque Rg" panose="02000000000000000000" pitchFamily="2" charset="7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00" y="5967895"/>
            <a:ext cx="5130800" cy="351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http://</a:t>
            </a:r>
            <a:r>
              <a:rPr lang="en-US" sz="1600" dirty="0" err="1">
                <a:latin typeface="Geogrotesque Rg" panose="02000000000000000000" pitchFamily="2" charset="77"/>
                <a:ea typeface="Geogrotesque Rg" charset="0"/>
                <a:cs typeface="Calibri Light"/>
              </a:rPr>
              <a:t>www.tumorportal.org</a:t>
            </a:r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/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7686"/>
            <a:ext cx="9144000" cy="438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4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57200"/>
            <a:ext cx="8351838" cy="4524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altLang="cs-CZ" dirty="0" err="1"/>
              <a:t>Recurrent</a:t>
            </a:r>
            <a:r>
              <a:rPr lang="cs-CZ" altLang="cs-CZ" dirty="0"/>
              <a:t> BRAF V600E </a:t>
            </a:r>
            <a:r>
              <a:rPr lang="cs-CZ" altLang="cs-CZ" dirty="0" err="1"/>
              <a:t>mutation</a:t>
            </a:r>
            <a:r>
              <a:rPr lang="cs-CZ" altLang="cs-CZ" dirty="0"/>
              <a:t> in </a:t>
            </a:r>
            <a:r>
              <a:rPr lang="cs-CZ" altLang="cs-CZ" dirty="0" err="1"/>
              <a:t>melanomas</a:t>
            </a:r>
            <a:endParaRPr lang="en-US" altLang="cs-CZ" dirty="0"/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5613400" cy="4576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/>
              <a:t>60% melanomas have a specific mutation in B-</a:t>
            </a:r>
            <a:r>
              <a:rPr lang="en-US" dirty="0" err="1"/>
              <a:t>Raf</a:t>
            </a:r>
            <a:r>
              <a:rPr lang="en-US" dirty="0"/>
              <a:t> protein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 err="1"/>
              <a:t>Valine</a:t>
            </a:r>
            <a:r>
              <a:rPr lang="en-US" dirty="0"/>
              <a:t> at position 600 is replaced by glutamate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This replacement leads to structural changes of the protein kinase, which in turn constitutively activates the </a:t>
            </a:r>
            <a:r>
              <a:rPr lang="en-US" dirty="0" err="1"/>
              <a:t>Erk-signalling</a:t>
            </a:r>
            <a:r>
              <a:rPr lang="en-US" dirty="0"/>
              <a:t> pathway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r>
              <a:rPr lang="en-US" dirty="0"/>
              <a:t>The melanoma cells are driven to proliferation, migration, and ability to survive out of their natural niche</a:t>
            </a:r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200" y="6019800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Haling et al., Cancer Cell 2014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319" t="1073" r="33425" b="24902"/>
          <a:stretch/>
        </p:blipFill>
        <p:spPr>
          <a:xfrm>
            <a:off x="6019800" y="1371600"/>
            <a:ext cx="3040876" cy="44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8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709" y="3429000"/>
            <a:ext cx="6312091" cy="2819400"/>
          </a:xfrm>
          <a:prstGeom prst="rect">
            <a:avLst/>
          </a:prstGeom>
        </p:spPr>
      </p:pic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406400" y="470170"/>
            <a:ext cx="8351838" cy="4524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altLang="cs-CZ" dirty="0" err="1"/>
              <a:t>Recurrent</a:t>
            </a:r>
            <a:r>
              <a:rPr lang="cs-CZ" altLang="cs-CZ" dirty="0"/>
              <a:t> BRAF V600E </a:t>
            </a:r>
            <a:r>
              <a:rPr lang="cs-CZ" altLang="cs-CZ" dirty="0" err="1"/>
              <a:t>mutation</a:t>
            </a:r>
            <a:r>
              <a:rPr lang="cs-CZ" altLang="cs-CZ" dirty="0"/>
              <a:t> in </a:t>
            </a:r>
            <a:r>
              <a:rPr lang="cs-CZ" altLang="cs-CZ" dirty="0" err="1"/>
              <a:t>melanomas</a:t>
            </a:r>
            <a:endParaRPr lang="en-US" altLang="cs-CZ" dirty="0"/>
          </a:p>
        </p:txBody>
      </p:sp>
      <p:sp>
        <p:nvSpPr>
          <p:cNvPr id="4" name="TextBox 3"/>
          <p:cNvSpPr txBox="1"/>
          <p:nvPr/>
        </p:nvSpPr>
        <p:spPr>
          <a:xfrm>
            <a:off x="203200" y="6138446"/>
            <a:ext cx="513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Geogrotesque Rg" panose="02000000000000000000" pitchFamily="2" charset="77"/>
                <a:ea typeface="Geogrotesque Rg" charset="0"/>
                <a:cs typeface="Calibri Light"/>
              </a:rPr>
              <a:t>Haling et al., Cancer Cell 2014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38744"/>
            <a:ext cx="2463272" cy="148105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flipV="1">
            <a:off x="7437165" y="6172200"/>
            <a:ext cx="1935435" cy="561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9" name="Rectangle 8"/>
          <p:cNvSpPr/>
          <p:nvPr/>
        </p:nvSpPr>
        <p:spPr>
          <a:xfrm flipV="1">
            <a:off x="-137070" y="3352800"/>
            <a:ext cx="3413670" cy="409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grotesque Rg" panose="02000000000000000000" pitchFamily="2" charset="77"/>
            </a:endParaRP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8432800" cy="4576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/>
              <a:t>We even know the structural consequences of the mutation and mechanism of the action</a:t>
            </a:r>
          </a:p>
          <a:p>
            <a:pPr>
              <a:spcBef>
                <a:spcPct val="0"/>
              </a:spcBef>
            </a:pPr>
            <a:r>
              <a:rPr lang="en-US" dirty="0"/>
              <a:t>A small molecular drug was developed to block the action (</a:t>
            </a:r>
            <a:r>
              <a:rPr lang="en-US" dirty="0" err="1"/>
              <a:t>vemurafenib</a:t>
            </a:r>
            <a:r>
              <a:rPr lang="en-US" dirty="0"/>
              <a:t>) and clinically approved</a:t>
            </a:r>
          </a:p>
          <a:p>
            <a:pPr>
              <a:spcBef>
                <a:spcPct val="0"/>
              </a:spcBef>
            </a:pPr>
            <a:r>
              <a:rPr lang="en-US" dirty="0"/>
              <a:t>Treatment by this drug prolongs survival of melanoma patients by six months</a:t>
            </a:r>
          </a:p>
          <a:p>
            <a:pPr>
              <a:spcBef>
                <a:spcPct val="0"/>
              </a:spcBef>
            </a:pPr>
            <a:r>
              <a:rPr lang="en-US" dirty="0"/>
              <a:t>Unfortunately, resistance develops</a:t>
            </a:r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83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396081" y="264166"/>
            <a:ext cx="8351838" cy="452437"/>
          </a:xfrm>
        </p:spPr>
        <p:txBody>
          <a:bodyPr/>
          <a:lstStyle/>
          <a:p>
            <a:r>
              <a:rPr lang="en-US" altLang="cs-CZ" dirty="0"/>
              <a:t>Summary</a:t>
            </a:r>
          </a:p>
        </p:txBody>
      </p:sp>
      <p:sp>
        <p:nvSpPr>
          <p:cNvPr id="1229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350374" y="1062702"/>
            <a:ext cx="4727900" cy="4576763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cs-CZ" dirty="0"/>
              <a:t>For a small cohort of patients, we </a:t>
            </a:r>
          </a:p>
          <a:p>
            <a:pPr>
              <a:spcBef>
                <a:spcPct val="0"/>
              </a:spcBef>
            </a:pPr>
            <a:endParaRPr lang="en-US" altLang="cs-CZ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chemeClr val="tx1"/>
                </a:solidFill>
              </a:rPr>
              <a:t>Got sequence data</a:t>
            </a: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chemeClr val="tx1"/>
                </a:solidFill>
              </a:rPr>
              <a:t>Preprocessed raw sequencing data</a:t>
            </a:r>
          </a:p>
          <a:p>
            <a:pPr>
              <a:spcBef>
                <a:spcPct val="0"/>
              </a:spcBef>
            </a:pPr>
            <a:r>
              <a:rPr lang="en-US" altLang="cs-CZ" dirty="0">
                <a:solidFill>
                  <a:schemeClr val="tx1"/>
                </a:solidFill>
              </a:rPr>
              <a:t>Aligned the </a:t>
            </a:r>
            <a:r>
              <a:rPr lang="en-US" altLang="cs-CZ" dirty="0" err="1">
                <a:solidFill>
                  <a:schemeClr val="tx1"/>
                </a:solidFill>
              </a:rPr>
              <a:t>fastq</a:t>
            </a:r>
            <a:r>
              <a:rPr lang="en-US" altLang="cs-CZ" dirty="0">
                <a:solidFill>
                  <a:schemeClr val="tx1"/>
                </a:solidFill>
              </a:rPr>
              <a:t> reads to reference genome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dirty="0"/>
              <a:t>Prepared bam reads for variant calling</a:t>
            </a:r>
          </a:p>
          <a:p>
            <a:pPr>
              <a:spcBef>
                <a:spcPct val="0"/>
              </a:spcBef>
            </a:pPr>
            <a:r>
              <a:rPr lang="en-US" altLang="cs-CZ" dirty="0"/>
              <a:t>Called, filtered, and visualized variants</a:t>
            </a:r>
          </a:p>
          <a:p>
            <a:pPr>
              <a:spcBef>
                <a:spcPct val="0"/>
              </a:spcBef>
            </a:pPr>
            <a:r>
              <a:rPr lang="en-US" altLang="cs-CZ" dirty="0"/>
              <a:t>Annotated the variants</a:t>
            </a:r>
          </a:p>
          <a:p>
            <a:pPr>
              <a:spcBef>
                <a:spcPct val="0"/>
              </a:spcBef>
            </a:pPr>
            <a:endParaRPr lang="en-US" altLang="cs-CZ" dirty="0"/>
          </a:p>
          <a:p>
            <a:pPr>
              <a:spcBef>
                <a:spcPct val="0"/>
              </a:spcBef>
            </a:pPr>
            <a:r>
              <a:rPr lang="en-US" altLang="cs-CZ" dirty="0"/>
              <a:t>Patient Pt10 has somatic V600E mutation in BRAF gene</a:t>
            </a:r>
          </a:p>
          <a:p>
            <a:pPr>
              <a:spcBef>
                <a:spcPct val="0"/>
              </a:spcBef>
            </a:pPr>
            <a:r>
              <a:rPr lang="en-US" altLang="cs-CZ" dirty="0"/>
              <a:t>We can direct her to treatment by </a:t>
            </a:r>
            <a:r>
              <a:rPr lang="en-US" altLang="cs-CZ" dirty="0" err="1"/>
              <a:t>vemurafenib</a:t>
            </a:r>
            <a:r>
              <a:rPr lang="en-US" altLang="cs-CZ" dirty="0"/>
              <a:t> and hopefully cure her melanoma</a:t>
            </a:r>
            <a:endParaRPr lang="cs-CZ" altLang="cs-C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274" y="4983584"/>
            <a:ext cx="3792538" cy="169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5060385" y="2882848"/>
            <a:ext cx="69219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4732177" y="4783528"/>
            <a:ext cx="69219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8495995" y="2508242"/>
            <a:ext cx="69219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8432059" y="1282648"/>
            <a:ext cx="69219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000" dirty="0">
              <a:latin typeface="Geogrotesque Rg" panose="02000000000000000000" pitchFamily="2" charset="77"/>
              <a:cs typeface="Geogrotesque Regular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561" y="1373808"/>
            <a:ext cx="3792538" cy="20551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33003" y="3913904"/>
            <a:ext cx="492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...|BRAF|ENSG00000157764|transcript...</a:t>
            </a:r>
          </a:p>
          <a:p>
            <a:r>
              <a:rPr lang="da-DK" sz="16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...18|c.1799T&gt;A|</a:t>
            </a:r>
            <a:r>
              <a:rPr lang="da-DK" sz="1600" dirty="0">
                <a:solidFill>
                  <a:srgbClr val="F2533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p.Val600Glu</a:t>
            </a:r>
            <a:r>
              <a:rPr lang="da-DK" sz="1600" dirty="0">
                <a:solidFill>
                  <a:srgbClr val="0089D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|1860/24...</a:t>
            </a:r>
          </a:p>
        </p:txBody>
      </p:sp>
    </p:spTree>
    <p:extLst>
      <p:ext uri="{BB962C8B-B14F-4D97-AF65-F5344CB8AC3E}">
        <p14:creationId xmlns:p14="http://schemas.microsoft.com/office/powerpoint/2010/main" val="43187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1_9045_AB_r3v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buntu Condensed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EtelkaReg" pitchFamily="34" charset="0"/>
            <a:ea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EtelkaReg" pitchFamily="34" charset="0"/>
            <a:ea typeface="Arial Unicode MS" pitchFamily="34" charset="-128"/>
          </a:defRPr>
        </a:defPPr>
      </a:lstStyle>
    </a:lnDef>
  </a:objectDefaults>
  <a:extraClrSchemeLst>
    <a:extraClrScheme>
      <a:clrScheme name="1_9045_AB_r3v3 1">
        <a:dk1>
          <a:srgbClr val="220C5E"/>
        </a:dk1>
        <a:lt1>
          <a:srgbClr val="FFFFFF"/>
        </a:lt1>
        <a:dk2>
          <a:srgbClr val="220C5E"/>
        </a:dk2>
        <a:lt2>
          <a:srgbClr val="E2DC62"/>
        </a:lt2>
        <a:accent1>
          <a:srgbClr val="C8C3B9"/>
        </a:accent1>
        <a:accent2>
          <a:srgbClr val="F58023"/>
        </a:accent2>
        <a:accent3>
          <a:srgbClr val="FFFFFF"/>
        </a:accent3>
        <a:accent4>
          <a:srgbClr val="1B094F"/>
        </a:accent4>
        <a:accent5>
          <a:srgbClr val="E0DED9"/>
        </a:accent5>
        <a:accent6>
          <a:srgbClr val="DE731F"/>
        </a:accent6>
        <a:hlink>
          <a:srgbClr val="057DC2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9045_AB_r3v3 2">
        <a:dk1>
          <a:srgbClr val="220C5E"/>
        </a:dk1>
        <a:lt1>
          <a:srgbClr val="FFFFFF"/>
        </a:lt1>
        <a:dk2>
          <a:srgbClr val="220C5E"/>
        </a:dk2>
        <a:lt2>
          <a:srgbClr val="AA9606"/>
        </a:lt2>
        <a:accent1>
          <a:srgbClr val="C8C3B9"/>
        </a:accent1>
        <a:accent2>
          <a:srgbClr val="F58023"/>
        </a:accent2>
        <a:accent3>
          <a:srgbClr val="FFFFFF"/>
        </a:accent3>
        <a:accent4>
          <a:srgbClr val="1B094F"/>
        </a:accent4>
        <a:accent5>
          <a:srgbClr val="E0DED9"/>
        </a:accent5>
        <a:accent6>
          <a:srgbClr val="DE731F"/>
        </a:accent6>
        <a:hlink>
          <a:srgbClr val="057DC2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9045_AB_r3v3 3">
        <a:dk1>
          <a:srgbClr val="220C5E"/>
        </a:dk1>
        <a:lt1>
          <a:srgbClr val="FFFFFF"/>
        </a:lt1>
        <a:dk2>
          <a:srgbClr val="220C5E"/>
        </a:dk2>
        <a:lt2>
          <a:srgbClr val="AA9606"/>
        </a:lt2>
        <a:accent1>
          <a:srgbClr val="5E5F62"/>
        </a:accent1>
        <a:accent2>
          <a:srgbClr val="F58023"/>
        </a:accent2>
        <a:accent3>
          <a:srgbClr val="FFFFFF"/>
        </a:accent3>
        <a:accent4>
          <a:srgbClr val="1B094F"/>
        </a:accent4>
        <a:accent5>
          <a:srgbClr val="B6B6B7"/>
        </a:accent5>
        <a:accent6>
          <a:srgbClr val="DE731F"/>
        </a:accent6>
        <a:hlink>
          <a:srgbClr val="057DC2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9045_AB_r3v3 4">
        <a:dk1>
          <a:srgbClr val="220C5E"/>
        </a:dk1>
        <a:lt1>
          <a:srgbClr val="FFFFFF"/>
        </a:lt1>
        <a:dk2>
          <a:srgbClr val="220C5E"/>
        </a:dk2>
        <a:lt2>
          <a:srgbClr val="AA9606"/>
        </a:lt2>
        <a:accent1>
          <a:srgbClr val="5E5F62"/>
        </a:accent1>
        <a:accent2>
          <a:srgbClr val="F58023"/>
        </a:accent2>
        <a:accent3>
          <a:srgbClr val="FFFFFF"/>
        </a:accent3>
        <a:accent4>
          <a:srgbClr val="1B094F"/>
        </a:accent4>
        <a:accent5>
          <a:srgbClr val="B6B6B7"/>
        </a:accent5>
        <a:accent6>
          <a:srgbClr val="DE731F"/>
        </a:accent6>
        <a:hlink>
          <a:srgbClr val="006AAC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G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err="1" smtClean="0">
            <a:latin typeface="Geogrotesque Regular"/>
            <a:cs typeface="Geogrotesque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</Template>
  <TotalTime>0</TotalTime>
  <Words>3461</Words>
  <Application>Microsoft Macintosh PowerPoint</Application>
  <PresentationFormat>On-screen Show (4:3)</PresentationFormat>
  <Paragraphs>481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Courier New</vt:lpstr>
      <vt:lpstr>EtelkaReg</vt:lpstr>
      <vt:lpstr>Geogrotesque Regular</vt:lpstr>
      <vt:lpstr>Geogrotesque Rg</vt:lpstr>
      <vt:lpstr>Geogrotesque-Medium</vt:lpstr>
      <vt:lpstr>Geogrotesque-SemiBold</vt:lpstr>
      <vt:lpstr>Ubuntu Condensed</vt:lpstr>
      <vt:lpstr>1_9045_AB_r3v3</vt:lpstr>
      <vt:lpstr>AGE</vt:lpstr>
      <vt:lpstr>Variant calling and annotation</vt:lpstr>
      <vt:lpstr>You allready know how to</vt:lpstr>
      <vt:lpstr>Today we will learn to</vt:lpstr>
      <vt:lpstr>Today we will learn to</vt:lpstr>
      <vt:lpstr>Are there any genetic differences  between normal tissue and melanoma?</vt:lpstr>
      <vt:lpstr>Beauty marks / normal moles</vt:lpstr>
      <vt:lpstr>Melanoma</vt:lpstr>
      <vt:lpstr>Melanoma</vt:lpstr>
      <vt:lpstr>Human reference genome</vt:lpstr>
      <vt:lpstr>Human reference genome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typical dataset</vt:lpstr>
      <vt:lpstr>The dataset</vt:lpstr>
      <vt:lpstr>Software</vt:lpstr>
      <vt:lpstr>Software / 2</vt:lpstr>
      <vt:lpstr>Analysis workflow</vt:lpstr>
      <vt:lpstr>Analysis workflow / 2</vt:lpstr>
      <vt:lpstr>Analysis workflow / 5</vt:lpstr>
      <vt:lpstr>Analysis workflow / 6</vt:lpstr>
      <vt:lpstr>Obtain analysis-ready reads: Duplicate reads</vt:lpstr>
      <vt:lpstr>Obtain analysis-ready reads: Duplicate reads</vt:lpstr>
      <vt:lpstr>Obtain analysis-ready reads: Realignment around indels</vt:lpstr>
      <vt:lpstr>Obtain analysis-ready reads: Realignment around indels</vt:lpstr>
      <vt:lpstr>Obtain analysis-ready reads: Base quality score recalibration</vt:lpstr>
      <vt:lpstr>PowerPoint Presentation</vt:lpstr>
      <vt:lpstr>Variant discovery per se: Simple germline variant discovery</vt:lpstr>
      <vt:lpstr>Variant discovery per se: Somatic variant discovery</vt:lpstr>
      <vt:lpstr>Variant discovery per se: Somatic variant discovery</vt:lpstr>
      <vt:lpstr>Variant discovery per se: Somatic variant discovery</vt:lpstr>
      <vt:lpstr>Variant discovery per se: Somatic variant discovery</vt:lpstr>
      <vt:lpstr>Variant discovery per se: Estimate artifacts</vt:lpstr>
      <vt:lpstr>Variant discovery per se: Filter calls</vt:lpstr>
      <vt:lpstr>Variant Call Format (VCF) file</vt:lpstr>
      <vt:lpstr>VCF file – simple example</vt:lpstr>
      <vt:lpstr>VCF file – actual example</vt:lpstr>
      <vt:lpstr>Variant discovery per se: Visualize called variants</vt:lpstr>
      <vt:lpstr>Annotate variants</vt:lpstr>
      <vt:lpstr>Annotate variants</vt:lpstr>
      <vt:lpstr>Annotate variants with SnpEff</vt:lpstr>
      <vt:lpstr>Annotate variants with SnpEff</vt:lpstr>
      <vt:lpstr>PowerPoint Presentation</vt:lpstr>
      <vt:lpstr>PowerPoint Presentation</vt:lpstr>
      <vt:lpstr>Recurrent BRAF V600E mutation in melanomas</vt:lpstr>
      <vt:lpstr>Recurrent BRAF V600E mutation in melanomas</vt:lpstr>
      <vt:lpstr>Summary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2017-06-03T20:59:42Z</dcterms:created>
  <dcterms:modified xsi:type="dcterms:W3CDTF">2021-12-09T06:09:17Z</dcterms:modified>
</cp:coreProperties>
</file>