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1" r:id="rId4"/>
    <p:sldId id="268" r:id="rId5"/>
    <p:sldId id="282" r:id="rId6"/>
    <p:sldId id="277" r:id="rId7"/>
    <p:sldId id="263" r:id="rId8"/>
    <p:sldId id="284" r:id="rId9"/>
    <p:sldId id="278" r:id="rId10"/>
    <p:sldId id="283" r:id="rId11"/>
    <p:sldId id="272" r:id="rId12"/>
    <p:sldId id="285" r:id="rId13"/>
    <p:sldId id="281" r:id="rId14"/>
    <p:sldId id="279" r:id="rId15"/>
    <p:sldId id="286" r:id="rId16"/>
    <p:sldId id="273" r:id="rId17"/>
    <p:sldId id="287" r:id="rId18"/>
    <p:sldId id="28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100" d="100"/>
          <a:sy n="100" d="100"/>
        </p:scale>
        <p:origin x="1123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B153A7-8125-4E15-82E8-D4A5E0C5C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A26CD3A-8D0C-4967-9401-5F5B03515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80CBFD-FFF6-4D5F-B8FA-C632A8B8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EE3F1D-360B-4BA0-B2FD-3881D950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3DAC56-E144-4239-A897-24F4EFB9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4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3E3E41-8CCF-4A29-8513-0078C2E1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B66425-A169-48E1-905F-E8A84F18F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1897A4-B621-4030-A716-3EBB86F0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378CC7-CCE8-44DA-BB18-2FB87C1CC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E988EA-61DB-477C-841F-1883D29F8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9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D0E303-8B8B-4714-9152-609E46A3A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4EDFBD-7EEA-4C2B-A01A-98BEC157F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CD2093-471B-4604-A7D6-FB0B407BF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BFDFBD-D152-4390-AFB4-F2BC03F1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E59B782-E1A7-4242-B3DC-02175E34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3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3337B4-04CE-4A0C-926E-2598C868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DB21D5-4831-467E-8745-3C41DCCA6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D55CACD-1329-4266-8F92-C1E17FE5B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BBEF9C8-D804-4DD2-B73C-D3ED61522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0E5656-021D-439C-A1D4-EEF62CAA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943703A-6363-4D37-91BE-3C8F2A5C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94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722DB5-EC09-4C65-80B4-328AB94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DB5908-42E6-4F91-9F6E-93EAC60AF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288349-AAAF-4AE1-98FE-D05E2AA52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8955D44-CC75-47EC-9FA3-E01A99DAD8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104D4A0-FF06-4F68-B176-F298A04E21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5ECC110-383D-401E-8B04-97F3A14DD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0332AF9-8BD8-4AEA-9DAE-FC8F0549F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0F709DF-0AD0-4141-9D64-6FE83EE4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8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03FE50-7729-449B-A48D-A0693838B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3B7A978-6504-4D9E-BFC5-4B6346636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2BE4400-2FF8-4E35-9257-D85EDBB8D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F282BF5-5FE4-401E-930D-79B76A56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2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9145105-02AC-4A69-9056-B90F604F1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D405089-CE1E-4EB9-9CD4-F5273DD1A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A83878-8AAC-44C3-A738-B6D1B95A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3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144631-EEE2-4DA7-B27F-03558E556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B50069-3A2C-40B1-BE89-C32525093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C2C5644-468A-4596-9D81-572CEAEA7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6A6B8C6-9738-4FA1-BC2F-DC78FCD5A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D1357F4-1067-420F-82B6-A3C8475F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EA99975-63E3-46A0-B4B1-9046CFEA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72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234267-036E-4532-BB5C-851DF5F96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4D97A52-A4FD-4D9D-863F-FF8D249CE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F721FD8-E8D1-4B7D-98FD-6BB9707D1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7EEEF08-8F1E-4E0C-896A-7AF94B8C9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A10D62B-8E1E-44FA-B591-2AD4AABF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CD9AF2-52CA-4E45-8AA2-92F94386E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1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047C6-96C3-45E8-AB88-0583DE8B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10C4CE7-F181-4AFB-B024-1B5FA20EA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A94430-0593-4DE6-B57A-FE019B70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C43493-008B-4195-92B5-86F874EF6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14D5376-D28A-4738-8A7E-60FEE964A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7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A67F330-14CC-4DF7-9992-FE8CD727D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D1428E4-3C55-4BC0-849D-6B92EF3BD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B14E299-4A22-46E1-8CFA-309A4A21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D4AF16-CAAE-475A-8C16-EEE37742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CBCD81-5795-46A0-BFC5-2412AD20C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2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FD8CC2E-4F2E-47D0-BF67-24E909213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73FC07-AEDE-4B75-A926-9C1B5BB98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A9D368B-C3E0-4A41-BC7B-40B44DDF8F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00831-A2E6-455D-BB69-A43BD2ACC0FA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4C86F6B-EF28-4A9A-AB32-702864F17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AF687C-C6A9-46D8-A9B5-768E969F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2BC37-0460-4874-A6B1-5C7014F9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55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gwb.nci.nih.gov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6B6EDD-36BD-4759-99DB-747AB683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45790"/>
          </a:xfrm>
        </p:spPr>
        <p:txBody>
          <a:bodyPr>
            <a:noAutofit/>
          </a:bodyPr>
          <a:lstStyle/>
          <a:p>
            <a:r>
              <a:rPr lang="cs-CZ" sz="5400" b="1" u="sng" dirty="0" err="1"/>
              <a:t>Fylogenomika</a:t>
            </a:r>
            <a:br>
              <a:rPr lang="cs-CZ" sz="4800" dirty="0"/>
            </a:br>
            <a:br>
              <a:rPr lang="cs-CZ" sz="4800" dirty="0"/>
            </a:br>
            <a:r>
              <a:rPr lang="cs-CZ" sz="4800" dirty="0"/>
              <a:t>Selekce II, selekční testy</a:t>
            </a:r>
            <a:endParaRPr lang="en-US" sz="48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FF66D63-2EE6-4C5C-84DC-CE426C691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60900"/>
            <a:ext cx="9144000" cy="1174750"/>
          </a:xfrm>
        </p:spPr>
        <p:txBody>
          <a:bodyPr>
            <a:normAutofit/>
          </a:bodyPr>
          <a:lstStyle/>
          <a:p>
            <a:r>
              <a:rPr lang="cs-CZ" sz="2800" i="1" dirty="0"/>
              <a:t>RNDr. Ing. Edvard Ehler, Ph.D.</a:t>
            </a:r>
          </a:p>
          <a:p>
            <a:endParaRPr lang="cs-CZ" sz="1200" i="1" dirty="0"/>
          </a:p>
          <a:p>
            <a:r>
              <a:rPr lang="en-US" sz="1900" dirty="0" err="1"/>
              <a:t>Ústav</a:t>
            </a:r>
            <a:r>
              <a:rPr lang="en-US" sz="1900" dirty="0"/>
              <a:t> </a:t>
            </a:r>
            <a:r>
              <a:rPr lang="en-US" sz="1900" dirty="0" err="1"/>
              <a:t>molekulární</a:t>
            </a:r>
            <a:r>
              <a:rPr lang="en-US" sz="1900" dirty="0"/>
              <a:t> </a:t>
            </a:r>
            <a:r>
              <a:rPr lang="en-US" sz="1900" dirty="0" err="1"/>
              <a:t>genetiky</a:t>
            </a:r>
            <a:r>
              <a:rPr lang="en-US" sz="1900" dirty="0"/>
              <a:t> AV </a:t>
            </a:r>
            <a:r>
              <a:rPr lang="en-US" sz="1900" dirty="0" err="1"/>
              <a:t>ČR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2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E53C66-6586-4038-B3EE-AEF23B714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Principy detekce selekce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61EEF4-352B-4017-88C8-4E1A39EF8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Nelze detekovat selekci pouze na jednom </a:t>
            </a:r>
            <a:r>
              <a:rPr lang="cs-CZ" dirty="0" err="1"/>
              <a:t>lokusu</a:t>
            </a:r>
            <a:endParaRPr lang="cs-CZ" dirty="0"/>
          </a:p>
          <a:p>
            <a:r>
              <a:rPr lang="cs-CZ" dirty="0"/>
              <a:t>Nemůžeme zjistit, co mění frekvenci alel</a:t>
            </a:r>
          </a:p>
          <a:p>
            <a:pPr algn="just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22	16052080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rs4965031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G	A	100	PASS	AC=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707;AF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0.141174;AN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5008;NS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2504;DP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22627;EAS_AF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0.251;AMR_AF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0.2277;AFR_AF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0.0522;EUR_AF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0.1193;SAS_AF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0.1094;AA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=.|||;VT=SNP	GT</a:t>
            </a:r>
            <a:endParaRPr lang="cs-CZ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cs-CZ" dirty="0"/>
          </a:p>
          <a:p>
            <a:r>
              <a:rPr lang="cs-CZ" dirty="0"/>
              <a:t>Potřebujeme širší </a:t>
            </a:r>
            <a:r>
              <a:rPr lang="cs-CZ" i="1" u="sng" dirty="0" err="1"/>
              <a:t>genomické</a:t>
            </a:r>
            <a:r>
              <a:rPr lang="cs-CZ" i="1" u="sng" dirty="0"/>
              <a:t> okno</a:t>
            </a:r>
          </a:p>
          <a:p>
            <a:endParaRPr lang="cs-CZ" dirty="0"/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DB2D26-B589-4A43-9CEA-5F6EC8061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943" y="4357509"/>
            <a:ext cx="3249637" cy="249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0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Selection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708050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Frequency spectrum-based tests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Linkage</a:t>
            </a:r>
            <a:r>
              <a:rPr lang="cs-CZ" dirty="0"/>
              <a:t> </a:t>
            </a:r>
            <a:r>
              <a:rPr lang="cs-CZ" dirty="0" err="1"/>
              <a:t>disequilibrium</a:t>
            </a:r>
            <a:r>
              <a:rPr lang="cs-CZ" dirty="0"/>
              <a:t>–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Population</a:t>
            </a:r>
            <a:r>
              <a:rPr lang="cs-CZ" dirty="0"/>
              <a:t> </a:t>
            </a:r>
            <a:r>
              <a:rPr lang="cs-CZ" dirty="0" err="1"/>
              <a:t>differentiation</a:t>
            </a:r>
            <a:r>
              <a:rPr lang="cs-CZ" dirty="0"/>
              <a:t>–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  <a:p>
            <a:endParaRPr lang="cs-CZ" dirty="0"/>
          </a:p>
          <a:p>
            <a:r>
              <a:rPr lang="en-US" dirty="0"/>
              <a:t>Composite tests</a:t>
            </a:r>
            <a:endParaRPr lang="cs-CZ" dirty="0"/>
          </a:p>
          <a:p>
            <a:endParaRPr lang="cs-CZ" dirty="0"/>
          </a:p>
          <a:p>
            <a:r>
              <a:rPr lang="en-US" dirty="0"/>
              <a:t>Tests based on other methods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217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Frequency</a:t>
            </a:r>
            <a:r>
              <a:rPr lang="cs-CZ" dirty="0"/>
              <a:t> </a:t>
            </a:r>
            <a:r>
              <a:rPr lang="cs-CZ" dirty="0" err="1"/>
              <a:t>spectrum-based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t="10637" r="9295" b="4250"/>
          <a:stretch/>
        </p:blipFill>
        <p:spPr bwMode="auto">
          <a:xfrm>
            <a:off x="5804751" y="1690671"/>
            <a:ext cx="5868429" cy="3981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27816" y="5638354"/>
            <a:ext cx="5645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Frequencies of haplotypes of length 20 SNPs. STR locus D21S11, 1 Mbp window. Vertical stacked bar graph with colors depicting the number of chromosomes (5008 in total) with the same haplotype. </a:t>
            </a:r>
            <a:endParaRPr lang="cs-CZ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51688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cs-CZ" dirty="0"/>
                  <a:t>Tajima’s D (</a:t>
                </a:r>
                <a:r>
                  <a:rPr lang="cs-CZ" dirty="0" err="1"/>
                  <a:t>Tajima</a:t>
                </a:r>
                <a:r>
                  <a:rPr lang="cs-CZ" dirty="0"/>
                  <a:t>, 1993)</a:t>
                </a:r>
              </a:p>
              <a:p>
                <a:endParaRPr lang="cs-CZ" i="1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cs-CZ" dirty="0"/>
              </a:p>
              <a:p>
                <a:endParaRPr lang="cs-CZ" dirty="0"/>
              </a:p>
              <a:p>
                <a:r>
                  <a:rPr lang="en-US" dirty="0"/>
                  <a:t>average pair-wise differences between individuals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) </a:t>
                </a:r>
              </a:p>
              <a:p>
                <a:r>
                  <a:rPr lang="en-US" dirty="0"/>
                  <a:t>total expected number of segregating polymorphisms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).</a:t>
                </a:r>
                <a:r>
                  <a:rPr lang="cs-CZ" dirty="0"/>
                  <a:t> </a:t>
                </a:r>
                <a:r>
                  <a:rPr lang="cs-CZ" dirty="0" err="1"/>
                  <a:t>Based</a:t>
                </a:r>
                <a:r>
                  <a:rPr lang="cs-CZ" dirty="0"/>
                  <a:t> on </a:t>
                </a: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</a:t>
                </a:r>
                <a:r>
                  <a:rPr lang="cs-CZ" dirty="0"/>
                  <a:t>– </a:t>
                </a:r>
                <a:r>
                  <a:rPr lang="cs-CZ" dirty="0" err="1"/>
                  <a:t>number</a:t>
                </a:r>
                <a:r>
                  <a:rPr lang="cs-CZ" dirty="0"/>
                  <a:t> </a:t>
                </a:r>
                <a:r>
                  <a:rPr lang="cs-CZ" dirty="0" err="1"/>
                  <a:t>of</a:t>
                </a:r>
                <a:r>
                  <a:rPr lang="cs-CZ" dirty="0"/>
                  <a:t> </a:t>
                </a:r>
                <a:r>
                  <a:rPr lang="cs-CZ" dirty="0" err="1"/>
                  <a:t>polymorphic</a:t>
                </a:r>
                <a:r>
                  <a:rPr lang="cs-CZ" dirty="0"/>
                  <a:t> </a:t>
                </a:r>
                <a:r>
                  <a:rPr lang="cs-CZ" dirty="0" err="1"/>
                  <a:t>sites</a:t>
                </a:r>
                <a:endParaRPr lang="en-US" dirty="0"/>
              </a:p>
              <a:p>
                <a:endParaRPr lang="cs-CZ" dirty="0"/>
              </a:p>
              <a:p>
                <a:endParaRPr lang="cs-CZ" dirty="0"/>
              </a:p>
            </p:txBody>
          </p:sp>
        </mc:Choice>
        <mc:Fallback>
          <p:sp>
            <p:nvSpPr>
              <p:cNvPr id="9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516880" cy="4351338"/>
              </a:xfrm>
              <a:blipFill>
                <a:blip r:embed="rId3"/>
                <a:stretch>
                  <a:fillRect l="-1989" t="-3081" b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425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9DEB06-ACA3-479F-946E-B31856848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420" y="1"/>
            <a:ext cx="6955579" cy="1026942"/>
          </a:xfrm>
        </p:spPr>
        <p:txBody>
          <a:bodyPr/>
          <a:lstStyle/>
          <a:p>
            <a:pPr algn="ctr"/>
            <a:r>
              <a:rPr lang="cs-CZ" dirty="0" err="1"/>
              <a:t>Tajima‘s</a:t>
            </a:r>
            <a:r>
              <a:rPr lang="cs-CZ" dirty="0"/>
              <a:t> D - výpočet</a:t>
            </a:r>
            <a:endParaRPr lang="en-US" dirty="0"/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D9F0ED9D-3547-4E78-B037-FB29CABC1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42" y="148555"/>
            <a:ext cx="2762635" cy="6404293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69A7604-02AA-4BF2-948F-A571FACB3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225" y="148555"/>
            <a:ext cx="2762635" cy="62577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ovéPole 11">
                <a:extLst>
                  <a:ext uri="{FF2B5EF4-FFF2-40B4-BE49-F238E27FC236}">
                    <a16:creationId xmlns:a16="http://schemas.microsoft.com/office/drawing/2014/main" id="{E707C5A7-5716-45A3-8C72-C6B361C0FC4F}"/>
                  </a:ext>
                </a:extLst>
              </p:cNvPr>
              <p:cNvSpPr txBox="1"/>
              <p:nvPr/>
            </p:nvSpPr>
            <p:spPr>
              <a:xfrm>
                <a:off x="6096000" y="1097280"/>
                <a:ext cx="5829300" cy="5096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(0×1)+(1×5)+(2×3)+(3×1)</m:t>
                          </m:r>
                        </m:num>
                        <m:den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=1.4</m:t>
                      </m:r>
                    </m:oMath>
                  </m:oMathPara>
                </a14:m>
                <a:endParaRPr lang="cs-CZ" dirty="0">
                  <a:ea typeface="Cambria Math" panose="02040503050406030204" pitchFamily="18" charset="0"/>
                </a:endParaRPr>
              </a:p>
              <a:p>
                <a:endParaRPr lang="cs-CZ" b="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cs-CZ" b="0" dirty="0"/>
              </a:p>
              <a:p>
                <a:endParaRPr lang="cs-CZ" b="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cs-CZ" b="0" dirty="0"/>
              </a:p>
              <a:p>
                <a:endParaRPr lang="cs-CZ" b="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den>
                          </m:f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=1+</m:t>
                          </m:r>
                          <m:f>
                            <m:f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+…</m:t>
                          </m:r>
                          <m:f>
                            <m:f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nary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=2.083</m:t>
                      </m:r>
                    </m:oMath>
                  </m:oMathPara>
                </a14:m>
                <a:endParaRPr lang="cs-CZ" dirty="0"/>
              </a:p>
              <a:p>
                <a:endParaRPr lang="cs-CZ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cs-CZ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type m:val="lin"/>
                          <m:ctrlPr>
                            <a:rPr lang="cs-CZ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num>
                        <m:den>
                          <m:r>
                            <a:rPr lang="cs-CZ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=1.4−</m:t>
                      </m:r>
                      <m:f>
                        <m:fPr>
                          <m:type m:val="lin"/>
                          <m:ctrlP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2.083</m:t>
                          </m:r>
                        </m:den>
                      </m:f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=1.4−1.44=−0.04</m:t>
                      </m:r>
                    </m:oMath>
                  </m:oMathPara>
                </a14:m>
                <a:endParaRPr lang="cs-CZ" dirty="0"/>
              </a:p>
              <a:p>
                <a:endParaRPr lang="cs-CZ" dirty="0"/>
              </a:p>
              <a:p>
                <a:r>
                  <a:rPr lang="cs-CZ" dirty="0"/>
                  <a:t>Ve skutečnosti je třeba ještě D normalizovat směr. odchylkou rozdílů odhadů </a:t>
                </a:r>
                <a14:m>
                  <m:oMath xmlns:m="http://schemas.openxmlformats.org/officeDocument/2006/math">
                    <m:r>
                      <a:rPr lang="cs-CZ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cs-CZ" dirty="0"/>
                  <a:t>.</a:t>
                </a:r>
              </a:p>
              <a:p>
                <a:endParaRPr lang="cs-CZ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𝑇𝑎𝑗𝑖𝑚</m:t>
                      </m:r>
                      <m:sSup>
                        <m:sSup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cs-CZ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cs-CZ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num>
                            <m:den>
                              <m:r>
                                <a:rPr lang="cs-CZ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num>
                        <m:den>
                          <m:rad>
                            <m:radPr>
                              <m:degHide m:val="on"/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cs-CZ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cs-CZ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cs-CZ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cs-CZ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ovéPole 11">
                <a:extLst>
                  <a:ext uri="{FF2B5EF4-FFF2-40B4-BE49-F238E27FC236}">
                    <a16:creationId xmlns:a16="http://schemas.microsoft.com/office/drawing/2014/main" id="{E707C5A7-5716-45A3-8C72-C6B361C0F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097280"/>
                <a:ext cx="5829300" cy="5096908"/>
              </a:xfrm>
              <a:prstGeom prst="rect">
                <a:avLst/>
              </a:prstGeom>
              <a:blipFill>
                <a:blip r:embed="rId4"/>
                <a:stretch>
                  <a:fillRect l="-837" r="-1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3138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6A8700-CB9B-4FDE-B230-5C375045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Tajima‘s</a:t>
            </a:r>
            <a:r>
              <a:rPr lang="cs-CZ" dirty="0"/>
              <a:t> D</a:t>
            </a:r>
            <a:endParaRPr lang="en-US" dirty="0"/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8C48427C-540C-4491-B44F-69F5371B6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473" y="1595090"/>
            <a:ext cx="8769369" cy="489778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EA8EA86A-BF7B-426C-84D0-C12F51BB4E71}"/>
              </a:ext>
            </a:extLst>
          </p:cNvPr>
          <p:cNvSpPr txBox="1"/>
          <p:nvPr/>
        </p:nvSpPr>
        <p:spPr>
          <a:xfrm>
            <a:off x="5574631" y="6439949"/>
            <a:ext cx="6617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Tajimovo</a:t>
            </a:r>
            <a:r>
              <a:rPr lang="en-US" dirty="0"/>
              <a:t> D v </a:t>
            </a:r>
            <a:r>
              <a:rPr lang="en-US" dirty="0" err="1"/>
              <a:t>okolí</a:t>
            </a:r>
            <a:r>
              <a:rPr lang="en-US" dirty="0"/>
              <a:t> </a:t>
            </a:r>
            <a:r>
              <a:rPr lang="en-US" dirty="0" err="1"/>
              <a:t>polymorfismu</a:t>
            </a:r>
            <a:r>
              <a:rPr lang="en-US" dirty="0"/>
              <a:t> </a:t>
            </a:r>
            <a:r>
              <a:rPr lang="en-US" dirty="0" err="1"/>
              <a:t>D21S11</a:t>
            </a:r>
            <a:r>
              <a:rPr lang="en-US" dirty="0"/>
              <a:t>, </a:t>
            </a:r>
            <a:r>
              <a:rPr lang="en-US" dirty="0" err="1"/>
              <a:t>zdroj</a:t>
            </a:r>
            <a:r>
              <a:rPr lang="en-US" dirty="0"/>
              <a:t>: database </a:t>
            </a:r>
            <a:r>
              <a:rPr lang="en-US" dirty="0" err="1"/>
              <a:t>PopHuman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339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1F3C96ED-AFC2-4E35-9B83-6007AD8939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"/>
          <a:stretch/>
        </p:blipFill>
        <p:spPr>
          <a:xfrm>
            <a:off x="0" y="1724962"/>
            <a:ext cx="10217700" cy="490374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AF05E54-DDC1-42E7-BECA-CB33FBB32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628" y="4776537"/>
            <a:ext cx="2656372" cy="2081463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2DAC9317-EDA1-47F4-A4B6-93DB6A9F210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718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Rekombinace – modely (úvod k </a:t>
            </a:r>
            <a:r>
              <a:rPr lang="cs-CZ" dirty="0" err="1"/>
              <a:t>LD</a:t>
            </a:r>
            <a:r>
              <a:rPr lang="cs-CZ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9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A1AB84D-FD5F-427E-A2B5-DD883DA76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952" y="2051425"/>
            <a:ext cx="5322368" cy="4053954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E353E015-F3BF-4AD1-93DD-5139126A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Rekombinace rozbíjí haplotypy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92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066AC3-0117-4A78-ADFA-CD1702B89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Linkage</a:t>
            </a:r>
            <a:r>
              <a:rPr lang="cs-CZ" dirty="0"/>
              <a:t> </a:t>
            </a:r>
            <a:r>
              <a:rPr lang="cs-CZ" dirty="0" err="1"/>
              <a:t>disequilibrium</a:t>
            </a:r>
            <a:r>
              <a:rPr lang="cs-CZ" dirty="0"/>
              <a:t> (</a:t>
            </a:r>
            <a:r>
              <a:rPr lang="cs-CZ" dirty="0" err="1"/>
              <a:t>LD</a:t>
            </a:r>
            <a:r>
              <a:rPr lang="cs-CZ" dirty="0"/>
              <a:t>)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480BEC9A-4DCA-4C3E-A6BF-1CB1EA652A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4963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vazebná </a:t>
                </a:r>
                <a:r>
                  <a:rPr lang="en-US" dirty="0" err="1"/>
                  <a:t>nerovnováha</a:t>
                </a:r>
                <a:r>
                  <a:rPr lang="en-US" dirty="0"/>
                  <a:t>, </a:t>
                </a:r>
                <a:r>
                  <a:rPr lang="en-US" b="1" u="sng" dirty="0"/>
                  <a:t>linkage disequilibrium (LD)</a:t>
                </a:r>
                <a:r>
                  <a:rPr lang="cs-CZ" b="1" u="sng" dirty="0"/>
                  <a:t> </a:t>
                </a:r>
                <a:r>
                  <a:rPr lang="cs-CZ" dirty="0"/>
                  <a:t>– </a:t>
                </a:r>
                <a:r>
                  <a:rPr lang="en-US" dirty="0" err="1"/>
                  <a:t>dvě</a:t>
                </a:r>
                <a:r>
                  <a:rPr lang="en-US" dirty="0"/>
                  <a:t> </a:t>
                </a:r>
                <a:r>
                  <a:rPr lang="en-US" dirty="0" err="1"/>
                  <a:t>alely</a:t>
                </a:r>
                <a:r>
                  <a:rPr lang="en-US" dirty="0"/>
                  <a:t> </a:t>
                </a:r>
                <a:r>
                  <a:rPr lang="en-US" dirty="0" err="1"/>
                  <a:t>na</a:t>
                </a:r>
                <a:r>
                  <a:rPr lang="en-US" dirty="0"/>
                  <a:t> </a:t>
                </a:r>
                <a:r>
                  <a:rPr lang="en-US" dirty="0" err="1"/>
                  <a:t>dvou</a:t>
                </a:r>
                <a:r>
                  <a:rPr lang="en-US" dirty="0"/>
                  <a:t> </a:t>
                </a:r>
                <a:r>
                  <a:rPr lang="en-US" dirty="0" err="1"/>
                  <a:t>sousedících</a:t>
                </a:r>
                <a:r>
                  <a:rPr lang="cs-CZ" dirty="0"/>
                  <a:t> polymorfních</a:t>
                </a:r>
                <a:r>
                  <a:rPr lang="en-US" dirty="0"/>
                  <a:t> </a:t>
                </a:r>
                <a:r>
                  <a:rPr lang="en-US" dirty="0" err="1"/>
                  <a:t>lokusech</a:t>
                </a:r>
                <a:r>
                  <a:rPr lang="en-US" dirty="0"/>
                  <a:t> </a:t>
                </a:r>
                <a:r>
                  <a:rPr lang="en-US" dirty="0" err="1"/>
                  <a:t>nacházíme</a:t>
                </a:r>
                <a:r>
                  <a:rPr lang="en-US" dirty="0"/>
                  <a:t> </a:t>
                </a:r>
                <a:r>
                  <a:rPr lang="en-US" dirty="0" err="1"/>
                  <a:t>na</a:t>
                </a:r>
                <a:r>
                  <a:rPr lang="en-US" dirty="0"/>
                  <a:t> </a:t>
                </a:r>
                <a:r>
                  <a:rPr lang="en-US" dirty="0" err="1"/>
                  <a:t>jednom</a:t>
                </a:r>
                <a:r>
                  <a:rPr lang="en-US" dirty="0"/>
                  <a:t> </a:t>
                </a:r>
                <a:r>
                  <a:rPr lang="en-US" dirty="0" err="1"/>
                  <a:t>chromosomu</a:t>
                </a:r>
                <a:r>
                  <a:rPr lang="en-US" dirty="0"/>
                  <a:t> </a:t>
                </a:r>
                <a:r>
                  <a:rPr lang="en-US" dirty="0" err="1"/>
                  <a:t>častěji</a:t>
                </a:r>
                <a:r>
                  <a:rPr lang="en-US" dirty="0"/>
                  <a:t>, </a:t>
                </a:r>
                <a:r>
                  <a:rPr lang="en-US" dirty="0" err="1"/>
                  <a:t>než</a:t>
                </a:r>
                <a:r>
                  <a:rPr lang="en-US" dirty="0"/>
                  <a:t> </a:t>
                </a:r>
                <a:r>
                  <a:rPr lang="en-US" dirty="0" err="1"/>
                  <a:t>bychom</a:t>
                </a:r>
                <a:r>
                  <a:rPr lang="en-US" dirty="0"/>
                  <a:t> </a:t>
                </a:r>
                <a:r>
                  <a:rPr lang="en-US" dirty="0" err="1"/>
                  <a:t>očekávali</a:t>
                </a:r>
                <a:r>
                  <a:rPr lang="en-US" dirty="0"/>
                  <a:t>.</a:t>
                </a:r>
                <a:endParaRPr lang="cs-CZ" dirty="0"/>
              </a:p>
              <a:p>
                <a:endParaRPr lang="cs-CZ" dirty="0"/>
              </a:p>
              <a:p>
                <a:pPr/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cs-CZ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cs-CZ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cs-CZ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cs-CZ" sz="2800" dirty="0"/>
              </a:p>
              <a:p>
                <a:endParaRPr lang="cs-CZ" sz="2800" dirty="0"/>
              </a:p>
              <a:p>
                <a:r>
                  <a:rPr lang="cs-CZ" sz="2800" dirty="0"/>
                  <a:t>P</a:t>
                </a:r>
                <a:r>
                  <a:rPr lang="cs-CZ" sz="2800" baseline="-25000" dirty="0"/>
                  <a:t>AB</a:t>
                </a:r>
                <a:r>
                  <a:rPr lang="cs-CZ" sz="2800" dirty="0"/>
                  <a:t> – </a:t>
                </a:r>
                <a:r>
                  <a:rPr lang="cs-CZ" sz="2800" dirty="0" err="1"/>
                  <a:t>observed</a:t>
                </a:r>
                <a:r>
                  <a:rPr lang="cs-CZ" sz="2800" dirty="0"/>
                  <a:t> </a:t>
                </a:r>
                <a:r>
                  <a:rPr lang="cs-CZ" sz="2800" dirty="0" err="1"/>
                  <a:t>frequency</a:t>
                </a:r>
                <a:r>
                  <a:rPr lang="cs-CZ" sz="2800" dirty="0"/>
                  <a:t> </a:t>
                </a:r>
                <a:r>
                  <a:rPr lang="cs-CZ" sz="2800" dirty="0" err="1"/>
                  <a:t>of</a:t>
                </a:r>
                <a:r>
                  <a:rPr lang="cs-CZ" sz="2800" dirty="0"/>
                  <a:t> </a:t>
                </a:r>
                <a:r>
                  <a:rPr lang="cs-CZ" sz="2800" dirty="0" err="1"/>
                  <a:t>haplotype</a:t>
                </a:r>
                <a:r>
                  <a:rPr lang="cs-CZ" sz="2800" dirty="0"/>
                  <a:t> AB</a:t>
                </a:r>
              </a:p>
              <a:p>
                <a:r>
                  <a:rPr lang="cs-CZ" sz="2800" dirty="0"/>
                  <a:t>P</a:t>
                </a:r>
                <a:r>
                  <a:rPr lang="cs-CZ" sz="2800" baseline="-25000" dirty="0"/>
                  <a:t>A</a:t>
                </a:r>
                <a:r>
                  <a:rPr lang="cs-CZ" sz="2800" dirty="0"/>
                  <a:t>P</a:t>
                </a:r>
                <a:r>
                  <a:rPr lang="cs-CZ" sz="2800" baseline="-25000" dirty="0"/>
                  <a:t>B</a:t>
                </a:r>
                <a:r>
                  <a:rPr lang="cs-CZ" sz="2800" dirty="0"/>
                  <a:t> – </a:t>
                </a:r>
                <a:r>
                  <a:rPr lang="cs-CZ" sz="2800" dirty="0" err="1"/>
                  <a:t>expected</a:t>
                </a:r>
                <a:r>
                  <a:rPr lang="cs-CZ" sz="2800" dirty="0"/>
                  <a:t> </a:t>
                </a:r>
                <a:r>
                  <a:rPr lang="cs-CZ" sz="2800" dirty="0" err="1"/>
                  <a:t>frequency</a:t>
                </a:r>
                <a:r>
                  <a:rPr lang="cs-CZ" sz="2800" dirty="0"/>
                  <a:t> </a:t>
                </a:r>
                <a:r>
                  <a:rPr lang="cs-CZ" sz="2800" dirty="0" err="1"/>
                  <a:t>of</a:t>
                </a:r>
                <a:r>
                  <a:rPr lang="cs-CZ" sz="2800" dirty="0"/>
                  <a:t> </a:t>
                </a:r>
                <a:r>
                  <a:rPr lang="cs-CZ" sz="2800" dirty="0" err="1"/>
                  <a:t>haplotype</a:t>
                </a:r>
                <a:r>
                  <a:rPr lang="cs-CZ" sz="2800" dirty="0"/>
                  <a:t> AB</a:t>
                </a:r>
              </a:p>
              <a:p>
                <a:r>
                  <a:rPr lang="cs-CZ" sz="2800" dirty="0"/>
                  <a:t>Pokud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cs-CZ" sz="2800" dirty="0"/>
                  <a:t> odlišné od </a:t>
                </a: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cs-CZ" sz="2800" dirty="0"/>
                  <a:t> </a:t>
                </a:r>
                <a:r>
                  <a:rPr lang="cs-CZ" sz="2800" dirty="0">
                    <a:sym typeface="Wingdings" panose="05000000000000000000" pitchFamily="2" charset="2"/>
                  </a:rPr>
                  <a:t> </a:t>
                </a:r>
                <a:r>
                  <a:rPr lang="cs-CZ" sz="2800" dirty="0" err="1">
                    <a:sym typeface="Wingdings" panose="05000000000000000000" pitchFamily="2" charset="2"/>
                  </a:rPr>
                  <a:t>LD</a:t>
                </a:r>
                <a:endParaRPr lang="cs-CZ" sz="2800" dirty="0"/>
              </a:p>
              <a:p>
                <a:endParaRPr lang="cs-CZ" sz="2800" dirty="0"/>
              </a:p>
              <a:p>
                <a14:m>
                  <m:oMath xmlns:m="http://schemas.openxmlformats.org/officeDocument/2006/math"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′=</m:t>
                    </m:r>
                    <m:f>
                      <m:fPr>
                        <m:type m:val="lin"/>
                        <m:ctrlPr>
                          <a:rPr lang="cs-CZ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sSub>
                          <m:sSubPr>
                            <m:ctrlP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cs-CZ" sz="2800" dirty="0"/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cs-CZ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sSub>
                          <m:sSubPr>
                            <m:ctrlP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sSub>
                          <m:sSubPr>
                            <m:ctrlP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cs-CZ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cs-CZ" sz="2800" dirty="0"/>
              </a:p>
              <a:p>
                <a14:m>
                  <m:oMath xmlns:m="http://schemas.openxmlformats.org/officeDocument/2006/math"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cs-CZ" sz="28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cs-CZ" dirty="0"/>
                  <a:t> - normalizované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cs-CZ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cs-CZ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cs-CZ" dirty="0"/>
                  <a:t> - korelační koeficient vazby mezi </a:t>
                </a:r>
                <a:r>
                  <a:rPr lang="cs-CZ" dirty="0" err="1"/>
                  <a:t>lokusy</a:t>
                </a:r>
                <a:endParaRPr lang="en-US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480BEC9A-4DCA-4C3E-A6BF-1CB1EA652A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49633"/>
              </a:xfrm>
              <a:blipFill>
                <a:blip r:embed="rId2"/>
                <a:stretch>
                  <a:fillRect l="-812" t="-2949" b="-3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932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F9078EC6-C698-4E3A-9B89-9E97B497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1064" y="136594"/>
            <a:ext cx="4051496" cy="1325563"/>
          </a:xfrm>
        </p:spPr>
        <p:txBody>
          <a:bodyPr/>
          <a:lstStyle/>
          <a:p>
            <a:r>
              <a:rPr lang="cs-CZ" dirty="0" err="1"/>
              <a:t>LD</a:t>
            </a:r>
            <a:r>
              <a:rPr lang="cs-CZ" dirty="0"/>
              <a:t> - vizualizace</a:t>
            </a:r>
            <a:endParaRPr lang="en-US" dirty="0"/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F65E2EBB-A4CD-4389-9730-B244E0835C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9440" y="0"/>
            <a:ext cx="7327113" cy="6843068"/>
          </a:xfrm>
        </p:spPr>
      </p:pic>
      <p:pic>
        <p:nvPicPr>
          <p:cNvPr id="13" name="Zástupný obsah 12">
            <a:extLst>
              <a:ext uri="{FF2B5EF4-FFF2-40B4-BE49-F238E27FC236}">
                <a16:creationId xmlns:a16="http://schemas.microsoft.com/office/drawing/2014/main" id="{AAB19C15-CA38-42D0-AC33-D303D47CE0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4866"/>
          <a:stretch/>
        </p:blipFill>
        <p:spPr>
          <a:xfrm>
            <a:off x="7596552" y="1598750"/>
            <a:ext cx="4595447" cy="4014259"/>
          </a:xfrm>
        </p:spPr>
      </p:pic>
    </p:spTree>
    <p:extLst>
      <p:ext uri="{BB962C8B-B14F-4D97-AF65-F5344CB8AC3E}">
        <p14:creationId xmlns:p14="http://schemas.microsoft.com/office/powerpoint/2010/main" val="65182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713573" cy="870551"/>
          </a:xfrm>
        </p:spPr>
        <p:txBody>
          <a:bodyPr/>
          <a:lstStyle/>
          <a:p>
            <a:r>
              <a:rPr lang="cs-CZ" dirty="0" err="1"/>
              <a:t>Linkage</a:t>
            </a:r>
            <a:r>
              <a:rPr lang="cs-CZ" dirty="0"/>
              <a:t> </a:t>
            </a:r>
            <a:r>
              <a:rPr lang="cs-CZ" dirty="0" err="1"/>
              <a:t>disequilibrium</a:t>
            </a:r>
            <a:r>
              <a:rPr lang="cs-CZ" dirty="0"/>
              <a:t>–</a:t>
            </a:r>
            <a:r>
              <a:rPr lang="cs-CZ" dirty="0" err="1"/>
              <a:t>based</a:t>
            </a:r>
            <a:r>
              <a:rPr lang="cs-CZ" dirty="0"/>
              <a:t> testy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idx="1"/>
          </p:nvPr>
        </p:nvSpPr>
        <p:spPr>
          <a:xfrm>
            <a:off x="838199" y="1361379"/>
            <a:ext cx="7206050" cy="2298549"/>
          </a:xfrm>
        </p:spPr>
        <p:txBody>
          <a:bodyPr>
            <a:normAutofit lnSpcReduction="10000"/>
          </a:bodyPr>
          <a:lstStyle/>
          <a:p>
            <a:r>
              <a:rPr lang="cs-CZ" sz="2400" dirty="0" err="1"/>
              <a:t>Extended</a:t>
            </a:r>
            <a:r>
              <a:rPr lang="cs-CZ" sz="2400" dirty="0"/>
              <a:t> </a:t>
            </a:r>
            <a:r>
              <a:rPr lang="cs-CZ" sz="2400" dirty="0" err="1"/>
              <a:t>haplotype</a:t>
            </a:r>
            <a:r>
              <a:rPr lang="cs-CZ" sz="2400" dirty="0"/>
              <a:t> </a:t>
            </a:r>
            <a:r>
              <a:rPr lang="cs-CZ" sz="2400" dirty="0" err="1"/>
              <a:t>homozygosity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(EHH) (</a:t>
            </a:r>
            <a:r>
              <a:rPr lang="cs-CZ" sz="2400" dirty="0" err="1"/>
              <a:t>Sabeti</a:t>
            </a:r>
            <a:r>
              <a:rPr lang="cs-CZ" sz="2400" dirty="0"/>
              <a:t> et al., 2002) (</a:t>
            </a:r>
            <a:r>
              <a:rPr lang="en-US" sz="2400" dirty="0"/>
              <a:t>XP-EHH – cross-population EHH (</a:t>
            </a:r>
            <a:r>
              <a:rPr lang="en-US" sz="2400" dirty="0" err="1"/>
              <a:t>Sabeti</a:t>
            </a:r>
            <a:r>
              <a:rPr lang="en-US" sz="2400" dirty="0"/>
              <a:t> et al., 2007)</a:t>
            </a:r>
            <a:r>
              <a:rPr lang="cs-CZ" sz="2400" dirty="0"/>
              <a:t>)</a:t>
            </a:r>
          </a:p>
          <a:p>
            <a:r>
              <a:rPr lang="en-US" sz="2400" dirty="0"/>
              <a:t>probability that two randomly chosen chromosomes carrying the core haplotype of interest are identical by descent (</a:t>
            </a:r>
            <a:r>
              <a:rPr lang="en-US" sz="2400" dirty="0" err="1"/>
              <a:t>IBD</a:t>
            </a:r>
            <a:r>
              <a:rPr lang="cs-CZ" sz="2400" dirty="0"/>
              <a:t>)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EF62983-5F3A-4169-A93B-065ED776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48" y="3818238"/>
            <a:ext cx="10919502" cy="25428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8F8FEB-D211-4F67-BA67-6A91950B2444}"/>
              </a:ext>
            </a:extLst>
          </p:cNvPr>
          <p:cNvSpPr txBox="1"/>
          <p:nvPr/>
        </p:nvSpPr>
        <p:spPr>
          <a:xfrm>
            <a:off x="10330249" y="6519446"/>
            <a:ext cx="1764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err="1"/>
              <a:t>Sabeti</a:t>
            </a:r>
            <a:r>
              <a:rPr lang="cs-CZ" sz="1600" dirty="0"/>
              <a:t> et al. (2002)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FE31FE19-2D2B-4754-9608-770E35AA0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908" y="1235676"/>
            <a:ext cx="3353427" cy="239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68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DD8F18-BD01-4FEA-A26B-ADA6570EC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</a:t>
            </a:r>
            <a:r>
              <a:rPr lang="cs-CZ" dirty="0" err="1"/>
              <a:t>LD</a:t>
            </a:r>
            <a:r>
              <a:rPr lang="cs-CZ" dirty="0"/>
              <a:t> testy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2B00598-7330-48DB-82AB-531151C3C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63600"/>
          </a:xfrm>
        </p:spPr>
        <p:txBody>
          <a:bodyPr>
            <a:normAutofit fontScale="92500" lnSpcReduction="20000"/>
          </a:bodyPr>
          <a:lstStyle/>
          <a:p>
            <a:r>
              <a:rPr lang="cs-CZ" sz="2800" dirty="0" err="1"/>
              <a:t>iHS</a:t>
            </a:r>
            <a:r>
              <a:rPr lang="cs-CZ" sz="2800" dirty="0"/>
              <a:t> </a:t>
            </a:r>
            <a:r>
              <a:rPr lang="en-US" sz="2800" dirty="0"/>
              <a:t>– </a:t>
            </a:r>
            <a:r>
              <a:rPr lang="cs-CZ" sz="2800" dirty="0" err="1"/>
              <a:t>integrated</a:t>
            </a:r>
            <a:r>
              <a:rPr lang="cs-CZ" sz="2800" dirty="0"/>
              <a:t> </a:t>
            </a:r>
            <a:r>
              <a:rPr lang="cs-CZ" sz="2800" dirty="0" err="1"/>
              <a:t>haplotype</a:t>
            </a:r>
            <a:r>
              <a:rPr lang="cs-CZ" sz="2800" dirty="0"/>
              <a:t> </a:t>
            </a:r>
            <a:r>
              <a:rPr lang="cs-CZ" sz="2800" dirty="0" err="1"/>
              <a:t>score</a:t>
            </a:r>
            <a:r>
              <a:rPr lang="cs-CZ" sz="2800" dirty="0"/>
              <a:t> (</a:t>
            </a:r>
            <a:r>
              <a:rPr lang="cs-CZ" sz="2800" dirty="0" err="1"/>
              <a:t>Voight</a:t>
            </a:r>
            <a:r>
              <a:rPr lang="cs-CZ" sz="2800" dirty="0"/>
              <a:t> et al., 2006)</a:t>
            </a:r>
          </a:p>
          <a:p>
            <a:pPr lvl="1"/>
            <a:r>
              <a:rPr lang="cs-CZ" dirty="0"/>
              <a:t>Plocha pod EHH křivkou zvlášť pro ancestrální a odvozenou alelu (poměr)</a:t>
            </a:r>
          </a:p>
          <a:p>
            <a:pPr lvl="1"/>
            <a:r>
              <a:rPr lang="cs-CZ" dirty="0"/>
              <a:t>Lepší pro detekci nekompletních </a:t>
            </a:r>
            <a:r>
              <a:rPr lang="cs-CZ" dirty="0" err="1"/>
              <a:t>sweepů</a:t>
            </a:r>
            <a:r>
              <a:rPr lang="cs-CZ" dirty="0"/>
              <a:t> než EHH</a:t>
            </a:r>
          </a:p>
          <a:p>
            <a:pPr lvl="1"/>
            <a:endParaRPr lang="cs-CZ" dirty="0"/>
          </a:p>
          <a:p>
            <a:r>
              <a:rPr lang="en-US" sz="2800" dirty="0"/>
              <a:t>nSL – </a:t>
            </a:r>
            <a:r>
              <a:rPr lang="cs-CZ" sz="2800" dirty="0"/>
              <a:t>n</a:t>
            </a:r>
            <a:r>
              <a:rPr lang="en-US" sz="2800" dirty="0"/>
              <a:t>umber of segregating sites by length (Ferrer-</a:t>
            </a:r>
            <a:r>
              <a:rPr lang="en-US" sz="2800" dirty="0" err="1"/>
              <a:t>Admetlla</a:t>
            </a:r>
            <a:r>
              <a:rPr lang="en-US" sz="2800" dirty="0"/>
              <a:t> et al., 2014)</a:t>
            </a:r>
            <a:r>
              <a:rPr lang="cs-CZ" sz="2800" dirty="0"/>
              <a:t> (</a:t>
            </a:r>
            <a:r>
              <a:rPr lang="cs-CZ" sz="2800" dirty="0" err="1"/>
              <a:t>also</a:t>
            </a:r>
            <a:r>
              <a:rPr lang="cs-CZ" sz="2800" dirty="0"/>
              <a:t> XP-nSL)</a:t>
            </a:r>
          </a:p>
          <a:p>
            <a:pPr lvl="1"/>
            <a:r>
              <a:rPr lang="cs-CZ" dirty="0"/>
              <a:t>Rozložení počtu segregujících </a:t>
            </a:r>
            <a:r>
              <a:rPr lang="cs-CZ" dirty="0" err="1"/>
              <a:t>lokusů</a:t>
            </a:r>
            <a:r>
              <a:rPr lang="cs-CZ" dirty="0"/>
              <a:t> a vzdálenosti mezi nimi</a:t>
            </a:r>
          </a:p>
          <a:p>
            <a:pPr lvl="1"/>
            <a:r>
              <a:rPr lang="en-US" dirty="0"/>
              <a:t>soft sweeps </a:t>
            </a:r>
            <a:r>
              <a:rPr lang="cs-CZ" dirty="0"/>
              <a:t>+ </a:t>
            </a:r>
            <a:r>
              <a:rPr lang="en-US" dirty="0"/>
              <a:t>sweep from standing variation</a:t>
            </a:r>
            <a:r>
              <a:rPr lang="cs-CZ" dirty="0"/>
              <a:t>; robustní metoda na různé demografické scénáře</a:t>
            </a:r>
          </a:p>
          <a:p>
            <a:endParaRPr lang="cs-CZ" sz="2800" dirty="0"/>
          </a:p>
          <a:p>
            <a:r>
              <a:rPr lang="pt-BR" sz="2800" dirty="0"/>
              <a:t>Garud’s H (H1, H2, H12, H2/H1) (Garud et al., 2015)</a:t>
            </a:r>
            <a:endParaRPr lang="cs-CZ" sz="2800" dirty="0"/>
          </a:p>
          <a:p>
            <a:pPr lvl="1"/>
            <a:r>
              <a:rPr lang="cs-CZ" dirty="0" err="1"/>
              <a:t>Haplotypová</a:t>
            </a:r>
            <a:r>
              <a:rPr lang="cs-CZ" dirty="0"/>
              <a:t> </a:t>
            </a:r>
            <a:r>
              <a:rPr lang="cs-CZ" dirty="0" err="1"/>
              <a:t>homozygozita</a:t>
            </a:r>
            <a:r>
              <a:rPr lang="cs-CZ" dirty="0"/>
              <a:t> pro nejfrekventovanější haplotypy</a:t>
            </a:r>
          </a:p>
          <a:p>
            <a:pPr lvl="1"/>
            <a:r>
              <a:rPr lang="cs-CZ" dirty="0"/>
              <a:t>Kombinace </a:t>
            </a:r>
            <a:r>
              <a:rPr lang="cs-CZ" dirty="0" err="1"/>
              <a:t>LD-based</a:t>
            </a:r>
            <a:r>
              <a:rPr lang="cs-CZ" dirty="0"/>
              <a:t> testu a </a:t>
            </a:r>
            <a:r>
              <a:rPr lang="cs-CZ" dirty="0" err="1"/>
              <a:t>freq</a:t>
            </a:r>
            <a:r>
              <a:rPr lang="cs-CZ" dirty="0"/>
              <a:t>. </a:t>
            </a:r>
            <a:r>
              <a:rPr lang="cs-CZ" dirty="0" err="1"/>
              <a:t>spectrum-based</a:t>
            </a:r>
            <a:r>
              <a:rPr lang="cs-CZ" dirty="0"/>
              <a:t> testu, soft + </a:t>
            </a:r>
            <a:r>
              <a:rPr lang="cs-CZ" dirty="0" err="1"/>
              <a:t>incomplete</a:t>
            </a:r>
            <a:r>
              <a:rPr lang="cs-CZ" dirty="0"/>
              <a:t> sweep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36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00DDC-CD56-4CC1-817D-3765DA97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729" y="313873"/>
            <a:ext cx="6083105" cy="1066633"/>
          </a:xfrm>
        </p:spPr>
        <p:txBody>
          <a:bodyPr>
            <a:normAutofit fontScale="90000"/>
          </a:bodyPr>
          <a:lstStyle/>
          <a:p>
            <a:r>
              <a:rPr lang="cs-CZ" dirty="0" err="1"/>
              <a:t>LD</a:t>
            </a:r>
            <a:r>
              <a:rPr lang="cs-CZ" dirty="0"/>
              <a:t> testy – příklady výsledků</a:t>
            </a:r>
            <a:endParaRPr lang="en-US" dirty="0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7DF593E3-8A57-48E0-9DBE-7CDDBEEE2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24" y="1608324"/>
            <a:ext cx="7313195" cy="479247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C38F490-33B1-4EC9-B436-E6435C467987}"/>
              </a:ext>
            </a:extLst>
          </p:cNvPr>
          <p:cNvSpPr txBox="1"/>
          <p:nvPr/>
        </p:nvSpPr>
        <p:spPr>
          <a:xfrm>
            <a:off x="261424" y="6400800"/>
            <a:ext cx="881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EHH, </a:t>
            </a:r>
            <a:r>
              <a:rPr lang="en-US" dirty="0" err="1"/>
              <a:t>iHS</a:t>
            </a:r>
            <a:r>
              <a:rPr lang="en-US" dirty="0"/>
              <a:t> a </a:t>
            </a:r>
            <a:r>
              <a:rPr lang="en-US" dirty="0" err="1"/>
              <a:t>rekombinační</a:t>
            </a:r>
            <a:r>
              <a:rPr lang="en-US" dirty="0"/>
              <a:t> </a:t>
            </a:r>
            <a:r>
              <a:rPr lang="en-US" dirty="0" err="1"/>
              <a:t>hotspoty</a:t>
            </a:r>
            <a:r>
              <a:rPr lang="en-US" dirty="0"/>
              <a:t> v </a:t>
            </a:r>
            <a:r>
              <a:rPr lang="en-US" dirty="0" err="1"/>
              <a:t>okolí</a:t>
            </a:r>
            <a:r>
              <a:rPr lang="en-US" dirty="0"/>
              <a:t> </a:t>
            </a:r>
            <a:r>
              <a:rPr lang="en-US" dirty="0" err="1"/>
              <a:t>polymorfismu</a:t>
            </a:r>
            <a:r>
              <a:rPr lang="en-US" dirty="0"/>
              <a:t> </a:t>
            </a:r>
            <a:r>
              <a:rPr lang="en-US" dirty="0" err="1"/>
              <a:t>D21S11</a:t>
            </a:r>
            <a:r>
              <a:rPr lang="en-US" dirty="0"/>
              <a:t>, </a:t>
            </a:r>
            <a:r>
              <a:rPr lang="en-US" dirty="0" err="1"/>
              <a:t>zdroj</a:t>
            </a:r>
            <a:r>
              <a:rPr lang="en-US" dirty="0"/>
              <a:t>: database </a:t>
            </a:r>
            <a:r>
              <a:rPr lang="en-US" dirty="0" err="1"/>
              <a:t>PopHuman</a:t>
            </a:r>
            <a:endParaRPr lang="en-US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225EF2F-172D-4F6F-AAB9-10399462D9ED}"/>
              </a:ext>
            </a:extLst>
          </p:cNvPr>
          <p:cNvGrpSpPr/>
          <p:nvPr/>
        </p:nvGrpSpPr>
        <p:grpSpPr>
          <a:xfrm>
            <a:off x="6355080" y="457200"/>
            <a:ext cx="5836920" cy="1649174"/>
            <a:chOff x="6284316" y="1380506"/>
            <a:chExt cx="5836920" cy="1649174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1A3C6D46-B6CF-491A-B71C-814C61A9A3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8" t="65200"/>
            <a:stretch/>
          </p:blipFill>
          <p:spPr>
            <a:xfrm>
              <a:off x="6284316" y="1380506"/>
              <a:ext cx="5836920" cy="818177"/>
            </a:xfrm>
            <a:prstGeom prst="rect">
              <a:avLst/>
            </a:prstGeom>
            <a:ln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3">
                  <a:extLst>
                    <a:ext uri="{FF2B5EF4-FFF2-40B4-BE49-F238E27FC236}">
                      <a16:creationId xmlns:a16="http://schemas.microsoft.com/office/drawing/2014/main" id="{5BE85B7C-CCD1-4F8E-B0A8-7E5CE6490395}"/>
                    </a:ext>
                  </a:extLst>
                </p:cNvPr>
                <p:cNvSpPr txBox="1"/>
                <p:nvPr/>
              </p:nvSpPr>
              <p:spPr>
                <a:xfrm>
                  <a:off x="6284316" y="2198683"/>
                  <a:ext cx="5836920" cy="8309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1600" dirty="0"/>
                    <a:t>D21S11 1 Mbp </a:t>
                  </a:r>
                  <a:r>
                    <a:rPr lang="cs-CZ" sz="1600" dirty="0" err="1"/>
                    <a:t>window</a:t>
                  </a:r>
                  <a:r>
                    <a:rPr lang="cs-CZ" sz="1600" dirty="0"/>
                    <a:t>, LD </a:t>
                  </a:r>
                  <a:r>
                    <a:rPr lang="cs-CZ" sz="1600" dirty="0" err="1"/>
                    <a:t>visualized</a:t>
                  </a:r>
                  <a:r>
                    <a:rPr lang="cs-CZ" sz="1600" dirty="0"/>
                    <a:t> as D‘. </a:t>
                  </a:r>
                  <a:r>
                    <a:rPr lang="cs-CZ" sz="1600" dirty="0" err="1"/>
                    <a:t>Based</a:t>
                  </a:r>
                  <a:r>
                    <a:rPr lang="cs-CZ" sz="1600" dirty="0"/>
                    <a:t> on </a:t>
                  </a:r>
                  <a:r>
                    <a:rPr lang="cs-CZ" sz="1600" dirty="0" err="1"/>
                    <a:t>HapMap</a:t>
                  </a:r>
                  <a:r>
                    <a:rPr lang="cs-CZ" sz="1600" dirty="0"/>
                    <a:t> </a:t>
                  </a:r>
                  <a:r>
                    <a:rPr lang="cs-CZ" sz="1600" dirty="0" err="1"/>
                    <a:t>phase</a:t>
                  </a:r>
                  <a:r>
                    <a:rPr lang="cs-CZ" sz="1600" dirty="0"/>
                    <a:t> III (hg18) data. Source: </a:t>
                  </a:r>
                  <a:r>
                    <a:rPr lang="cs-CZ" sz="1600" dirty="0" err="1"/>
                    <a:t>Cancer</a:t>
                  </a:r>
                  <a:r>
                    <a:rPr lang="cs-CZ" sz="1600" dirty="0"/>
                    <a:t> Genome </a:t>
                  </a:r>
                  <a:r>
                    <a:rPr lang="cs-CZ" sz="1600" dirty="0" err="1"/>
                    <a:t>Workbench</a:t>
                  </a:r>
                  <a:r>
                    <a:rPr lang="cs-CZ" sz="1600" dirty="0"/>
                    <a:t> (</a:t>
                  </a:r>
                  <a:r>
                    <a:rPr lang="cs-CZ" sz="1600" dirty="0">
                      <a:hlinkClick r:id="rId4"/>
                    </a:rPr>
                    <a:t>https://cgwb.nci.nih.gov/</a:t>
                  </a:r>
                  <a:r>
                    <a:rPr lang="cs-CZ" sz="1600" dirty="0"/>
                    <a:t>). </a:t>
                  </a:r>
                  <a14:m>
                    <m:oMath xmlns:m="http://schemas.openxmlformats.org/officeDocument/2006/math">
                      <m:r>
                        <a:rPr lang="cs-CZ" sz="16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cs-CZ" sz="1600" b="0" i="1" smtClean="0">
                          <a:latin typeface="Cambria Math" panose="02040503050406030204" pitchFamily="18" charset="0"/>
                        </a:rPr>
                        <m:t>′=</m:t>
                      </m:r>
                      <m:f>
                        <m:fPr>
                          <m:type m:val="lin"/>
                          <m:ctrlPr>
                            <a:rPr lang="cs-CZ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6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sSub>
                            <m:sSubPr>
                              <m:ctrlPr>
                                <a:rPr lang="cs-CZ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6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cs-CZ" sz="1600" b="0" i="1" smtClean="0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</m:oMath>
                  </a14:m>
                  <a:endParaRPr lang="cs-CZ" sz="1600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4316" y="2198683"/>
                  <a:ext cx="5836920" cy="830997"/>
                </a:xfrm>
                <a:prstGeom prst="rect">
                  <a:avLst/>
                </a:prstGeom>
                <a:blipFill>
                  <a:blip r:embed="rId5"/>
                  <a:stretch>
                    <a:fillRect l="-627" t="-2206" b="-6691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37656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94C39E-0FA1-4052-BCDF-F33795A3F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3891"/>
          </a:xfrm>
        </p:spPr>
        <p:txBody>
          <a:bodyPr/>
          <a:lstStyle/>
          <a:p>
            <a:r>
              <a:rPr lang="cs-CZ" dirty="0"/>
              <a:t>F</a:t>
            </a:r>
            <a:r>
              <a:rPr lang="cs-CZ" baseline="-25000" dirty="0"/>
              <a:t>ST</a:t>
            </a:r>
            <a:r>
              <a:rPr lang="cs-CZ" dirty="0"/>
              <a:t> – genetická vzdálenost, fixační indexy</a:t>
            </a:r>
            <a:endParaRPr lang="en-US" baseline="-25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7DDB0163-5A5B-4EF4-B8B1-AA06BD08C0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69832" y="1203158"/>
                <a:ext cx="6083968" cy="4973805"/>
              </a:xfrm>
            </p:spPr>
            <p:txBody>
              <a:bodyPr/>
              <a:lstStyle/>
              <a:p>
                <a:r>
                  <a:rPr lang="cs-CZ" dirty="0"/>
                  <a:t>Kvantifikace </a:t>
                </a:r>
                <a:r>
                  <a:rPr lang="cs-CZ" dirty="0" err="1"/>
                  <a:t>inbreedingu</a:t>
                </a:r>
                <a:r>
                  <a:rPr lang="cs-CZ" dirty="0"/>
                  <a:t> v populaci </a:t>
                </a:r>
                <a:r>
                  <a:rPr lang="cs-CZ" dirty="0">
                    <a:sym typeface="Wingdings" panose="05000000000000000000" pitchFamily="2" charset="2"/>
                  </a:rPr>
                  <a:t></a:t>
                </a:r>
                <a:r>
                  <a:rPr lang="cs-CZ" dirty="0"/>
                  <a:t> ukazatel genetické vzdálenosti mezi nimi</a:t>
                </a:r>
              </a:p>
              <a:p>
                <a:r>
                  <a:rPr lang="cs-CZ" dirty="0"/>
                  <a:t>Redukci </a:t>
                </a:r>
                <a:r>
                  <a:rPr lang="cs-CZ" dirty="0" err="1"/>
                  <a:t>heterozygozity</a:t>
                </a:r>
                <a:r>
                  <a:rPr lang="cs-CZ" dirty="0"/>
                  <a:t> (očekávané v případě </a:t>
                </a:r>
                <a:r>
                  <a:rPr lang="cs-CZ" dirty="0" err="1"/>
                  <a:t>panmiktické</a:t>
                </a:r>
                <a:r>
                  <a:rPr lang="cs-CZ" dirty="0"/>
                  <a:t> populace), respektive nárust </a:t>
                </a:r>
                <a:r>
                  <a:rPr lang="cs-CZ" dirty="0" err="1"/>
                  <a:t>inbreedingu</a:t>
                </a:r>
                <a:r>
                  <a:rPr lang="cs-CZ" dirty="0"/>
                  <a:t>, na dané hierarchické úrovni populace proti stupni vyššímu</a:t>
                </a:r>
              </a:p>
              <a:p>
                <a:endParaRPr lang="cs-CZ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𝑆𝑅</m:t>
                        </m:r>
                      </m:sub>
                    </m:sSub>
                    <m:r>
                      <a:rPr lang="cs-CZ" sz="1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𝑅</m:t>
                            </m:r>
                          </m:sub>
                        </m:sSub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𝑅</m:t>
                            </m:r>
                          </m:sub>
                        </m:sSub>
                      </m:den>
                    </m:f>
                    <m:r>
                      <a:rPr lang="cs-CZ" sz="1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rPr>
                      <m:t>;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𝑅𝑇</m:t>
                        </m:r>
                      </m:sub>
                    </m:sSub>
                    <m:r>
                      <a:rPr lang="cs-CZ" sz="1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𝑇</m:t>
                            </m:r>
                          </m:sub>
                        </m:sSub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  <m:r>
                      <a:rPr lang="cs-CZ" sz="1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rPr>
                      <m:t>;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𝑆𝑇</m:t>
                        </m:r>
                      </m:sub>
                    </m:sSub>
                    <m:r>
                      <a:rPr lang="cs-CZ" sz="1800" i="1">
                        <a:solidFill>
                          <a:srgbClr val="00000A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𝑇</m:t>
                            </m:r>
                          </m:sub>
                        </m:sSub>
                        <m:r>
                          <a:rPr lang="cs-CZ" sz="1800" i="1">
                            <a:solidFill>
                              <a:srgbClr val="00000A"/>
                            </a:solidFill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cs-CZ" sz="1800" i="1">
                                <a:solidFill>
                                  <a:srgbClr val="00000A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endParaRPr lang="en-US" sz="1800" dirty="0">
                  <a:solidFill>
                    <a:srgbClr val="00000A"/>
                  </a:solidFill>
                  <a:effectLst/>
                  <a:latin typeface="Cambria Math" panose="02040503050406030204" pitchFamily="18" charset="0"/>
                  <a:ea typeface="SimSun" panose="02010600030101010101" pitchFamily="2" charset="-122"/>
                  <a:cs typeface="Arial" panose="020B0604020202020204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7DDB0163-5A5B-4EF4-B8B1-AA06BD08C0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69832" y="1203158"/>
                <a:ext cx="6083968" cy="4973805"/>
              </a:xfrm>
              <a:blipFill>
                <a:blip r:embed="rId2"/>
                <a:stretch>
                  <a:fillRect l="-1802" t="-2328" r="-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rázek 3">
            <a:extLst>
              <a:ext uri="{FF2B5EF4-FFF2-40B4-BE49-F238E27FC236}">
                <a16:creationId xmlns:a16="http://schemas.microsoft.com/office/drawing/2014/main" id="{833426BC-51B9-409C-9E95-02F5BB7A2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05" y="1398502"/>
            <a:ext cx="4535817" cy="398713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A715D25-15DE-4431-98BD-E8D69696F0DC}"/>
              </a:ext>
            </a:extLst>
          </p:cNvPr>
          <p:cNvSpPr txBox="1"/>
          <p:nvPr/>
        </p:nvSpPr>
        <p:spPr>
          <a:xfrm>
            <a:off x="360405" y="5415657"/>
            <a:ext cx="4535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Hierarchické</a:t>
            </a:r>
            <a:r>
              <a:rPr lang="en-US" sz="1600" i="1" dirty="0"/>
              <a:t> </a:t>
            </a:r>
            <a:r>
              <a:rPr lang="en-US" sz="1600" i="1" dirty="0" err="1"/>
              <a:t>rozčlenění</a:t>
            </a:r>
            <a:r>
              <a:rPr lang="en-US" sz="1600" i="1" dirty="0"/>
              <a:t> populace pro </a:t>
            </a:r>
            <a:r>
              <a:rPr lang="en-US" sz="1600" i="1" dirty="0" err="1"/>
              <a:t>tvorbu</a:t>
            </a:r>
            <a:r>
              <a:rPr lang="en-US" sz="1600" i="1" dirty="0"/>
              <a:t> </a:t>
            </a:r>
            <a:r>
              <a:rPr lang="en-US" sz="1600" i="1" dirty="0" err="1"/>
              <a:t>fixačních</a:t>
            </a:r>
            <a:r>
              <a:rPr lang="en-US" sz="1600" i="1" dirty="0"/>
              <a:t> </a:t>
            </a:r>
            <a:r>
              <a:rPr lang="en-US" sz="1600" i="1" dirty="0" err="1"/>
              <a:t>indexů</a:t>
            </a:r>
            <a:r>
              <a:rPr lang="en-US" sz="1600" i="1" dirty="0"/>
              <a:t>. </a:t>
            </a:r>
            <a:r>
              <a:rPr lang="en-US" sz="1600" i="1" dirty="0" err="1"/>
              <a:t>Barevné</a:t>
            </a:r>
            <a:r>
              <a:rPr lang="en-US" sz="1600" i="1" dirty="0"/>
              <a:t> </a:t>
            </a:r>
            <a:r>
              <a:rPr lang="en-US" sz="1600" i="1" dirty="0" err="1"/>
              <a:t>tečky</a:t>
            </a:r>
            <a:r>
              <a:rPr lang="en-US" sz="1600" i="1" dirty="0"/>
              <a:t> </a:t>
            </a:r>
            <a:r>
              <a:rPr lang="en-US" sz="1600" i="1" dirty="0" err="1"/>
              <a:t>představují</a:t>
            </a:r>
            <a:r>
              <a:rPr lang="en-US" sz="1600" i="1" dirty="0"/>
              <a:t> </a:t>
            </a:r>
            <a:r>
              <a:rPr lang="en-US" sz="1600" i="1" dirty="0" err="1"/>
              <a:t>jednotlivé</a:t>
            </a:r>
            <a:r>
              <a:rPr lang="en-US" sz="1600" i="1" dirty="0"/>
              <a:t> populace. T – </a:t>
            </a:r>
            <a:r>
              <a:rPr lang="en-US" sz="1600" i="1" dirty="0" err="1"/>
              <a:t>celková</a:t>
            </a:r>
            <a:r>
              <a:rPr lang="en-US" sz="1600" i="1" dirty="0"/>
              <a:t> </a:t>
            </a:r>
            <a:r>
              <a:rPr lang="en-US" sz="1600" i="1" dirty="0" err="1"/>
              <a:t>metapopulace</a:t>
            </a:r>
            <a:r>
              <a:rPr lang="en-US" sz="1600" i="1" dirty="0"/>
              <a:t>, R – </a:t>
            </a:r>
            <a:r>
              <a:rPr lang="en-US" sz="1600" i="1" dirty="0" err="1"/>
              <a:t>regionální</a:t>
            </a:r>
            <a:r>
              <a:rPr lang="en-US" sz="1600" i="1" dirty="0"/>
              <a:t> populace, S – </a:t>
            </a:r>
            <a:r>
              <a:rPr lang="en-US" sz="1600" i="1" dirty="0" err="1"/>
              <a:t>subpopulace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18273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77B43D-E88D-44D8-85EC-73228AAC0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</a:t>
            </a:r>
            <a:r>
              <a:rPr lang="cs-CZ" baseline="-25000" dirty="0"/>
              <a:t>ST</a:t>
            </a:r>
            <a:r>
              <a:rPr lang="cs-CZ" dirty="0"/>
              <a:t> – příklad u EDAR genu</a:t>
            </a:r>
            <a:endParaRPr lang="en-US" dirty="0"/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38529FB8-B210-4B73-9882-9F60AC790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1" y="2391444"/>
            <a:ext cx="12175727" cy="3728002"/>
          </a:xfrm>
        </p:spPr>
      </p:pic>
    </p:spTree>
    <p:extLst>
      <p:ext uri="{BB962C8B-B14F-4D97-AF65-F5344CB8AC3E}">
        <p14:creationId xmlns:p14="http://schemas.microsoft.com/office/powerpoint/2010/main" val="2277667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723888" cy="1325563"/>
          </a:xfrm>
        </p:spPr>
        <p:txBody>
          <a:bodyPr/>
          <a:lstStyle/>
          <a:p>
            <a:r>
              <a:rPr lang="cs-CZ" dirty="0" err="1"/>
              <a:t>Population</a:t>
            </a:r>
            <a:r>
              <a:rPr lang="cs-CZ" dirty="0"/>
              <a:t> </a:t>
            </a:r>
            <a:r>
              <a:rPr lang="cs-CZ" dirty="0" err="1"/>
              <a:t>differentiation</a:t>
            </a:r>
            <a:r>
              <a:rPr lang="cs-CZ" dirty="0"/>
              <a:t>–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753174" cy="4351338"/>
              </a:xfrm>
            </p:spPr>
            <p:txBody>
              <a:bodyPr>
                <a:normAutofit/>
              </a:bodyPr>
              <a:lstStyle/>
              <a:p>
                <a:r>
                  <a:rPr lang="cs-CZ" sz="2400" dirty="0" err="1"/>
                  <a:t>Based</a:t>
                </a:r>
                <a:r>
                  <a:rPr lang="cs-CZ" sz="2400" dirty="0"/>
                  <a:t> on F</a:t>
                </a:r>
                <a:r>
                  <a:rPr lang="cs-CZ" sz="2400" baseline="-25000" dirty="0"/>
                  <a:t>ST</a:t>
                </a:r>
              </a:p>
              <a:p>
                <a:endParaRPr lang="cs-CZ" sz="2400" dirty="0"/>
              </a:p>
              <a:p>
                <a:r>
                  <a:rPr lang="cs-CZ" sz="2400" dirty="0"/>
                  <a:t>LKT – </a:t>
                </a:r>
                <a:r>
                  <a:rPr lang="cs-CZ" sz="2400" dirty="0" err="1"/>
                  <a:t>Lewontin</a:t>
                </a:r>
                <a:r>
                  <a:rPr lang="cs-CZ" sz="2400" dirty="0"/>
                  <a:t> and </a:t>
                </a:r>
                <a:r>
                  <a:rPr lang="cs-CZ" sz="2400" dirty="0" err="1"/>
                  <a:t>Krakauer</a:t>
                </a:r>
                <a:r>
                  <a:rPr lang="cs-CZ" sz="2400" dirty="0"/>
                  <a:t> test (</a:t>
                </a:r>
                <a:r>
                  <a:rPr lang="cs-CZ" sz="2400" dirty="0" err="1"/>
                  <a:t>Lewontin</a:t>
                </a:r>
                <a:r>
                  <a:rPr lang="cs-CZ" sz="2400" dirty="0"/>
                  <a:t> and </a:t>
                </a:r>
                <a:r>
                  <a:rPr lang="cs-CZ" sz="2400" dirty="0" err="1"/>
                  <a:t>Krakauer</a:t>
                </a:r>
                <a:r>
                  <a:rPr lang="cs-CZ" sz="2400" dirty="0"/>
                  <a:t>, 1973)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𝐿𝐾𝑇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cs-CZ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sSub>
                          <m:sSubPr>
                            <m:ctrlPr>
                              <a:rPr lang="cs-CZ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𝑆𝑇</m:t>
                            </m:r>
                          </m:sub>
                        </m:sSub>
                      </m:num>
                      <m:den>
                        <m:bar>
                          <m:barPr>
                            <m:pos m:val="top"/>
                            <m:ctrlPr>
                              <a:rPr lang="cs-CZ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cs-CZ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𝑆𝑇</m:t>
                                </m:r>
                              </m:sub>
                            </m:sSub>
                          </m:e>
                        </m:bar>
                      </m:den>
                    </m:f>
                  </m:oMath>
                </a14:m>
                <a:endParaRPr lang="cs-CZ" sz="2400" dirty="0"/>
              </a:p>
              <a:p>
                <a:endParaRPr lang="cs-CZ" sz="2400" dirty="0"/>
              </a:p>
              <a:p>
                <a:r>
                  <a:rPr lang="en-US" sz="2400" dirty="0"/>
                  <a:t>LKT with island model (Beaumont and Nichols, 1996)</a:t>
                </a:r>
                <a:endParaRPr lang="cs-CZ" sz="2400" dirty="0"/>
              </a:p>
              <a:p>
                <a:r>
                  <a:rPr lang="en-US" sz="2400" dirty="0"/>
                  <a:t>LKT with hierarchical island model (</a:t>
                </a:r>
                <a:r>
                  <a:rPr lang="en-US" sz="2400" dirty="0" err="1"/>
                  <a:t>Excoffier</a:t>
                </a:r>
                <a:r>
                  <a:rPr lang="en-US" sz="2400" dirty="0"/>
                  <a:t> et al., 2009)</a:t>
                </a:r>
                <a:endParaRPr lang="cs-CZ" sz="2400" dirty="0"/>
              </a:p>
            </p:txBody>
          </p:sp>
        </mc:Choice>
        <mc:Fallback xmlns="">
          <p:sp>
            <p:nvSpPr>
              <p:cNvPr id="9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753174" cy="4351338"/>
              </a:xfrm>
              <a:blipFill>
                <a:blip r:embed="rId2"/>
                <a:stretch>
                  <a:fillRect l="-1265" t="-1961" r="-271" b="-308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591374" y="5891019"/>
            <a:ext cx="446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err="1"/>
              <a:t>H</a:t>
            </a:r>
            <a:r>
              <a:rPr lang="cs-CZ" sz="1600" dirty="0" err="1">
                <a:effectLst/>
              </a:rPr>
              <a:t>ierarchical</a:t>
            </a:r>
            <a:r>
              <a:rPr lang="cs-CZ" sz="1600" dirty="0">
                <a:effectLst/>
              </a:rPr>
              <a:t> </a:t>
            </a:r>
            <a:r>
              <a:rPr lang="cs-CZ" sz="1600" dirty="0" err="1">
                <a:effectLst/>
              </a:rPr>
              <a:t>island</a:t>
            </a:r>
            <a:r>
              <a:rPr lang="cs-CZ" sz="1600" dirty="0">
                <a:effectLst/>
              </a:rPr>
              <a:t> model, k – </a:t>
            </a:r>
            <a:r>
              <a:rPr lang="cs-CZ" sz="1600" dirty="0" err="1">
                <a:effectLst/>
              </a:rPr>
              <a:t>groups</a:t>
            </a:r>
            <a:r>
              <a:rPr lang="cs-CZ" sz="1600" dirty="0">
                <a:effectLst/>
              </a:rPr>
              <a:t>, d – </a:t>
            </a:r>
            <a:r>
              <a:rPr lang="cs-CZ" sz="1600" dirty="0" err="1">
                <a:effectLst/>
              </a:rPr>
              <a:t>demes</a:t>
            </a:r>
            <a:r>
              <a:rPr lang="cs-CZ" sz="1600" dirty="0">
                <a:effectLst/>
              </a:rPr>
              <a:t>, m – </a:t>
            </a:r>
            <a:r>
              <a:rPr lang="cs-CZ" sz="1600" dirty="0" err="1">
                <a:effectLst/>
              </a:rPr>
              <a:t>migration</a:t>
            </a:r>
            <a:r>
              <a:rPr lang="cs-CZ" sz="1600" dirty="0">
                <a:effectLst/>
              </a:rPr>
              <a:t> </a:t>
            </a:r>
            <a:r>
              <a:rPr lang="cs-CZ" sz="1600" dirty="0" err="1">
                <a:effectLst/>
              </a:rPr>
              <a:t>rate</a:t>
            </a:r>
            <a:r>
              <a:rPr lang="cs-CZ" sz="1600" dirty="0">
                <a:effectLst/>
              </a:rPr>
              <a:t>. Source: </a:t>
            </a:r>
            <a:r>
              <a:rPr lang="en-US" sz="1600" dirty="0">
                <a:effectLst/>
              </a:rPr>
              <a:t>Excoffier, L., Hofer, T., &amp; </a:t>
            </a:r>
            <a:r>
              <a:rPr lang="en-US" sz="1600" dirty="0" err="1">
                <a:effectLst/>
              </a:rPr>
              <a:t>Foll</a:t>
            </a:r>
            <a:r>
              <a:rPr lang="en-US" sz="1600" dirty="0">
                <a:effectLst/>
              </a:rPr>
              <a:t>, M. (2009). </a:t>
            </a:r>
            <a:r>
              <a:rPr lang="en-US" sz="1600" i="1" dirty="0">
                <a:effectLst/>
              </a:rPr>
              <a:t>Heredity</a:t>
            </a:r>
            <a:r>
              <a:rPr lang="cs-CZ" sz="16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374" y="2041850"/>
            <a:ext cx="4464000" cy="3876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62088" y="365125"/>
                <a:ext cx="4233672" cy="1764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dirty="0"/>
              </a:p>
              <a:p>
                <a:endParaRPr lang="cs-CZ" dirty="0"/>
              </a:p>
              <a:p>
                <a:r>
                  <a:rPr lang="cs-CZ" dirty="0"/>
                  <a:t>H</a:t>
                </a:r>
                <a:r>
                  <a:rPr lang="cs-CZ" baseline="-25000" dirty="0"/>
                  <a:t>T</a:t>
                </a:r>
                <a:r>
                  <a:rPr lang="cs-CZ" dirty="0"/>
                  <a:t> – </a:t>
                </a:r>
                <a:r>
                  <a:rPr lang="cs-CZ" dirty="0" err="1"/>
                  <a:t>total</a:t>
                </a:r>
                <a:r>
                  <a:rPr lang="cs-CZ" dirty="0"/>
                  <a:t> </a:t>
                </a:r>
                <a:r>
                  <a:rPr lang="cs-CZ" dirty="0" err="1"/>
                  <a:t>heterozygosity</a:t>
                </a:r>
                <a:r>
                  <a:rPr lang="cs-CZ" dirty="0"/>
                  <a:t>; </a:t>
                </a:r>
              </a:p>
              <a:p>
                <a:r>
                  <a:rPr lang="cs-CZ" dirty="0"/>
                  <a:t>H</a:t>
                </a:r>
                <a:r>
                  <a:rPr lang="cs-CZ" baseline="-25000" dirty="0"/>
                  <a:t>S</a:t>
                </a:r>
                <a:r>
                  <a:rPr lang="cs-CZ" dirty="0"/>
                  <a:t> – </a:t>
                </a:r>
                <a:r>
                  <a:rPr lang="cs-CZ" dirty="0" err="1"/>
                  <a:t>heterozygosity</a:t>
                </a:r>
                <a:r>
                  <a:rPr lang="cs-CZ" dirty="0"/>
                  <a:t> </a:t>
                </a:r>
                <a:r>
                  <a:rPr lang="cs-CZ" dirty="0" err="1"/>
                  <a:t>of</a:t>
                </a:r>
                <a:r>
                  <a:rPr lang="cs-CZ" dirty="0"/>
                  <a:t> </a:t>
                </a:r>
                <a:r>
                  <a:rPr lang="cs-CZ" dirty="0" err="1"/>
                  <a:t>the</a:t>
                </a:r>
                <a:r>
                  <a:rPr lang="cs-CZ" dirty="0"/>
                  <a:t> </a:t>
                </a:r>
                <a:r>
                  <a:rPr lang="cs-CZ" dirty="0" err="1"/>
                  <a:t>subpopulations</a:t>
                </a:r>
                <a:r>
                  <a:rPr lang="cs-CZ" dirty="0"/>
                  <a:t> (</a:t>
                </a:r>
                <a:r>
                  <a:rPr lang="cs-CZ" dirty="0" err="1"/>
                  <a:t>or</a:t>
                </a:r>
                <a:r>
                  <a:rPr lang="cs-CZ" dirty="0"/>
                  <a:t> </a:t>
                </a:r>
                <a:r>
                  <a:rPr lang="cs-CZ" dirty="0" err="1"/>
                  <a:t>demes</a:t>
                </a:r>
                <a:r>
                  <a:rPr lang="cs-CZ" dirty="0"/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088" y="365125"/>
                <a:ext cx="4233672" cy="1764201"/>
              </a:xfrm>
              <a:prstGeom prst="rect">
                <a:avLst/>
              </a:prstGeom>
              <a:blipFill>
                <a:blip r:embed="rId4"/>
                <a:stretch>
                  <a:fillRect l="-1297" b="-4844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26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59F9F-CB4B-4AD3-B0C1-36FA83C4A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Kompozitní testy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828834-8688-4879-A90C-DDEC5DF1C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Více selekčních testů zkombinovaných</a:t>
            </a:r>
          </a:p>
          <a:p>
            <a:endParaRPr lang="cs-CZ" dirty="0"/>
          </a:p>
          <a:p>
            <a:r>
              <a:rPr lang="en-US" b="1" dirty="0"/>
              <a:t>composite of multiple signals </a:t>
            </a:r>
            <a:r>
              <a:rPr lang="en-US" dirty="0"/>
              <a:t>(CMS) test</a:t>
            </a:r>
            <a:r>
              <a:rPr lang="cs-CZ" dirty="0"/>
              <a:t> – 5 testů zkombinovaných.</a:t>
            </a:r>
          </a:p>
          <a:p>
            <a:pPr lvl="1"/>
            <a:r>
              <a:rPr lang="en-US" dirty="0"/>
              <a:t>F</a:t>
            </a:r>
            <a:r>
              <a:rPr lang="en-US" baseline="-25000" dirty="0"/>
              <a:t>ST</a:t>
            </a:r>
            <a:r>
              <a:rPr lang="en-US" dirty="0"/>
              <a:t>, </a:t>
            </a:r>
            <a:r>
              <a:rPr lang="cs-CZ" dirty="0"/>
              <a:t>míra změny frekvence odvozené alely mezi populacemi (</a:t>
            </a:r>
            <a:r>
              <a:rPr lang="en-US" dirty="0" err="1"/>
              <a:t>ΔDAF</a:t>
            </a:r>
            <a:r>
              <a:rPr lang="cs-CZ" dirty="0"/>
              <a:t>)</a:t>
            </a:r>
            <a:r>
              <a:rPr lang="en-US" dirty="0"/>
              <a:t>, </a:t>
            </a:r>
            <a:r>
              <a:rPr lang="cs-CZ" dirty="0"/>
              <a:t>3 </a:t>
            </a:r>
            <a:r>
              <a:rPr lang="en-US" dirty="0"/>
              <a:t>extended haplotype test</a:t>
            </a:r>
            <a:r>
              <a:rPr lang="cs-CZ" dirty="0"/>
              <a:t>y</a:t>
            </a:r>
            <a:r>
              <a:rPr lang="en-US" dirty="0"/>
              <a:t> (</a:t>
            </a:r>
            <a:r>
              <a:rPr lang="en-US" dirty="0" err="1"/>
              <a:t>iHS</a:t>
            </a:r>
            <a:r>
              <a:rPr lang="en-US" dirty="0"/>
              <a:t>, </a:t>
            </a:r>
            <a:r>
              <a:rPr lang="en-US" dirty="0" err="1"/>
              <a:t>ΔiHH</a:t>
            </a:r>
            <a:r>
              <a:rPr lang="en-US" dirty="0"/>
              <a:t>,</a:t>
            </a:r>
            <a:r>
              <a:rPr lang="cs-CZ" dirty="0"/>
              <a:t> XP-EHH)</a:t>
            </a:r>
          </a:p>
          <a:p>
            <a:r>
              <a:rPr lang="en-US" b="1" dirty="0"/>
              <a:t>composite likelihood ratio</a:t>
            </a:r>
            <a:r>
              <a:rPr lang="cs-CZ" dirty="0"/>
              <a:t> </a:t>
            </a:r>
            <a:r>
              <a:rPr lang="en-US" dirty="0"/>
              <a:t>(CLR) test</a:t>
            </a:r>
            <a:r>
              <a:rPr lang="cs-CZ" dirty="0"/>
              <a:t> – kombinuje různé testy na bázi </a:t>
            </a:r>
            <a:r>
              <a:rPr lang="en-US" dirty="0"/>
              <a:t>site frequency spectrum</a:t>
            </a:r>
            <a:r>
              <a:rPr lang="cs-CZ" dirty="0"/>
              <a:t>.</a:t>
            </a:r>
          </a:p>
          <a:p>
            <a:pPr lvl="1"/>
            <a:r>
              <a:rPr lang="en-US" dirty="0"/>
              <a:t>Tajima’s D</a:t>
            </a:r>
            <a:r>
              <a:rPr lang="cs-CZ" dirty="0"/>
              <a:t>, </a:t>
            </a:r>
            <a:r>
              <a:rPr lang="en-US" dirty="0"/>
              <a:t>Fay and Wu’s H.</a:t>
            </a:r>
          </a:p>
        </p:txBody>
      </p:sp>
    </p:spTree>
    <p:extLst>
      <p:ext uri="{BB962C8B-B14F-4D97-AF65-F5344CB8AC3E}">
        <p14:creationId xmlns:p14="http://schemas.microsoft.com/office/powerpoint/2010/main" val="369918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Selection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100328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Frequency spectrum-based tests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Linkage</a:t>
            </a:r>
            <a:r>
              <a:rPr lang="cs-CZ" dirty="0"/>
              <a:t> </a:t>
            </a:r>
            <a:r>
              <a:rPr lang="cs-CZ" dirty="0" err="1"/>
              <a:t>disequilibrium</a:t>
            </a:r>
            <a:r>
              <a:rPr lang="cs-CZ" dirty="0"/>
              <a:t>–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Population</a:t>
            </a:r>
            <a:r>
              <a:rPr lang="cs-CZ" dirty="0"/>
              <a:t> </a:t>
            </a:r>
            <a:r>
              <a:rPr lang="cs-CZ" dirty="0" err="1"/>
              <a:t>differentiation</a:t>
            </a:r>
            <a:r>
              <a:rPr lang="cs-CZ" dirty="0"/>
              <a:t>–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tests</a:t>
            </a:r>
            <a:endParaRPr lang="cs-CZ" dirty="0"/>
          </a:p>
          <a:p>
            <a:endParaRPr lang="cs-CZ" dirty="0"/>
          </a:p>
          <a:p>
            <a:r>
              <a:rPr lang="en-US" dirty="0"/>
              <a:t>Composite tests</a:t>
            </a:r>
            <a:endParaRPr lang="cs-CZ" dirty="0"/>
          </a:p>
          <a:p>
            <a:endParaRPr lang="cs-CZ" dirty="0"/>
          </a:p>
          <a:p>
            <a:r>
              <a:rPr lang="en-US" dirty="0"/>
              <a:t>Tests based on other methods</a:t>
            </a:r>
            <a:r>
              <a:rPr lang="cs-CZ" dirty="0"/>
              <a:t> – PCA, </a:t>
            </a:r>
            <a:r>
              <a:rPr lang="cs-CZ" dirty="0" err="1"/>
              <a:t>machine</a:t>
            </a:r>
            <a:r>
              <a:rPr lang="cs-CZ" dirty="0"/>
              <a:t> learning, </a:t>
            </a:r>
            <a:r>
              <a:rPr lang="cs-CZ" dirty="0" err="1"/>
              <a:t>Bayesian</a:t>
            </a:r>
            <a:r>
              <a:rPr lang="cs-CZ" dirty="0"/>
              <a:t> </a:t>
            </a:r>
            <a:r>
              <a:rPr lang="cs-CZ" dirty="0" err="1"/>
              <a:t>approach</a:t>
            </a:r>
            <a:r>
              <a:rPr lang="cs-CZ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9820067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897</Words>
  <Application>Microsoft Office PowerPoint</Application>
  <PresentationFormat>Širokoúhlá obrazovka</PresentationFormat>
  <Paragraphs>115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Courier New</vt:lpstr>
      <vt:lpstr>Motiv Office</vt:lpstr>
      <vt:lpstr>Fylogenomika  Selekce II, selekční testy</vt:lpstr>
      <vt:lpstr>Principy detekce selekce</vt:lpstr>
      <vt:lpstr>Selection tests</vt:lpstr>
      <vt:lpstr>Frequency spectrum-based tests</vt:lpstr>
      <vt:lpstr>Tajima‘s D - výpočet</vt:lpstr>
      <vt:lpstr>Tajima‘s D</vt:lpstr>
      <vt:lpstr>Prezentace aplikace PowerPoint</vt:lpstr>
      <vt:lpstr>Rekombinace rozbíjí haplotypy</vt:lpstr>
      <vt:lpstr>Linkage disequilibrium (LD) </vt:lpstr>
      <vt:lpstr>LD - vizualizace</vt:lpstr>
      <vt:lpstr>Linkage disequilibrium–based testy</vt:lpstr>
      <vt:lpstr>Další LD testy</vt:lpstr>
      <vt:lpstr>LD testy – příklady výsledků</vt:lpstr>
      <vt:lpstr>FST – genetická vzdálenost, fixační indexy</vt:lpstr>
      <vt:lpstr>FST – příklad u EDAR genu</vt:lpstr>
      <vt:lpstr>Population differentiation–based tests</vt:lpstr>
      <vt:lpstr>Kompozitní testy</vt:lpstr>
      <vt:lpstr>Selection tests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Fylogenomika  Selekce II, selekční testy</dc:title>
  <dc:creator>Edvard Ehler</dc:creator>
  <cp:lastModifiedBy>Edvard Ehler</cp:lastModifiedBy>
  <cp:revision>26</cp:revision>
  <dcterms:created xsi:type="dcterms:W3CDTF">2021-11-16T22:37:24Z</dcterms:created>
  <dcterms:modified xsi:type="dcterms:W3CDTF">2021-11-17T21:04:23Z</dcterms:modified>
</cp:coreProperties>
</file>