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1" r:id="rId5"/>
    <p:sldId id="311" r:id="rId6"/>
    <p:sldId id="259" r:id="rId7"/>
    <p:sldId id="310" r:id="rId8"/>
    <p:sldId id="312" r:id="rId9"/>
    <p:sldId id="313" r:id="rId10"/>
    <p:sldId id="314" r:id="rId11"/>
    <p:sldId id="315" r:id="rId12"/>
    <p:sldId id="260" r:id="rId13"/>
    <p:sldId id="321" r:id="rId14"/>
    <p:sldId id="316" r:id="rId15"/>
    <p:sldId id="317" r:id="rId16"/>
    <p:sldId id="264" r:id="rId17"/>
    <p:sldId id="319" r:id="rId18"/>
    <p:sldId id="303" r:id="rId19"/>
    <p:sldId id="320" r:id="rId20"/>
    <p:sldId id="261" r:id="rId21"/>
    <p:sldId id="309" r:id="rId22"/>
    <p:sldId id="306" r:id="rId23"/>
    <p:sldId id="307" r:id="rId24"/>
    <p:sldId id="308" r:id="rId25"/>
    <p:sldId id="304" r:id="rId26"/>
    <p:sldId id="302" r:id="rId27"/>
    <p:sldId id="318" r:id="rId28"/>
    <p:sldId id="30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355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CC7364-A96B-4EA7-9FD6-DE4566685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0C42751-62F1-458C-9164-2264E8833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24E377-6552-45BC-9148-3D987A35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92BFB5-DD65-40E5-9955-67A95601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219EF2-1B50-4AE0-88E0-857917EF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A051B0-7AEC-4806-9A2B-E92BF045D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1CDD06-6D71-4E46-85D2-684E8C45F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F10E3C-C126-4506-BC9F-1AF4FFA0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AB61001-F26C-441D-8BD2-82B9ADBF6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8904F16-0584-4A4F-A4DE-ADC2BC3F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4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61109D-EC24-402F-8D73-629BDBF9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E31C92-EA7B-4D10-BAE5-3D088AA59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A889D8-CF5A-497B-8729-5101FD958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0FCEE1B-348B-43A4-8BA5-85CA2F8B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900188-D7F5-4CEF-9AA2-90400B09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5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1C2409-9F08-48D0-A33D-237D4090D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4C3DD2-2E5F-4EDC-83A2-B20A7037C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8F48011-1DBF-4739-BB79-D8E535FC4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1EE29F7-3B8B-4089-A5B7-D4826B0F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9E0187-51A4-4648-A864-0F3147987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FB8CCB9-7F3D-4413-B5EF-3CF70DF3A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1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C02845-165B-4D90-B0A7-1C167245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788E20-9D42-45DF-82DC-ED73289B3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86B73BA-8A52-4FAF-8BF0-57574E38A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DAEC259-F906-4E00-A430-520A9E111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1A2A4A7-93CC-49F1-9B1C-75AF4EBA54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5F9BEF7-0292-4C5D-A50F-03CDF566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5549DB4-C3F1-4C65-B22E-D0F4185E3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7C3ACC-C21A-4892-A941-AA7941225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5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D4703F-1872-442D-BDDD-642FD7D2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5B9DD90-C1D0-4674-97F5-51739D963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7129F42-65E2-4D24-8284-B8AF33E9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F5FEE37-5618-4CBC-BC1F-7A56F7AC0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1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F6BC44-23C5-469C-9ADF-E423A2164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F4141E7-68EF-4D66-B919-82C107945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BC0A410-86DD-43CF-A6B6-57425B08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55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2BB95C-CFE2-4B0A-807D-10EFA7E04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9A0F7D-4992-4A42-AF7C-E9CC1CE06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7E322D3-ECA0-4964-8B43-A8B063662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F1952A-1567-43EB-B841-56C71E9A4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0A0471-F477-458D-9D63-FE1887CBE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B7007DB-9FE2-4970-9F64-C6023778A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14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87E012-3C02-47D2-B18B-47B9B44CF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2D7B503-D7E6-4843-8ADA-755D8FB1F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B62E52B-F779-46B4-9625-D5F394D17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426E4D8-4683-429A-A354-05793A5D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C6D6C95-3E5B-405D-95C2-83E7DB32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FE39D6F-2B07-4DB5-899A-DB75BED4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1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588227-06B4-4564-80E7-8AB703C6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DE56389-9780-4BF6-BD90-52EE510BC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F61FAA-3681-4AF1-8F33-03C82C112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7801701-7D6F-4463-8371-F6964182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5AC9FF-BC5F-4D5C-83AA-7392A801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2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2323BD2-F1F0-456E-9B41-5F2EC56F5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57D01A2-E231-4350-BDA6-0FEA7BB9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6CA4FDA-6645-46E0-BC79-797332BF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A3BDA5-E899-41E8-866C-AC1C41D23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F2EA12-B3AB-4ADF-9C10-C84E0B1B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0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892A3CC-E925-4824-A27F-3D9CF671F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2B15BE9-E5BC-4EF5-9FE9-08B6E533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2B46B0-E60A-4C3D-9E24-A8D34E93F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AFA39-A213-4DA2-9A35-F8E15DC61DBE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566F4D-FD22-4822-A313-56A786A50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2C46AD-20A8-4378-8BC9-2B651A3A2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75E7B-8F8E-4515-8583-DCCD083C4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4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omim.org/entry/60390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emf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6B6EDD-36BD-4759-99DB-747AB683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45790"/>
          </a:xfrm>
        </p:spPr>
        <p:txBody>
          <a:bodyPr>
            <a:noAutofit/>
          </a:bodyPr>
          <a:lstStyle/>
          <a:p>
            <a:r>
              <a:rPr lang="cs-CZ" sz="5400" b="1" u="sng" dirty="0" err="1"/>
              <a:t>Fylogenomika</a:t>
            </a:r>
            <a:br>
              <a:rPr lang="cs-CZ" sz="4800" dirty="0"/>
            </a:br>
            <a:br>
              <a:rPr lang="cs-CZ" sz="4800" dirty="0"/>
            </a:br>
            <a:r>
              <a:rPr lang="cs-CZ" sz="4800" dirty="0"/>
              <a:t>Selekce, její formy a projevy na úrovni genomu</a:t>
            </a:r>
            <a:endParaRPr lang="en-US" sz="48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FF66D63-2EE6-4C5C-84DC-CE426C691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60900"/>
            <a:ext cx="9144000" cy="1174750"/>
          </a:xfrm>
        </p:spPr>
        <p:txBody>
          <a:bodyPr>
            <a:normAutofit/>
          </a:bodyPr>
          <a:lstStyle/>
          <a:p>
            <a:r>
              <a:rPr lang="cs-CZ" sz="2800" i="1" dirty="0"/>
              <a:t>RNDr. Ing. Edvard Ehler, Ph.D.</a:t>
            </a:r>
          </a:p>
          <a:p>
            <a:endParaRPr lang="cs-CZ" sz="1200" i="1" dirty="0"/>
          </a:p>
          <a:p>
            <a:r>
              <a:rPr lang="en-US" sz="1900" dirty="0" err="1"/>
              <a:t>Ústav</a:t>
            </a:r>
            <a:r>
              <a:rPr lang="en-US" sz="1900" dirty="0"/>
              <a:t> </a:t>
            </a:r>
            <a:r>
              <a:rPr lang="en-US" sz="1900" dirty="0" err="1"/>
              <a:t>molekulární</a:t>
            </a:r>
            <a:r>
              <a:rPr lang="en-US" sz="1900" dirty="0"/>
              <a:t> </a:t>
            </a:r>
            <a:r>
              <a:rPr lang="en-US" sz="1900" dirty="0" err="1"/>
              <a:t>genetiky</a:t>
            </a:r>
            <a:r>
              <a:rPr lang="en-US" sz="1900" dirty="0"/>
              <a:t> AV </a:t>
            </a:r>
            <a:r>
              <a:rPr lang="en-US" sz="1900" dirty="0" err="1"/>
              <a:t>ČR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2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5BEDF7-2F28-4F36-AD2C-F2BCC4F8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Selekce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D32014-036D-4154-89F3-F0A2A14D7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Jedna z hlavních evolučních sil</a:t>
            </a:r>
          </a:p>
          <a:p>
            <a:r>
              <a:rPr lang="cs-CZ" dirty="0"/>
              <a:t>Umožňuje adaptace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907FC-D4A9-4F12-AF6D-CB99D2832C9B}"/>
              </a:ext>
            </a:extLst>
          </p:cNvPr>
          <p:cNvSpPr txBox="1"/>
          <p:nvPr/>
        </p:nvSpPr>
        <p:spPr>
          <a:xfrm>
            <a:off x="905164" y="3429000"/>
            <a:ext cx="9070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 err="1"/>
              <a:t>Adults</a:t>
            </a:r>
            <a:r>
              <a:rPr lang="cs-CZ" sz="2400" dirty="0"/>
              <a:t> → </a:t>
            </a:r>
            <a:r>
              <a:rPr lang="cs-CZ" sz="2400" dirty="0" err="1"/>
              <a:t>Gametes</a:t>
            </a:r>
            <a:r>
              <a:rPr lang="cs-CZ" sz="2400" dirty="0"/>
              <a:t> → </a:t>
            </a:r>
            <a:r>
              <a:rPr lang="cs-CZ" sz="2400" dirty="0" err="1"/>
              <a:t>Random</a:t>
            </a:r>
            <a:r>
              <a:rPr lang="cs-CZ" sz="2400" dirty="0"/>
              <a:t> </a:t>
            </a:r>
            <a:r>
              <a:rPr lang="cs-CZ" sz="2400" dirty="0" err="1"/>
              <a:t>mating</a:t>
            </a:r>
            <a:r>
              <a:rPr lang="cs-CZ" sz="2400" dirty="0"/>
              <a:t> → </a:t>
            </a:r>
            <a:r>
              <a:rPr lang="cs-CZ" sz="2400" dirty="0" err="1"/>
              <a:t>Zygotes</a:t>
            </a:r>
            <a:r>
              <a:rPr lang="cs-CZ" sz="2400" dirty="0"/>
              <a:t> → </a:t>
            </a:r>
            <a:r>
              <a:rPr lang="cs-CZ" sz="2400" b="1" dirty="0" err="1">
                <a:solidFill>
                  <a:srgbClr val="FF0000"/>
                </a:solidFill>
              </a:rPr>
              <a:t>Selection</a:t>
            </a:r>
            <a:r>
              <a:rPr lang="cs-CZ" sz="2400" dirty="0"/>
              <a:t> → </a:t>
            </a:r>
            <a:r>
              <a:rPr lang="cs-CZ" sz="2400" dirty="0" err="1"/>
              <a:t>Adults</a:t>
            </a:r>
            <a:endParaRPr lang="cs-CZ" sz="2400" dirty="0"/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6A8319D5-E0A1-401E-91BF-F992D67149AC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838201" y="3659833"/>
            <a:ext cx="9137072" cy="12700"/>
          </a:xfrm>
          <a:prstGeom prst="bentConnector5">
            <a:avLst>
              <a:gd name="adj1" fmla="val -3513"/>
              <a:gd name="adj2" fmla="val 6381213"/>
              <a:gd name="adj3" fmla="val 105093"/>
            </a:avLst>
          </a:prstGeom>
          <a:ln w="28575"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183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4DD09-D408-467A-97E5-87576000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Selekce = výběr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B8FB84-90D6-4A8B-9B1C-05648ED06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Organismy</a:t>
            </a:r>
            <a:r>
              <a:rPr lang="en-US" dirty="0"/>
              <a:t> </a:t>
            </a:r>
            <a:r>
              <a:rPr lang="en-US" dirty="0" err="1"/>
              <a:t>musí</a:t>
            </a:r>
            <a:r>
              <a:rPr lang="en-US" dirty="0"/>
              <a:t> </a:t>
            </a:r>
            <a:r>
              <a:rPr lang="en-US" dirty="0" err="1"/>
              <a:t>produkovat</a:t>
            </a:r>
            <a:r>
              <a:rPr lang="en-US" dirty="0"/>
              <a:t> </a:t>
            </a:r>
            <a:r>
              <a:rPr lang="en-US" dirty="0" err="1"/>
              <a:t>více</a:t>
            </a:r>
            <a:r>
              <a:rPr lang="en-US" dirty="0"/>
              <a:t> </a:t>
            </a:r>
            <a:r>
              <a:rPr lang="en-US" dirty="0" err="1"/>
              <a:t>potomků</a:t>
            </a:r>
            <a:r>
              <a:rPr lang="en-US" dirty="0"/>
              <a:t>, </a:t>
            </a:r>
            <a:r>
              <a:rPr lang="en-US" dirty="0" err="1"/>
              <a:t>než</a:t>
            </a:r>
            <a:r>
              <a:rPr lang="en-US" dirty="0"/>
              <a:t> </a:t>
            </a:r>
            <a:r>
              <a:rPr lang="en-US" dirty="0" err="1"/>
              <a:t>kolik</a:t>
            </a:r>
            <a:r>
              <a:rPr lang="en-US" dirty="0"/>
              <a:t> </a:t>
            </a:r>
            <a:r>
              <a:rPr lang="en-US" dirty="0" err="1"/>
              <a:t>jich</a:t>
            </a:r>
            <a:r>
              <a:rPr lang="en-US" dirty="0"/>
              <a:t> </a:t>
            </a:r>
            <a:r>
              <a:rPr lang="en-US" dirty="0" err="1"/>
              <a:t>přežije</a:t>
            </a:r>
            <a:r>
              <a:rPr lang="en-US" dirty="0"/>
              <a:t> a </a:t>
            </a:r>
            <a:r>
              <a:rPr lang="en-US" dirty="0" err="1"/>
              <a:t>dožije</a:t>
            </a:r>
            <a:r>
              <a:rPr lang="en-US" dirty="0"/>
              <a:t> se </a:t>
            </a:r>
            <a:r>
              <a:rPr lang="en-US" dirty="0" err="1"/>
              <a:t>reprodukčního</a:t>
            </a:r>
            <a:r>
              <a:rPr lang="en-US" dirty="0"/>
              <a:t> </a:t>
            </a:r>
            <a:r>
              <a:rPr lang="en-US" dirty="0" err="1"/>
              <a:t>věku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Organismy</a:t>
            </a:r>
            <a:r>
              <a:rPr lang="cs-CZ" dirty="0"/>
              <a:t> (potomci)</a:t>
            </a:r>
            <a:r>
              <a:rPr lang="en-US" dirty="0"/>
              <a:t> se </a:t>
            </a:r>
            <a:r>
              <a:rPr lang="en-US" dirty="0" err="1"/>
              <a:t>mezi</a:t>
            </a:r>
            <a:r>
              <a:rPr lang="en-US" dirty="0"/>
              <a:t> </a:t>
            </a:r>
            <a:r>
              <a:rPr lang="en-US" dirty="0" err="1"/>
              <a:t>sebou</a:t>
            </a:r>
            <a:r>
              <a:rPr lang="en-US" dirty="0"/>
              <a:t> </a:t>
            </a:r>
            <a:r>
              <a:rPr lang="en-US" dirty="0" err="1"/>
              <a:t>liší</a:t>
            </a:r>
            <a:r>
              <a:rPr lang="en-US" dirty="0"/>
              <a:t> </a:t>
            </a:r>
            <a:r>
              <a:rPr lang="en-US" dirty="0" err="1"/>
              <a:t>svojí</a:t>
            </a:r>
            <a:r>
              <a:rPr lang="en-US" dirty="0"/>
              <a:t> </a:t>
            </a:r>
            <a:r>
              <a:rPr lang="en-US" dirty="0" err="1"/>
              <a:t>schopností</a:t>
            </a:r>
            <a:r>
              <a:rPr lang="en-US" dirty="0"/>
              <a:t> </a:t>
            </a:r>
            <a:r>
              <a:rPr lang="en-US" dirty="0" err="1"/>
              <a:t>přežít</a:t>
            </a:r>
            <a:r>
              <a:rPr lang="en-US" dirty="0"/>
              <a:t> a </a:t>
            </a:r>
            <a:r>
              <a:rPr lang="en-US" dirty="0" err="1"/>
              <a:t>rozmnožit</a:t>
            </a:r>
            <a:r>
              <a:rPr lang="en-US" dirty="0"/>
              <a:t> se. </a:t>
            </a:r>
            <a:r>
              <a:rPr lang="en-US" dirty="0" err="1"/>
              <a:t>Alespoň</a:t>
            </a:r>
            <a:r>
              <a:rPr lang="en-US" dirty="0"/>
              <a:t> </a:t>
            </a:r>
            <a:r>
              <a:rPr lang="en-US" dirty="0" err="1"/>
              <a:t>některé</a:t>
            </a:r>
            <a:r>
              <a:rPr lang="en-US" dirty="0"/>
              <a:t> z </a:t>
            </a:r>
            <a:r>
              <a:rPr lang="en-US" dirty="0" err="1"/>
              <a:t>těchto</a:t>
            </a:r>
            <a:r>
              <a:rPr lang="en-US" dirty="0"/>
              <a:t> </a:t>
            </a:r>
            <a:r>
              <a:rPr lang="en-US" dirty="0" err="1"/>
              <a:t>odlišností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způsobeny</a:t>
            </a:r>
            <a:r>
              <a:rPr lang="en-US" dirty="0"/>
              <a:t> </a:t>
            </a:r>
            <a:r>
              <a:rPr lang="en-US" dirty="0" err="1"/>
              <a:t>jejich</a:t>
            </a:r>
            <a:r>
              <a:rPr lang="en-US" dirty="0"/>
              <a:t> </a:t>
            </a:r>
            <a:r>
              <a:rPr lang="en-US" dirty="0" err="1"/>
              <a:t>genotypem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 </a:t>
            </a:r>
            <a:r>
              <a:rPr lang="en-US" dirty="0" err="1"/>
              <a:t>každé</a:t>
            </a:r>
            <a:r>
              <a:rPr lang="en-US" dirty="0"/>
              <a:t> </a:t>
            </a:r>
            <a:r>
              <a:rPr lang="en-US" dirty="0" err="1"/>
              <a:t>generaci</a:t>
            </a:r>
            <a:r>
              <a:rPr lang="en-US" dirty="0"/>
              <a:t> </a:t>
            </a:r>
            <a:r>
              <a:rPr lang="en-US" dirty="0" err="1"/>
              <a:t>budou</a:t>
            </a:r>
            <a:r>
              <a:rPr lang="en-US" dirty="0"/>
              <a:t> </a:t>
            </a:r>
            <a:r>
              <a:rPr lang="en-US" dirty="0" err="1"/>
              <a:t>budou</a:t>
            </a:r>
            <a:r>
              <a:rPr lang="en-US" dirty="0"/>
              <a:t> </a:t>
            </a:r>
            <a:r>
              <a:rPr lang="en-US" dirty="0" err="1"/>
              <a:t>výrazně</a:t>
            </a:r>
            <a:r>
              <a:rPr lang="en-US" dirty="0"/>
              <a:t> </a:t>
            </a:r>
            <a:r>
              <a:rPr lang="en-US" dirty="0" err="1"/>
              <a:t>úspěšnější</a:t>
            </a:r>
            <a:r>
              <a:rPr lang="en-US" dirty="0"/>
              <a:t> v </a:t>
            </a:r>
            <a:r>
              <a:rPr lang="en-US" dirty="0" err="1"/>
              <a:t>reprodukci</a:t>
            </a:r>
            <a:r>
              <a:rPr lang="en-US" dirty="0"/>
              <a:t> ty </a:t>
            </a:r>
            <a:r>
              <a:rPr lang="en-US" dirty="0" err="1"/>
              <a:t>genotypy</a:t>
            </a:r>
            <a:r>
              <a:rPr lang="en-US" dirty="0"/>
              <a:t>, </a:t>
            </a:r>
            <a:r>
              <a:rPr lang="en-US" dirty="0" err="1"/>
              <a:t>které</a:t>
            </a:r>
            <a:r>
              <a:rPr lang="en-US" dirty="0"/>
              <a:t> </a:t>
            </a:r>
            <a:r>
              <a:rPr lang="en-US" dirty="0" err="1"/>
              <a:t>podmiňují</a:t>
            </a:r>
            <a:r>
              <a:rPr lang="en-US" dirty="0"/>
              <a:t> </a:t>
            </a:r>
            <a:r>
              <a:rPr lang="en-US" dirty="0" err="1"/>
              <a:t>fenotyp</a:t>
            </a:r>
            <a:r>
              <a:rPr lang="en-US" dirty="0"/>
              <a:t> </a:t>
            </a:r>
            <a:r>
              <a:rPr lang="en-US" dirty="0" err="1"/>
              <a:t>vhodný</a:t>
            </a:r>
            <a:r>
              <a:rPr lang="en-US" dirty="0"/>
              <a:t> pro </a:t>
            </a:r>
            <a:r>
              <a:rPr lang="en-US" dirty="0" err="1"/>
              <a:t>přežití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daném</a:t>
            </a:r>
            <a:r>
              <a:rPr lang="en-US" dirty="0"/>
              <a:t> </a:t>
            </a:r>
            <a:r>
              <a:rPr lang="en-US" dirty="0" err="1"/>
              <a:t>stanovišti</a:t>
            </a:r>
            <a:r>
              <a:rPr lang="en-US" dirty="0"/>
              <a:t>. </a:t>
            </a:r>
            <a:r>
              <a:rPr lang="en-US" dirty="0" err="1"/>
              <a:t>Další</a:t>
            </a:r>
            <a:r>
              <a:rPr lang="en-US" dirty="0"/>
              <a:t> </a:t>
            </a:r>
            <a:r>
              <a:rPr lang="en-US" dirty="0" err="1"/>
              <a:t>generace</a:t>
            </a:r>
            <a:r>
              <a:rPr lang="en-US" dirty="0"/>
              <a:t> je </a:t>
            </a:r>
            <a:r>
              <a:rPr lang="en-US" dirty="0" err="1"/>
              <a:t>preferenčně</a:t>
            </a:r>
            <a:r>
              <a:rPr lang="en-US" dirty="0"/>
              <a:t> </a:t>
            </a:r>
            <a:r>
              <a:rPr lang="en-US" dirty="0" err="1"/>
              <a:t>tvořena</a:t>
            </a:r>
            <a:r>
              <a:rPr lang="en-US" dirty="0"/>
              <a:t> </a:t>
            </a:r>
            <a:r>
              <a:rPr lang="en-US" dirty="0" err="1"/>
              <a:t>jejich</a:t>
            </a:r>
            <a:r>
              <a:rPr lang="en-US" dirty="0"/>
              <a:t> </a:t>
            </a:r>
            <a:r>
              <a:rPr lang="en-US" dirty="0" err="1"/>
              <a:t>potomky</a:t>
            </a:r>
            <a:r>
              <a:rPr lang="en-US" dirty="0"/>
              <a:t>. </a:t>
            </a:r>
            <a:r>
              <a:rPr lang="en-US" dirty="0" err="1"/>
              <a:t>Tímto</a:t>
            </a:r>
            <a:r>
              <a:rPr lang="en-US" dirty="0"/>
              <a:t> </a:t>
            </a:r>
            <a:r>
              <a:rPr lang="en-US" dirty="0" err="1"/>
              <a:t>způsobem</a:t>
            </a:r>
            <a:r>
              <a:rPr lang="en-US" dirty="0"/>
              <a:t> se v </a:t>
            </a:r>
            <a:r>
              <a:rPr lang="en-US" dirty="0" err="1"/>
              <a:t>každé</a:t>
            </a:r>
            <a:r>
              <a:rPr lang="en-US" dirty="0"/>
              <a:t> </a:t>
            </a:r>
            <a:r>
              <a:rPr lang="en-US" dirty="0" err="1"/>
              <a:t>generaci</a:t>
            </a:r>
            <a:r>
              <a:rPr lang="en-US" dirty="0"/>
              <a:t> </a:t>
            </a:r>
            <a:r>
              <a:rPr lang="en-US" dirty="0" err="1"/>
              <a:t>zvyšuje</a:t>
            </a:r>
            <a:r>
              <a:rPr lang="en-US" dirty="0"/>
              <a:t> </a:t>
            </a:r>
            <a:r>
              <a:rPr lang="en-US" dirty="0" err="1"/>
              <a:t>frekvence</a:t>
            </a:r>
            <a:r>
              <a:rPr lang="en-US" dirty="0"/>
              <a:t> </a:t>
            </a:r>
            <a:r>
              <a:rPr lang="en-US" dirty="0" err="1"/>
              <a:t>alel</a:t>
            </a:r>
            <a:r>
              <a:rPr lang="en-US" dirty="0"/>
              <a:t>, </a:t>
            </a:r>
            <a:r>
              <a:rPr lang="en-US" dirty="0" err="1"/>
              <a:t>které</a:t>
            </a:r>
            <a:r>
              <a:rPr lang="en-US" dirty="0"/>
              <a:t> </a:t>
            </a:r>
            <a:r>
              <a:rPr lang="en-US" dirty="0" err="1"/>
              <a:t>zlepšují</a:t>
            </a:r>
            <a:r>
              <a:rPr lang="en-US" dirty="0"/>
              <a:t> fitness v </a:t>
            </a:r>
            <a:r>
              <a:rPr lang="en-US" dirty="0" err="1"/>
              <a:t>daném</a:t>
            </a:r>
            <a:r>
              <a:rPr lang="en-US" dirty="0"/>
              <a:t> </a:t>
            </a:r>
            <a:r>
              <a:rPr lang="en-US" dirty="0" err="1"/>
              <a:t>prostředí</a:t>
            </a:r>
            <a:r>
              <a:rPr lang="en-US" dirty="0"/>
              <a:t> – </a:t>
            </a:r>
            <a:r>
              <a:rPr lang="en-US" dirty="0" err="1"/>
              <a:t>přežívání</a:t>
            </a:r>
            <a:r>
              <a:rPr lang="en-US" dirty="0"/>
              <a:t> a </a:t>
            </a:r>
            <a:r>
              <a:rPr lang="en-US" dirty="0" err="1"/>
              <a:t>rozmnožování</a:t>
            </a:r>
            <a:r>
              <a:rPr lang="en-US" dirty="0"/>
              <a:t>. Toto </a:t>
            </a:r>
            <a:r>
              <a:rPr lang="en-US" dirty="0" err="1"/>
              <a:t>postupné</a:t>
            </a:r>
            <a:r>
              <a:rPr lang="en-US" dirty="0"/>
              <a:t>, </a:t>
            </a:r>
            <a:r>
              <a:rPr lang="en-US" dirty="0" err="1"/>
              <a:t>progresivní</a:t>
            </a:r>
            <a:r>
              <a:rPr lang="en-US" dirty="0"/>
              <a:t>, </a:t>
            </a:r>
            <a:r>
              <a:rPr lang="en-US" dirty="0" err="1"/>
              <a:t>vylepšování</a:t>
            </a:r>
            <a:r>
              <a:rPr lang="en-US" dirty="0"/>
              <a:t> </a:t>
            </a:r>
            <a:r>
              <a:rPr lang="en-US" dirty="0" err="1"/>
              <a:t>genotypů</a:t>
            </a:r>
            <a:r>
              <a:rPr lang="en-US" dirty="0"/>
              <a:t> </a:t>
            </a:r>
            <a:r>
              <a:rPr lang="en-US" dirty="0" err="1"/>
              <a:t>jedinců</a:t>
            </a:r>
            <a:r>
              <a:rPr lang="en-US" dirty="0"/>
              <a:t> (a </a:t>
            </a:r>
            <a:r>
              <a:rPr lang="en-US" dirty="0" err="1"/>
              <a:t>genofondu</a:t>
            </a:r>
            <a:r>
              <a:rPr lang="en-US" dirty="0"/>
              <a:t> populace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které</a:t>
            </a:r>
            <a:r>
              <a:rPr lang="en-US" dirty="0"/>
              <a:t> </a:t>
            </a:r>
            <a:r>
              <a:rPr lang="en-US" dirty="0" err="1"/>
              <a:t>žijí</a:t>
            </a:r>
            <a:r>
              <a:rPr lang="en-US" dirty="0"/>
              <a:t>) je </a:t>
            </a:r>
            <a:r>
              <a:rPr lang="en-US" dirty="0" err="1"/>
              <a:t>základem</a:t>
            </a:r>
            <a:r>
              <a:rPr lang="en-US" dirty="0"/>
              <a:t> </a:t>
            </a:r>
            <a:r>
              <a:rPr lang="en-US" dirty="0" err="1"/>
              <a:t>evoluční</a:t>
            </a:r>
            <a:r>
              <a:rPr lang="en-US" dirty="0"/>
              <a:t> </a:t>
            </a:r>
            <a:r>
              <a:rPr lang="en-US" dirty="0" err="1"/>
              <a:t>adaptace</a:t>
            </a:r>
            <a:r>
              <a:rPr lang="en-US" dirty="0"/>
              <a:t>.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Kompetice mezi jedinci stejného druhu o zdroje.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66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956B18-2A6D-4AAB-8432-6A4E8C63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Fitness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222E14-C688-44DC-8A87-085D46B5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reprodukční</a:t>
            </a:r>
            <a:r>
              <a:rPr lang="en-US" dirty="0"/>
              <a:t> </a:t>
            </a:r>
            <a:r>
              <a:rPr lang="en-US" dirty="0" err="1"/>
              <a:t>úspěšnost</a:t>
            </a:r>
            <a:r>
              <a:rPr lang="en-US" dirty="0"/>
              <a:t> </a:t>
            </a:r>
            <a:r>
              <a:rPr lang="en-US" dirty="0" err="1"/>
              <a:t>jedince</a:t>
            </a:r>
            <a:endParaRPr lang="cs-CZ" dirty="0"/>
          </a:p>
          <a:p>
            <a:r>
              <a:rPr lang="en-US" dirty="0" err="1"/>
              <a:t>skóre</a:t>
            </a:r>
            <a:r>
              <a:rPr lang="en-US" dirty="0"/>
              <a:t>/</a:t>
            </a:r>
            <a:r>
              <a:rPr lang="en-US" dirty="0" err="1"/>
              <a:t>umístění</a:t>
            </a:r>
            <a:r>
              <a:rPr lang="en-US" dirty="0"/>
              <a:t> </a:t>
            </a:r>
            <a:r>
              <a:rPr lang="en-US" dirty="0" err="1"/>
              <a:t>určitého</a:t>
            </a:r>
            <a:r>
              <a:rPr lang="en-US" dirty="0"/>
              <a:t> </a:t>
            </a:r>
            <a:r>
              <a:rPr lang="en-US" dirty="0" err="1"/>
              <a:t>fenotypu</a:t>
            </a:r>
            <a:r>
              <a:rPr lang="cs-CZ" dirty="0"/>
              <a:t> (v „soutěži“ s ostatními fenotypy)</a:t>
            </a:r>
          </a:p>
          <a:p>
            <a:r>
              <a:rPr lang="cs-CZ" dirty="0"/>
              <a:t>Fitness dle </a:t>
            </a:r>
            <a:r>
              <a:rPr lang="en-US" dirty="0"/>
              <a:t>Darwin</a:t>
            </a:r>
            <a:r>
              <a:rPr lang="cs-CZ" dirty="0"/>
              <a:t>a</a:t>
            </a:r>
            <a:r>
              <a:rPr lang="en-US" dirty="0"/>
              <a:t> </a:t>
            </a:r>
            <a:r>
              <a:rPr lang="cs-CZ" sz="2800" dirty="0"/>
              <a:t>→</a:t>
            </a:r>
            <a:r>
              <a:rPr lang="cs-CZ" dirty="0"/>
              <a:t> </a:t>
            </a:r>
            <a:r>
              <a:rPr lang="en-US" dirty="0" err="1"/>
              <a:t>množství</a:t>
            </a:r>
            <a:r>
              <a:rPr lang="en-US" dirty="0"/>
              <a:t> </a:t>
            </a:r>
            <a:r>
              <a:rPr lang="en-US" dirty="0" err="1"/>
              <a:t>potomků</a:t>
            </a:r>
            <a:r>
              <a:rPr lang="en-US" dirty="0"/>
              <a:t> </a:t>
            </a:r>
            <a:r>
              <a:rPr lang="en-US" dirty="0" err="1"/>
              <a:t>pozorovaného</a:t>
            </a:r>
            <a:r>
              <a:rPr lang="en-US" dirty="0"/>
              <a:t> </a:t>
            </a:r>
            <a:r>
              <a:rPr lang="en-US" dirty="0" err="1"/>
              <a:t>jedince</a:t>
            </a:r>
            <a:r>
              <a:rPr lang="en-US" dirty="0"/>
              <a:t>, </a:t>
            </a:r>
            <a:r>
              <a:rPr lang="en-US" dirty="0" err="1"/>
              <a:t>kteří</a:t>
            </a:r>
            <a:r>
              <a:rPr lang="en-US" dirty="0"/>
              <a:t> se </a:t>
            </a:r>
            <a:r>
              <a:rPr lang="en-US" dirty="0" err="1"/>
              <a:t>dožijí</a:t>
            </a:r>
            <a:r>
              <a:rPr lang="en-US" dirty="0"/>
              <a:t> </a:t>
            </a:r>
            <a:r>
              <a:rPr lang="en-US" dirty="0" err="1"/>
              <a:t>reprodukčního</a:t>
            </a:r>
            <a:r>
              <a:rPr lang="en-US" dirty="0"/>
              <a:t> </a:t>
            </a:r>
            <a:r>
              <a:rPr lang="en-US" dirty="0" err="1"/>
              <a:t>věku</a:t>
            </a:r>
            <a:endParaRPr lang="cs-CZ" dirty="0"/>
          </a:p>
          <a:p>
            <a:r>
              <a:rPr lang="cs-CZ" i="1" u="sng" dirty="0"/>
              <a:t>Exklusivní</a:t>
            </a:r>
            <a:r>
              <a:rPr lang="cs-CZ" dirty="0"/>
              <a:t> (individuální, pouze jedinec/fenotyp) </a:t>
            </a:r>
          </a:p>
          <a:p>
            <a:r>
              <a:rPr lang="cs-CZ" i="1" u="sng" dirty="0"/>
              <a:t>Inklusivní</a:t>
            </a:r>
            <a:r>
              <a:rPr lang="cs-CZ" dirty="0"/>
              <a:t> (příbuzenské skupiny, evoluční mechanismus podmiňující altruistické chování) - je jedno, jestli budu mít já jedno dítě (má 1/2 mých genů), nebo můj bratr bude mít dvě děti (sourozenec se mnou sdílí ½ genů, každé z jeho dětí bude mít ¼ mých genů). </a:t>
            </a:r>
          </a:p>
        </p:txBody>
      </p:sp>
    </p:spTree>
    <p:extLst>
      <p:ext uri="{BB962C8B-B14F-4D97-AF65-F5344CB8AC3E}">
        <p14:creationId xmlns:p14="http://schemas.microsoft.com/office/powerpoint/2010/main" val="2471718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C1055-5AE2-4C9C-A2A0-DDBFCEF6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Fitness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C308E0-6B28-46C2-BEC3-E67F84F8BB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cs-CZ" dirty="0"/>
                  <a:t>Značí se </a:t>
                </a: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cs-CZ" b="0" dirty="0"/>
                  <a:t>, čím větší,</a:t>
                </a:r>
              </a:p>
              <a:p>
                <a:pPr marL="0" indent="0">
                  <a:buNone/>
                </a:pPr>
                <a:r>
                  <a:rPr lang="cs-CZ" dirty="0"/>
                  <a:t>tím lepší.</a:t>
                </a:r>
                <a:endParaRPr lang="cs-CZ" b="0" dirty="0"/>
              </a:p>
              <a:p>
                <a:endParaRPr lang="cs-CZ" dirty="0"/>
              </a:p>
              <a:p>
                <a:endParaRPr lang="cs-CZ" b="0" dirty="0"/>
              </a:p>
              <a:p>
                <a:r>
                  <a:rPr lang="cs-CZ" dirty="0"/>
                  <a:t>Každý genotyp má jinou fitness, adaptační proces na úrovni populace působí cestou zvyšování průměrné fitness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cs-CZ" dirty="0"/>
                  <a:t>).</a:t>
                </a:r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C308E0-6B28-46C2-BEC3-E67F84F8BB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40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7940EB4-7EB5-43C9-A388-B26AF7ECC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412" y="382587"/>
            <a:ext cx="7058025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07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CC34E1-EDE3-4425-9A17-2F27EC72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28217"/>
            <a:ext cx="2549237" cy="999692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Selekční koeficient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92A1A1-C552-45BD-AB66-57809FFF44F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701964" y="4451927"/>
                <a:ext cx="10732654" cy="22352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cs-CZ" dirty="0"/>
                  <a:t>Značen </a:t>
                </a: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cs-CZ" dirty="0"/>
              </a:p>
              <a:p>
                <a:r>
                  <a:rPr lang="cs-CZ" dirty="0"/>
                  <a:t>Kvantifikuje výsledek selekce, adaptace jedince na dané prostředí a s tím snížení nebo zvýšení fitness.</a:t>
                </a:r>
              </a:p>
              <a:p>
                <a:r>
                  <a:rPr lang="cs-CZ" dirty="0"/>
                  <a:t>Negativní význam, </a:t>
                </a: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cs-CZ" dirty="0"/>
                  <a:t> – snížení fitness daného genotypu o 10 % proti genotypu s nejvyšším fitness v populaci.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92A1A1-C552-45BD-AB66-57809FFF44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01964" y="4451927"/>
                <a:ext cx="10732654" cy="2235200"/>
              </a:xfrm>
              <a:blipFill>
                <a:blip r:embed="rId2"/>
                <a:stretch>
                  <a:fillRect l="-1022" t="-599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7D33B2-6700-49D7-AFCE-AC0CCC3A39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54405" y="0"/>
            <a:ext cx="8716866" cy="4876800"/>
          </a:xfrm>
        </p:spPr>
      </p:pic>
    </p:spTree>
    <p:extLst>
      <p:ext uri="{BB962C8B-B14F-4D97-AF65-F5344CB8AC3E}">
        <p14:creationId xmlns:p14="http://schemas.microsoft.com/office/powerpoint/2010/main" val="297603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BC31-88A8-4658-8BAD-90635F5C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Typy selekce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940EFB-374D-46F4-BCDC-9C3EF9979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Pozitivní (</a:t>
            </a:r>
            <a:r>
              <a:rPr lang="cs-CZ" dirty="0" err="1"/>
              <a:t>diversifying</a:t>
            </a:r>
            <a:r>
              <a:rPr lang="cs-CZ" dirty="0"/>
              <a:t> </a:t>
            </a:r>
            <a:r>
              <a:rPr lang="cs-CZ" dirty="0" err="1"/>
              <a:t>selection</a:t>
            </a:r>
            <a:r>
              <a:rPr lang="cs-CZ" dirty="0"/>
              <a:t>) vs. negativní (</a:t>
            </a:r>
            <a:r>
              <a:rPr lang="cs-CZ" dirty="0" err="1"/>
              <a:t>purifying</a:t>
            </a:r>
            <a:r>
              <a:rPr lang="cs-CZ" dirty="0"/>
              <a:t> </a:t>
            </a:r>
            <a:r>
              <a:rPr lang="cs-CZ" dirty="0" err="1"/>
              <a:t>selection</a:t>
            </a:r>
            <a:r>
              <a:rPr lang="cs-CZ" dirty="0"/>
              <a:t>)</a:t>
            </a:r>
          </a:p>
          <a:p>
            <a:endParaRPr lang="cs-CZ" dirty="0"/>
          </a:p>
          <a:p>
            <a:r>
              <a:rPr lang="cs-CZ" dirty="0"/>
              <a:t>Náhodná vs. nenáhodná</a:t>
            </a:r>
          </a:p>
          <a:p>
            <a:endParaRPr lang="cs-CZ" dirty="0"/>
          </a:p>
          <a:p>
            <a:r>
              <a:rPr lang="cs-CZ" dirty="0"/>
              <a:t>Měkká vs. tvrdá selekce</a:t>
            </a:r>
          </a:p>
        </p:txBody>
      </p:sp>
    </p:spTree>
    <p:extLst>
      <p:ext uri="{BB962C8B-B14F-4D97-AF65-F5344CB8AC3E}">
        <p14:creationId xmlns:p14="http://schemas.microsoft.com/office/powerpoint/2010/main" val="3483426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19ECEA-4C3C-4582-ABDE-FAB0D213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Usměrňující selekce (</a:t>
            </a:r>
            <a:r>
              <a:rPr lang="cs-CZ" dirty="0" err="1"/>
              <a:t>directional</a:t>
            </a:r>
            <a:r>
              <a:rPr lang="cs-CZ" dirty="0"/>
              <a:t> </a:t>
            </a:r>
            <a:r>
              <a:rPr lang="cs-CZ" dirty="0" err="1"/>
              <a:t>selection</a:t>
            </a:r>
            <a:r>
              <a:rPr lang="cs-CZ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A3AF45A-8CFF-4322-BBCF-8649247074E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6672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cs-CZ" dirty="0"/>
                  <a:t>Nejjednodušší případ, homozygot má vyšší fitness než heterozygot a ten zase vyšší než homozygot pro jinou alelu.</a:t>
                </a:r>
              </a:p>
              <a:p>
                <a:r>
                  <a:rPr lang="cs-CZ" dirty="0"/>
                  <a:t>Pozitivní (zde) nebo negativní</a:t>
                </a:r>
              </a:p>
              <a:p>
                <a:r>
                  <a:rPr lang="cs-CZ" dirty="0"/>
                  <a:t>Můžeme vyjádřit i pro různý stupeň dominance (</a:t>
                </a: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cs-CZ" dirty="0"/>
                  <a:t>)</a:t>
                </a:r>
              </a:p>
              <a:p>
                <a:endParaRPr lang="cs-CZ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cs-CZ" b="0" i="1" dirty="0" smtClean="0">
                            <a:latin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r>
                      <a:rPr lang="cs-CZ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pl-PL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cs-CZ" b="0" i="1" dirty="0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cs-CZ" b="0" i="1" dirty="0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cs-CZ" b="0" i="1" dirty="0" smtClean="0">
                        <a:latin typeface="Cambria Math" panose="02040503050406030204" pitchFamily="18" charset="0"/>
                      </a:rPr>
                      <m:t>h𝑠</m:t>
                    </m:r>
                  </m:oMath>
                </a14:m>
                <a:endParaRPr lang="cs-CZ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cs-CZ" b="0" i="1" dirty="0" smtClean="0">
                            <a:latin typeface="Cambria Math" panose="02040503050406030204" pitchFamily="18" charset="0"/>
                          </a:rPr>
                          <m:t>𝐵𝐵</m:t>
                        </m:r>
                      </m:sub>
                    </m:sSub>
                    <m:r>
                      <a:rPr lang="cs-CZ" b="0" i="1" dirty="0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cs-CZ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pl-PL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A3AF45A-8CFF-4322-BBCF-8649247074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667250"/>
              </a:xfrm>
              <a:blipFill>
                <a:blip r:embed="rId2"/>
                <a:stretch>
                  <a:fillRect l="-1882" t="-2611" r="-305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2C4075-6210-4034-A875-69579C677A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81610"/>
            <a:ext cx="5181600" cy="3239367"/>
          </a:xfrm>
        </p:spPr>
      </p:pic>
    </p:spTree>
    <p:extLst>
      <p:ext uri="{BB962C8B-B14F-4D97-AF65-F5344CB8AC3E}">
        <p14:creationId xmlns:p14="http://schemas.microsoft.com/office/powerpoint/2010/main" val="3448577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780A0B-7781-4A6D-BD2C-6AC7DA12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397164"/>
            <a:ext cx="4719782" cy="1154547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Usměrňující selekce (</a:t>
            </a:r>
            <a:r>
              <a:rPr lang="cs-CZ" dirty="0" err="1"/>
              <a:t>directional</a:t>
            </a:r>
            <a:r>
              <a:rPr lang="cs-CZ" dirty="0"/>
              <a:t> </a:t>
            </a:r>
            <a:r>
              <a:rPr lang="cs-CZ" dirty="0" err="1"/>
              <a:t>selection</a:t>
            </a:r>
            <a:r>
              <a:rPr lang="cs-CZ" dirty="0"/>
              <a:t>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F1ED4FD-906F-42DF-878A-C104B04BF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08" y="2291773"/>
            <a:ext cx="11197792" cy="4423929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FBA93C-AE37-4498-B36A-C7CD3BB8B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808" y="142298"/>
            <a:ext cx="6778192" cy="212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80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C0B150-B5F9-4052-B3C6-543005867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1555"/>
          </a:xfrm>
        </p:spPr>
        <p:txBody>
          <a:bodyPr/>
          <a:lstStyle/>
          <a:p>
            <a:r>
              <a:rPr lang="cs-CZ" dirty="0"/>
              <a:t>Balancující selekce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B83D71C-A546-43EF-9EBB-7E90A93F69E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cs-CZ" dirty="0"/>
                  <a:t>Stabilizující selekce</a:t>
                </a:r>
              </a:p>
              <a:p>
                <a:r>
                  <a:rPr lang="cs-CZ" dirty="0"/>
                  <a:t>selekce ve prospěch heterozygotů</a:t>
                </a:r>
              </a:p>
              <a:p>
                <a:r>
                  <a:rPr lang="cs-CZ" dirty="0"/>
                  <a:t>Heterozygot má vyšší fitness než homozygoti, přičemž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cs-CZ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cs-CZ" dirty="0"/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B83D71C-A546-43EF-9EBB-7E90A93F69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2241" r="-11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42119E-A8D4-49B5-BFEA-9B32F19A5A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84844"/>
            <a:ext cx="5181600" cy="3432899"/>
          </a:xfr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4A7938C-0177-403D-8D37-3072EEBFC991}"/>
              </a:ext>
            </a:extLst>
          </p:cNvPr>
          <p:cNvGrpSpPr>
            <a:grpSpLocks noChangeAspect="1"/>
          </p:cNvGrpSpPr>
          <p:nvPr/>
        </p:nvGrpSpPr>
        <p:grpSpPr>
          <a:xfrm>
            <a:off x="3725605" y="824680"/>
            <a:ext cx="8264214" cy="864000"/>
            <a:chOff x="3895725" y="720579"/>
            <a:chExt cx="8296275" cy="86735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CFE536D-273E-4C72-8D13-FB59704E9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5725" y="1140257"/>
              <a:ext cx="8296275" cy="44767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9BFA016-A741-4A03-8FB5-ED9B4094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72614" y="720579"/>
              <a:ext cx="5010150" cy="438150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3846C64-7368-4385-AEB3-1ACE3EE3E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7680" y="5000901"/>
            <a:ext cx="208597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7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6230-4736-4DED-8D03-71EE4D25A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6645"/>
          </a:xfrm>
        </p:spPr>
        <p:txBody>
          <a:bodyPr/>
          <a:lstStyle/>
          <a:p>
            <a:r>
              <a:rPr lang="cs-CZ" dirty="0"/>
              <a:t>Disruptivní selekce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3C0F7-132C-4088-82A3-D8C7321C5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305800" cy="4351338"/>
          </a:xfrm>
        </p:spPr>
        <p:txBody>
          <a:bodyPr/>
          <a:lstStyle/>
          <a:p>
            <a:r>
              <a:rPr lang="cs-CZ" dirty="0"/>
              <a:t>Heterozygoti jsou znevýhodněni proti homozygotům</a:t>
            </a:r>
          </a:p>
          <a:p>
            <a:endParaRPr lang="cs-CZ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2F1CFA-F6E8-485D-95B9-FAE22E05BA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1980" y="2699798"/>
            <a:ext cx="5744040" cy="3780000"/>
          </a:xfr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5EC6BD6-B2E4-4E1F-9730-67AB97953A2A}"/>
              </a:ext>
            </a:extLst>
          </p:cNvPr>
          <p:cNvGrpSpPr/>
          <p:nvPr/>
        </p:nvGrpSpPr>
        <p:grpSpPr>
          <a:xfrm>
            <a:off x="3708327" y="648706"/>
            <a:ext cx="8305800" cy="874084"/>
            <a:chOff x="295275" y="3231191"/>
            <a:chExt cx="8305800" cy="87408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EAB3B4F-B767-40DA-A6D1-93203530A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" y="3648075"/>
              <a:ext cx="8305800" cy="457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4DD90C-AC65-428C-A5C7-8ADF87EA2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0292" y="3231191"/>
              <a:ext cx="5010150" cy="438150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E8F1F4C-3C67-4D20-9BB8-23ECC710C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350374"/>
            <a:ext cx="4860000" cy="450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7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F2C170-10CD-4748-9C9A-A3DBB3D6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56"/>
            <a:ext cx="10515600" cy="952333"/>
          </a:xfrm>
        </p:spPr>
        <p:txBody>
          <a:bodyPr/>
          <a:lstStyle/>
          <a:p>
            <a:r>
              <a:rPr lang="cs-CZ" dirty="0"/>
              <a:t>Konkrétní příklady selektovaných genů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B35950-81D8-49C9-AB0B-07E0E3B22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6905"/>
            <a:ext cx="5156200" cy="5070058"/>
          </a:xfrm>
        </p:spPr>
        <p:txBody>
          <a:bodyPr/>
          <a:lstStyle/>
          <a:p>
            <a:r>
              <a:rPr lang="cs-CZ" b="1" u="sng" dirty="0"/>
              <a:t>LCT</a:t>
            </a:r>
            <a:r>
              <a:rPr lang="cs-CZ" dirty="0"/>
              <a:t> – </a:t>
            </a:r>
            <a:r>
              <a:rPr lang="cs-CZ" dirty="0" err="1"/>
              <a:t>laktasový</a:t>
            </a:r>
            <a:r>
              <a:rPr lang="cs-CZ" dirty="0"/>
              <a:t> gen, </a:t>
            </a:r>
            <a:r>
              <a:rPr lang="cs-CZ" sz="2800" dirty="0"/>
              <a:t>2:136,545,410–136,594,750</a:t>
            </a:r>
          </a:p>
          <a:p>
            <a:r>
              <a:rPr lang="cs-CZ" dirty="0" err="1"/>
              <a:t>Laktásová</a:t>
            </a:r>
            <a:r>
              <a:rPr lang="cs-CZ" dirty="0"/>
              <a:t> persistence – schopnost trávit </a:t>
            </a:r>
            <a:r>
              <a:rPr lang="cs-CZ" dirty="0" err="1"/>
              <a:t>laktosu</a:t>
            </a:r>
            <a:r>
              <a:rPr lang="cs-CZ" dirty="0"/>
              <a:t> i v dospělosti (funkční enzym</a:t>
            </a:r>
          </a:p>
          <a:p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5199860-2D9C-4B88-BCB6-3C502A392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7321"/>
            <a:ext cx="2740084" cy="3366805"/>
          </a:xfrm>
          <a:prstGeom prst="rect">
            <a:avLst/>
          </a:prstGeom>
        </p:spPr>
      </p:pic>
      <p:pic>
        <p:nvPicPr>
          <p:cNvPr id="6" name="Zástupný obsah 4">
            <a:extLst>
              <a:ext uri="{FF2B5EF4-FFF2-40B4-BE49-F238E27FC236}">
                <a16:creationId xmlns:a16="http://schemas.microsoft.com/office/drawing/2014/main" id="{4819ED10-B356-4DDD-B49F-98EBA540C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045" y="1268488"/>
            <a:ext cx="6812411" cy="534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26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530DB8E9-026D-4B04-B26E-7BEFD1765F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926" y="3295298"/>
            <a:ext cx="5468435" cy="3473801"/>
          </a:xfrm>
        </p:spPr>
      </p:pic>
      <p:pic>
        <p:nvPicPr>
          <p:cNvPr id="10" name="Zástupný obsah 9">
            <a:extLst>
              <a:ext uri="{FF2B5EF4-FFF2-40B4-BE49-F238E27FC236}">
                <a16:creationId xmlns:a16="http://schemas.microsoft.com/office/drawing/2014/main" id="{CD76E1DC-E31D-4AC2-934D-CA66DCCCB9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65699" y="596900"/>
            <a:ext cx="7216833" cy="3994501"/>
          </a:xfr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ADCB3D-5A3F-4DD3-B3D3-6C628FE3DA51}"/>
              </a:ext>
            </a:extLst>
          </p:cNvPr>
          <p:cNvSpPr txBox="1"/>
          <p:nvPr/>
        </p:nvSpPr>
        <p:spPr>
          <a:xfrm>
            <a:off x="438149" y="285750"/>
            <a:ext cx="44005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Různé kauzální </a:t>
            </a:r>
            <a:r>
              <a:rPr lang="cs-CZ" dirty="0" err="1"/>
              <a:t>SNPy</a:t>
            </a:r>
            <a:r>
              <a:rPr lang="cs-CZ" dirty="0"/>
              <a:t> v různých populacích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U Evropanů a Masajů pravděpodobně příklad </a:t>
            </a:r>
            <a:r>
              <a:rPr lang="cs-CZ" b="1" dirty="0"/>
              <a:t>hard sweepu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U pasteveckých populací z Arábie a Afrického rohu (Somálský poloostrov) – </a:t>
            </a:r>
            <a:r>
              <a:rPr lang="cs-CZ" b="1" dirty="0"/>
              <a:t>soft sweep </a:t>
            </a:r>
            <a:r>
              <a:rPr lang="cs-CZ" dirty="0"/>
              <a:t>(několik rozdílných vzácných mutací)</a:t>
            </a:r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5032F124-DFD9-4117-BF36-763F879F5A3C}"/>
              </a:ext>
            </a:extLst>
          </p:cNvPr>
          <p:cNvSpPr txBox="1"/>
          <p:nvPr/>
        </p:nvSpPr>
        <p:spPr>
          <a:xfrm>
            <a:off x="6324600" y="5029200"/>
            <a:ext cx="42545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err="1"/>
              <a:t>SNPy</a:t>
            </a:r>
            <a:r>
              <a:rPr lang="cs-CZ" dirty="0"/>
              <a:t> nejsou přímo v LCT genu, ani v jeho promotorové části, ale v LINE elementu v jednom z intronů vedlejšího genu (</a:t>
            </a:r>
            <a:r>
              <a:rPr lang="cs-CZ" dirty="0" err="1"/>
              <a:t>MCM6</a:t>
            </a:r>
            <a:r>
              <a:rPr lang="cs-CZ" dirty="0"/>
              <a:t>)</a:t>
            </a:r>
            <a:endParaRPr lang="en-US" dirty="0"/>
          </a:p>
        </p:txBody>
      </p: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A736CDB7-51BF-4CCE-9F48-E85DBF472D03}"/>
              </a:ext>
            </a:extLst>
          </p:cNvPr>
          <p:cNvCxnSpPr>
            <a:stCxn id="12" idx="1"/>
          </p:cNvCxnSpPr>
          <p:nvPr/>
        </p:nvCxnSpPr>
        <p:spPr>
          <a:xfrm flipH="1" flipV="1">
            <a:off x="4787900" y="5029200"/>
            <a:ext cx="1536700" cy="46166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87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B054-382F-4530-9E96-E31E6D6B8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0136"/>
          </a:xfrm>
        </p:spPr>
        <p:txBody>
          <a:bodyPr/>
          <a:lstStyle/>
          <a:p>
            <a:r>
              <a:rPr lang="cs-CZ" dirty="0"/>
              <a:t>Srpkovitá anemie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7528AF3-7100-40B2-A43D-13899285E0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6920" y="1467181"/>
            <a:ext cx="11516366" cy="502569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9B2FF-CC4B-4D36-A2DE-F6B2B21AD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07126" y="3428999"/>
            <a:ext cx="4846674" cy="3215795"/>
          </a:xfrm>
        </p:spPr>
        <p:txBody>
          <a:bodyPr/>
          <a:lstStyle/>
          <a:p>
            <a:r>
              <a:rPr lang="cs-CZ" dirty="0" err="1"/>
              <a:t>HbS</a:t>
            </a:r>
            <a:endParaRPr lang="cs-CZ" dirty="0"/>
          </a:p>
          <a:p>
            <a:r>
              <a:rPr lang="cs-CZ" dirty="0"/>
              <a:t>Příklad balancující selekce (fitness výhoda heterozygotů)</a:t>
            </a:r>
          </a:p>
        </p:txBody>
      </p:sp>
    </p:spTree>
    <p:extLst>
      <p:ext uri="{BB962C8B-B14F-4D97-AF65-F5344CB8AC3E}">
        <p14:creationId xmlns:p14="http://schemas.microsoft.com/office/powerpoint/2010/main" val="324288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468E4-E9EC-45FC-B07A-DEEFAE87C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1094" y="410540"/>
            <a:ext cx="3437362" cy="2853273"/>
          </a:xfrm>
        </p:spPr>
        <p:txBody>
          <a:bodyPr/>
          <a:lstStyle/>
          <a:p>
            <a:r>
              <a:rPr lang="cs-CZ" dirty="0" err="1"/>
              <a:t>HbB</a:t>
            </a:r>
            <a:r>
              <a:rPr lang="cs-CZ" dirty="0"/>
              <a:t> gen</a:t>
            </a:r>
          </a:p>
          <a:p>
            <a:r>
              <a:rPr lang="cs-CZ" dirty="0"/>
              <a:t>11p15.4</a:t>
            </a:r>
          </a:p>
          <a:p>
            <a:r>
              <a:rPr lang="cs-CZ" dirty="0"/>
              <a:t>OMIM #</a:t>
            </a:r>
            <a:r>
              <a:rPr lang="cs-CZ" b="0" i="0" u="none" strike="noStrike" dirty="0">
                <a:solidFill>
                  <a:srgbClr val="0C2EBB"/>
                </a:solidFill>
                <a:effectLst/>
                <a:latin typeface="Palatino Linotype" panose="02040502050505030304" pitchFamily="18" charset="0"/>
                <a:hlinkClick r:id="rId2"/>
              </a:rPr>
              <a:t>603903</a:t>
            </a:r>
            <a:endParaRPr lang="cs-CZ" b="0" i="0" u="none" strike="noStrike" dirty="0">
              <a:solidFill>
                <a:srgbClr val="0C2EBB"/>
              </a:solidFill>
              <a:effectLst/>
              <a:latin typeface="Palatino Linotype" panose="02040502050505030304" pitchFamily="18" charset="0"/>
            </a:endParaRPr>
          </a:p>
          <a:p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E6V substituce</a:t>
            </a:r>
            <a:endParaRPr lang="cs-CZ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6797CF-0403-4682-A242-1E6640FEB0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34523" y="4004727"/>
            <a:ext cx="6253933" cy="2853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07B657-2B70-4A21-B594-3C17244701ED}"/>
              </a:ext>
            </a:extLst>
          </p:cNvPr>
          <p:cNvSpPr txBox="1"/>
          <p:nvPr/>
        </p:nvSpPr>
        <p:spPr>
          <a:xfrm>
            <a:off x="7850372" y="6488668"/>
            <a:ext cx="434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Piel</a:t>
            </a:r>
            <a:r>
              <a:rPr lang="cs-CZ" dirty="0"/>
              <a:t> et al. N </a:t>
            </a:r>
            <a:r>
              <a:rPr lang="cs-CZ" dirty="0" err="1"/>
              <a:t>Engl</a:t>
            </a:r>
            <a:r>
              <a:rPr lang="cs-CZ" dirty="0"/>
              <a:t> J Med 2017; 376:1561-1573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83E584-0ED5-4D43-8E72-2C5B831228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11" t="19535" r="4341" b="14574"/>
          <a:stretch/>
        </p:blipFill>
        <p:spPr>
          <a:xfrm>
            <a:off x="3544" y="0"/>
            <a:ext cx="7533112" cy="395418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7E5A1D79-9DC8-4E84-B8B0-1291AA943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523" y="4190627"/>
            <a:ext cx="5760000" cy="234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36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3E11F7-3A12-453F-9C69-794543360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Haplotyp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832628-D91A-4087-958D-EBE628638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Skupina genů/polymorfismů, která byla zděděna od jednoho rodiče = </a:t>
            </a:r>
            <a:r>
              <a:rPr lang="cs-CZ" i="1" dirty="0"/>
              <a:t>haploidní genotyp</a:t>
            </a:r>
          </a:p>
          <a:p>
            <a:r>
              <a:rPr lang="cs-CZ" dirty="0"/>
              <a:t>Kombinace konkrétních alel na určitém úseku chromosomu</a:t>
            </a:r>
          </a:p>
          <a:p>
            <a:r>
              <a:rPr lang="cs-CZ" dirty="0"/>
              <a:t>Pro práci s nimi nutné fázování u </a:t>
            </a:r>
            <a:r>
              <a:rPr lang="cs-CZ" dirty="0" err="1"/>
              <a:t>VCF</a:t>
            </a:r>
            <a:r>
              <a:rPr lang="cs-CZ" dirty="0"/>
              <a:t> souborů</a:t>
            </a:r>
          </a:p>
          <a:p>
            <a:endParaRPr lang="cs-CZ" dirty="0"/>
          </a:p>
          <a:p>
            <a:r>
              <a:rPr lang="cs-CZ" dirty="0"/>
              <a:t>Různě dlouhé</a:t>
            </a:r>
          </a:p>
          <a:p>
            <a:r>
              <a:rPr lang="cs-CZ" dirty="0"/>
              <a:t>Mikro-haplotypy (délka 3 SNP) – používané pro </a:t>
            </a:r>
            <a:r>
              <a:rPr lang="cs-CZ" dirty="0" err="1"/>
              <a:t>ancestry</a:t>
            </a:r>
            <a:r>
              <a:rPr lang="cs-CZ" dirty="0"/>
              <a:t> analýzu</a:t>
            </a:r>
          </a:p>
          <a:p>
            <a:r>
              <a:rPr lang="cs-CZ" dirty="0"/>
              <a:t>Haploskupina vs. </a:t>
            </a:r>
            <a:r>
              <a:rPr lang="cs-CZ" dirty="0" err="1"/>
              <a:t>haplotyp</a:t>
            </a:r>
            <a:r>
              <a:rPr lang="cs-CZ" dirty="0"/>
              <a:t> (mtDNA, Y chromosom)</a:t>
            </a:r>
          </a:p>
          <a:p>
            <a:endParaRPr lang="cs-C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8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227528-CA78-412C-8362-A79D4B700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Haplotyp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2A2494-27ED-460E-9801-FCA98402B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Genotypy na polymorfních místech:</a:t>
            </a:r>
          </a:p>
          <a:p>
            <a:pPr lvl="1"/>
            <a:r>
              <a:rPr lang="cs-CZ" dirty="0" err="1"/>
              <a:t>Lokus</a:t>
            </a:r>
            <a:r>
              <a:rPr lang="cs-CZ" dirty="0"/>
              <a:t> 1: AT</a:t>
            </a:r>
          </a:p>
          <a:p>
            <a:pPr lvl="1"/>
            <a:r>
              <a:rPr lang="cs-CZ" dirty="0" err="1"/>
              <a:t>Lokus</a:t>
            </a:r>
            <a:r>
              <a:rPr lang="cs-CZ" dirty="0"/>
              <a:t> 2: </a:t>
            </a:r>
            <a:r>
              <a:rPr lang="cs-CZ" dirty="0" err="1"/>
              <a:t>GC</a:t>
            </a:r>
            <a:endParaRPr lang="cs-CZ" dirty="0"/>
          </a:p>
          <a:p>
            <a:pPr lvl="1"/>
            <a:r>
              <a:rPr lang="cs-CZ" dirty="0" err="1"/>
              <a:t>Lokus</a:t>
            </a:r>
            <a:r>
              <a:rPr lang="cs-CZ" dirty="0"/>
              <a:t> 3: </a:t>
            </a:r>
            <a:r>
              <a:rPr lang="cs-CZ" dirty="0" err="1"/>
              <a:t>TT</a:t>
            </a:r>
            <a:endParaRPr lang="cs-CZ" dirty="0"/>
          </a:p>
          <a:p>
            <a:endParaRPr lang="cs-CZ" dirty="0"/>
          </a:p>
          <a:p>
            <a:r>
              <a:rPr lang="cs-CZ" dirty="0"/>
              <a:t>Reálné možnosti haplotypů:</a:t>
            </a:r>
          </a:p>
          <a:p>
            <a:pPr lvl="1"/>
            <a:r>
              <a:rPr lang="cs-CZ" dirty="0"/>
              <a:t>A-G-T; T-C-T</a:t>
            </a:r>
          </a:p>
          <a:p>
            <a:pPr lvl="1"/>
            <a:r>
              <a:rPr lang="cs-CZ" dirty="0"/>
              <a:t>A-C-T; T-G-T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485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654B7F-16CC-4CF0-8E58-14AF0E8F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Selective</a:t>
            </a:r>
            <a:r>
              <a:rPr lang="cs-CZ" dirty="0"/>
              <a:t> sweep - úvod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9B5253-39A6-4EDC-9AC5-C56017BAC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Selekční tlak mění frekvenci nejenom na přímo selektovaném </a:t>
            </a:r>
            <a:r>
              <a:rPr lang="cs-CZ" dirty="0" err="1"/>
              <a:t>lokusu</a:t>
            </a:r>
            <a:endParaRPr lang="cs-CZ" dirty="0"/>
          </a:p>
          <a:p>
            <a:r>
              <a:rPr lang="cs-CZ" dirty="0"/>
              <a:t>Podobně se mění i frekvence dalších polymorfismů, které jsou ve vazbě se selektovaným </a:t>
            </a:r>
            <a:r>
              <a:rPr lang="cs-CZ" dirty="0" err="1"/>
              <a:t>lokusem</a:t>
            </a:r>
            <a:r>
              <a:rPr lang="cs-CZ" dirty="0"/>
              <a:t> = </a:t>
            </a:r>
            <a:r>
              <a:rPr lang="cs-CZ" dirty="0" err="1"/>
              <a:t>haplotypu</a:t>
            </a:r>
            <a:endParaRPr lang="cs-CZ" dirty="0"/>
          </a:p>
          <a:p>
            <a:endParaRPr lang="cs-CZ" dirty="0"/>
          </a:p>
          <a:p>
            <a:r>
              <a:rPr lang="cs-CZ" dirty="0"/>
              <a:t>Preferenčně tak v populaci v této genomové oblasti </a:t>
            </a:r>
            <a:r>
              <a:rPr lang="cs-CZ" u="sng" dirty="0"/>
              <a:t>roste frekvence alel</a:t>
            </a:r>
            <a:r>
              <a:rPr lang="cs-CZ" dirty="0"/>
              <a:t>, které jsou v selektovaném </a:t>
            </a:r>
            <a:r>
              <a:rPr lang="cs-CZ" u="sng" dirty="0" err="1"/>
              <a:t>haplotypu</a:t>
            </a:r>
            <a:endParaRPr lang="cs-CZ" u="sng" dirty="0"/>
          </a:p>
          <a:p>
            <a:endParaRPr lang="cs-CZ" u="sng" dirty="0"/>
          </a:p>
          <a:p>
            <a:r>
              <a:rPr lang="cs-CZ" u="sng" dirty="0"/>
              <a:t>Klesá frekvence </a:t>
            </a:r>
            <a:r>
              <a:rPr lang="cs-CZ" dirty="0"/>
              <a:t>všech </a:t>
            </a:r>
            <a:r>
              <a:rPr lang="cs-CZ" u="sng" dirty="0"/>
              <a:t>ostatních</a:t>
            </a:r>
            <a:r>
              <a:rPr lang="cs-CZ" dirty="0"/>
              <a:t> </a:t>
            </a:r>
            <a:r>
              <a:rPr lang="cs-CZ" dirty="0">
                <a:sym typeface="Wingdings" panose="05000000000000000000" pitchFamily="2" charset="2"/>
              </a:rPr>
              <a:t> veškerá další gen. variabilita v oblasti je smazána, vymetena = </a:t>
            </a:r>
            <a:r>
              <a:rPr lang="cs-CZ" i="1" u="sng" dirty="0">
                <a:sym typeface="Wingdings" panose="05000000000000000000" pitchFamily="2" charset="2"/>
              </a:rPr>
              <a:t>selekční vymetení </a:t>
            </a:r>
            <a:r>
              <a:rPr lang="cs-CZ" dirty="0">
                <a:sym typeface="Wingdings" panose="05000000000000000000" pitchFamily="2" charset="2"/>
              </a:rPr>
              <a:t>(</a:t>
            </a:r>
            <a:r>
              <a:rPr lang="cs-CZ" dirty="0" err="1">
                <a:sym typeface="Wingdings" panose="05000000000000000000" pitchFamily="2" charset="2"/>
              </a:rPr>
              <a:t>selective</a:t>
            </a:r>
            <a:r>
              <a:rPr lang="cs-CZ" dirty="0">
                <a:sym typeface="Wingdings" panose="05000000000000000000" pitchFamily="2" charset="2"/>
              </a:rPr>
              <a:t> sweep)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57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7357F8-4E2A-4C1B-946E-D54E1300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Selective</a:t>
            </a:r>
            <a:r>
              <a:rPr lang="cs-CZ" dirty="0"/>
              <a:t> sweep - rozdělení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65487481-1115-4E3B-B20E-F0538EB1C7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cs-CZ" b="1" dirty="0"/>
                  <a:t>Hard sweep </a:t>
                </a:r>
                <a:r>
                  <a:rPr lang="cs-CZ" dirty="0"/>
                  <a:t>– kompletní vymetení, v případě vysokého selekčního tlaku, celá variabilita vymetena, </a:t>
                </a:r>
                <a:r>
                  <a:rPr lang="cs-CZ" dirty="0" err="1"/>
                  <a:t>haplotyp</a:t>
                </a:r>
                <a:r>
                  <a:rPr lang="cs-CZ" dirty="0"/>
                  <a:t> fixován</a:t>
                </a:r>
              </a:p>
              <a:p>
                <a:r>
                  <a:rPr lang="cs-CZ" b="1" dirty="0"/>
                  <a:t>Sweep</a:t>
                </a:r>
                <a:r>
                  <a:rPr lang="en-US" b="1" dirty="0"/>
                  <a:t> on standing variation</a:t>
                </a:r>
                <a:r>
                  <a:rPr lang="cs-CZ" b="1" dirty="0"/>
                  <a:t> </a:t>
                </a:r>
                <a:r>
                  <a:rPr lang="cs-CZ" dirty="0"/>
                  <a:t>– neutrální alela, jejíž frekvence v populaci se zvyšuje díky působení genetického driftu a až následně na ní začíná působit selekce (preadaptace)</a:t>
                </a:r>
              </a:p>
              <a:p>
                <a:r>
                  <a:rPr lang="cs-CZ" b="1" dirty="0" err="1"/>
                  <a:t>Partial</a:t>
                </a:r>
                <a:r>
                  <a:rPr lang="cs-CZ" b="1" dirty="0"/>
                  <a:t> sweep </a:t>
                </a:r>
                <a:r>
                  <a:rPr lang="cs-CZ" dirty="0"/>
                  <a:t>– nízký selekční koeficient dané varianty, nebo sweep v počáteční fázi (</a:t>
                </a:r>
                <a:r>
                  <a:rPr lang="cs-CZ" i="1" dirty="0" err="1"/>
                  <a:t>ongoing</a:t>
                </a:r>
                <a:r>
                  <a:rPr lang="cs-CZ" i="1" dirty="0"/>
                  <a:t> sweep</a:t>
                </a:r>
                <a:r>
                  <a:rPr lang="cs-CZ" dirty="0"/>
                  <a:t>)</a:t>
                </a:r>
              </a:p>
              <a:p>
                <a:r>
                  <a:rPr lang="cs-CZ" b="1" dirty="0"/>
                  <a:t>Soft sweep</a:t>
                </a:r>
                <a:r>
                  <a:rPr lang="cs-CZ" dirty="0"/>
                  <a:t> – alela (třeba díky rekurentním mutacím) se objevuje ve více </a:t>
                </a:r>
                <a:r>
                  <a:rPr lang="cs-CZ" dirty="0" err="1"/>
                  <a:t>haplotypech</a:t>
                </a:r>
                <a:r>
                  <a:rPr lang="cs-CZ" dirty="0"/>
                  <a:t>, jejichž frekvence jsou zvyšovány</a:t>
                </a:r>
              </a:p>
              <a:p>
                <a:r>
                  <a:rPr lang="cs-CZ" b="1" dirty="0"/>
                  <a:t>G</a:t>
                </a:r>
                <a:r>
                  <a:rPr lang="en-US" b="1" dirty="0" err="1"/>
                  <a:t>enetic</a:t>
                </a:r>
                <a:r>
                  <a:rPr lang="en-US" b="1" dirty="0"/>
                  <a:t> draft</a:t>
                </a:r>
                <a:r>
                  <a:rPr lang="cs-CZ" b="1" dirty="0"/>
                  <a:t> </a:t>
                </a:r>
                <a:r>
                  <a:rPr lang="cs-CZ" dirty="0"/>
                  <a:t>– někdy se používá jako synonymum ke sweepu, ale originálně ho </a:t>
                </a:r>
                <a:r>
                  <a:rPr lang="cs-CZ" dirty="0" err="1"/>
                  <a:t>Gillespie</a:t>
                </a:r>
                <a:r>
                  <a:rPr lang="cs-CZ" dirty="0"/>
                  <a:t> (1999, 2000) použil jako příklad slabého částečného sweepu (s jiným populačním modelem, kde je vliv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cs-CZ" dirty="0"/>
                  <a:t> výrazně menší).</a:t>
                </a:r>
                <a:endParaRPr lang="en-US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65487481-1115-4E3B-B20E-F0538EB1C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12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FB933E-7B56-4B91-B02A-0692B04CB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674" y="205029"/>
            <a:ext cx="4325352" cy="1383632"/>
          </a:xfrm>
        </p:spPr>
        <p:txBody>
          <a:bodyPr/>
          <a:lstStyle/>
          <a:p>
            <a:r>
              <a:rPr lang="cs-CZ" dirty="0" err="1"/>
              <a:t>Selective</a:t>
            </a:r>
            <a:r>
              <a:rPr lang="cs-CZ" dirty="0"/>
              <a:t> sweep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C4336E-2FDA-443D-9C35-4D16AAC30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74" y="205029"/>
            <a:ext cx="6384758" cy="1551582"/>
          </a:xfrm>
        </p:spPr>
        <p:txBody>
          <a:bodyPr>
            <a:normAutofit/>
          </a:bodyPr>
          <a:lstStyle/>
          <a:p>
            <a:r>
              <a:rPr lang="cs-CZ" sz="2400" dirty="0"/>
              <a:t>Příklad jednoduchého hard sweepu.</a:t>
            </a:r>
          </a:p>
          <a:p>
            <a:r>
              <a:rPr lang="cs-CZ" sz="2400" dirty="0"/>
              <a:t>Mutace vytvoří pozitivně selektovanou alelu </a:t>
            </a:r>
            <a:r>
              <a:rPr lang="cs-CZ" sz="2400" b="1" dirty="0">
                <a:highlight>
                  <a:srgbClr val="00FF00"/>
                </a:highlight>
              </a:rPr>
              <a:t>A</a:t>
            </a:r>
            <a:r>
              <a:rPr lang="cs-CZ" sz="2400" dirty="0"/>
              <a:t>, a její </a:t>
            </a:r>
            <a:r>
              <a:rPr lang="cs-CZ" sz="2400" dirty="0" err="1"/>
              <a:t>haplotyp</a:t>
            </a:r>
            <a:r>
              <a:rPr lang="cs-CZ" sz="2400" dirty="0"/>
              <a:t> vytlačí ostatní variabilitu.</a:t>
            </a:r>
            <a:endParaRPr lang="en-US" sz="24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031C7B1-308F-4692-8D47-778292409143}"/>
              </a:ext>
            </a:extLst>
          </p:cNvPr>
          <p:cNvSpPr txBox="1"/>
          <p:nvPr/>
        </p:nvSpPr>
        <p:spPr>
          <a:xfrm>
            <a:off x="292769" y="1880936"/>
            <a:ext cx="55285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1)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c---------t----------</a:t>
            </a:r>
            <a:r>
              <a:rPr lang="cs-CZ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----g--------g-----------------t--c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c------------a------------g------t-------------------t---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-----t-------a------------ga-------------------------t---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----------t------c---------a-------g---------g----------c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-----t----t--a-------------------t-g---------g-----a-----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c----t-------a-------------------t-----------g----------c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c----t-------a-------------------t-----------g----------c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----------t--a-------------a-------g----t------------t--c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--a--t----t---------------ga-----t-g---------g-----------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c-a--t-------a---------------------g---------g-----a----c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C7C3DD2-2060-4049-830E-6596A39FA009}"/>
              </a:ext>
            </a:extLst>
          </p:cNvPr>
          <p:cNvSpPr txBox="1"/>
          <p:nvPr/>
        </p:nvSpPr>
        <p:spPr>
          <a:xfrm>
            <a:off x="292769" y="4237971"/>
            <a:ext cx="55285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2)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c------------a------------g------t-------------------t---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-----t-------a------------ga-------------------------t---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----------t------c---------a-------g---------g----------c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-----t----t--a-------------------t-g---------g-----a-----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c----t-------a-------------------t-----------g----------c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c----t-------a-------------------t-----------g----------c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----------t--a-------------a-------g----t------------t--c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--a--t----t---------------ga-----t-g---------g-----------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c-a--t-------a---------------------g---------g-----a----c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3C68E33-1AAD-4ABE-9B73-1C88B5AA1E43}"/>
              </a:ext>
            </a:extLst>
          </p:cNvPr>
          <p:cNvSpPr txBox="1"/>
          <p:nvPr/>
        </p:nvSpPr>
        <p:spPr>
          <a:xfrm>
            <a:off x="6001753" y="1880936"/>
            <a:ext cx="55285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3)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----------t------c---------a-------g---------g----------c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-----t----t--a-------------------t-g---------g-----a-----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c----t-------a-------------------t-----------g----------c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c----t-------a-------------------t-----------g----------c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----------t--a-------------a-------g----t------------t--c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--a--t----t---------------ga-----t-g---------g-----------</a:t>
            </a:r>
          </a:p>
          <a:p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c-a--t-------a---------------------g---------g-----a----c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FC09F08-67A0-4323-B1F9-F859B943ED98}"/>
              </a:ext>
            </a:extLst>
          </p:cNvPr>
          <p:cNvSpPr txBox="1"/>
          <p:nvPr/>
        </p:nvSpPr>
        <p:spPr>
          <a:xfrm>
            <a:off x="6001753" y="4237971"/>
            <a:ext cx="5528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4)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cs-CZ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cs-CZ" sz="1200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cs-CZ" sz="1200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cs-CZ" sz="1200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cs-CZ" sz="1200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cs-CZ" sz="1200" dirty="0">
              <a:highlight>
                <a:srgbClr val="00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</a:t>
            </a:r>
            <a:r>
              <a:rPr lang="fr-FR" sz="1200" b="1" dirty="0">
                <a:highlight>
                  <a:srgbClr val="00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-----------------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1200" dirty="0"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endParaRPr lang="cs-CZ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21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41EE76-1D8D-4653-A2AD-2DD3A011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Tři základní typy sweepu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4A0880-704E-4A95-ABA0-9859B49437F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4" y="1908844"/>
            <a:ext cx="1981200" cy="39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ABB3867-8D17-4140-9936-C200B1C94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295" y="1909639"/>
            <a:ext cx="2772244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895B2E2-264B-4ABD-A9E1-5EBD470B1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420" y="1909637"/>
            <a:ext cx="19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124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6EE41EA-D396-406B-8702-D9F5940D2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3" y="2086"/>
            <a:ext cx="3420298" cy="683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837BCE9-1DFF-4827-82E9-F393E6D81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577" y="1909639"/>
            <a:ext cx="196578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37EC95D-A5C3-4105-9710-5A7B6FE46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420" y="1909637"/>
            <a:ext cx="140400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266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3661613-7B9B-4F0C-A9C1-4A7161D0E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99" y="2020234"/>
            <a:ext cx="1404563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A543245B-56D7-4CF5-8427-1C0F47F44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469" y="-5820"/>
            <a:ext cx="4802499" cy="686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3BDC5E5-8CFF-4D24-96F0-EDED116F7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475" y="2020234"/>
            <a:ext cx="140400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908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64D26F-6864-4A47-8B3C-289CF7182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5" y="1908844"/>
            <a:ext cx="1404563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E28BBDA7-C402-41F2-A743-BB5908C3F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27" y="1908844"/>
            <a:ext cx="1965773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D4301130-ACAC-4328-8490-20C5388B7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498" y="7893"/>
            <a:ext cx="3425483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46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4A0880-704E-4A95-ABA0-9859B49437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40" y="0"/>
            <a:ext cx="3426160" cy="685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ABB3867-8D17-4140-9936-C200B1C94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895B2E2-264B-4ABD-A9E1-5EBD470B1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707" y="0"/>
            <a:ext cx="3429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78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C38058-DA07-4158-B259-55052745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Selective sweep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8367F1-AA69-4FC8-B7AB-2165DE02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 </a:t>
            </a:r>
            <a:r>
              <a:rPr lang="en-US" dirty="0" err="1"/>
              <a:t>lidském</a:t>
            </a:r>
            <a:r>
              <a:rPr lang="en-US" dirty="0"/>
              <a:t> </a:t>
            </a:r>
            <a:r>
              <a:rPr lang="en-US" dirty="0" err="1"/>
              <a:t>genomu</a:t>
            </a:r>
            <a:r>
              <a:rPr lang="en-US" dirty="0"/>
              <a:t> je </a:t>
            </a:r>
            <a:r>
              <a:rPr lang="en-US" dirty="0" err="1"/>
              <a:t>těch</a:t>
            </a:r>
            <a:r>
              <a:rPr lang="en-US" dirty="0"/>
              <a:t> </a:t>
            </a:r>
            <a:r>
              <a:rPr lang="en-US" dirty="0" err="1"/>
              <a:t>opravdových</a:t>
            </a:r>
            <a:r>
              <a:rPr lang="en-US" dirty="0"/>
              <a:t> </a:t>
            </a:r>
            <a:r>
              <a:rPr lang="en-US" dirty="0" err="1"/>
              <a:t>kompletních</a:t>
            </a:r>
            <a:r>
              <a:rPr lang="en-US" dirty="0"/>
              <a:t> </a:t>
            </a:r>
            <a:r>
              <a:rPr lang="en-US" dirty="0" err="1"/>
              <a:t>sweepů</a:t>
            </a:r>
            <a:r>
              <a:rPr lang="en-US" dirty="0"/>
              <a:t> </a:t>
            </a:r>
            <a:r>
              <a:rPr lang="en-US" dirty="0" err="1"/>
              <a:t>asi</a:t>
            </a:r>
            <a:r>
              <a:rPr lang="en-US" dirty="0"/>
              <a:t> </a:t>
            </a:r>
            <a:r>
              <a:rPr lang="en-US" dirty="0" err="1"/>
              <a:t>relativně</a:t>
            </a:r>
            <a:r>
              <a:rPr lang="en-US" dirty="0"/>
              <a:t> </a:t>
            </a:r>
            <a:r>
              <a:rPr lang="en-US" dirty="0" err="1"/>
              <a:t>málo</a:t>
            </a:r>
            <a:r>
              <a:rPr lang="en-US" dirty="0"/>
              <a:t> (Hernandez et al. 2011; Fu and </a:t>
            </a:r>
            <a:r>
              <a:rPr lang="en-US" dirty="0" err="1"/>
              <a:t>Akey</a:t>
            </a:r>
            <a:r>
              <a:rPr lang="en-US" dirty="0"/>
              <a:t> 2013)</a:t>
            </a:r>
            <a:endParaRPr lang="cs-CZ" dirty="0"/>
          </a:p>
          <a:p>
            <a:r>
              <a:rPr lang="en-US" dirty="0"/>
              <a:t>101 </a:t>
            </a:r>
            <a:r>
              <a:rPr lang="en-US" dirty="0" err="1"/>
              <a:t>sweepů</a:t>
            </a:r>
            <a:r>
              <a:rPr lang="en-US" dirty="0"/>
              <a:t> (Williamson et al. 2007)</a:t>
            </a:r>
            <a:endParaRPr lang="cs-CZ" dirty="0"/>
          </a:p>
          <a:p>
            <a:r>
              <a:rPr lang="en-US" dirty="0"/>
              <a:t>33 </a:t>
            </a:r>
            <a:r>
              <a:rPr lang="en-US" dirty="0" err="1"/>
              <a:t>oblastí</a:t>
            </a:r>
            <a:r>
              <a:rPr lang="cs-CZ" dirty="0"/>
              <a:t> se </a:t>
            </a:r>
            <a:r>
              <a:rPr lang="cs-CZ" dirty="0" err="1"/>
              <a:t>sweepy</a:t>
            </a:r>
            <a:r>
              <a:rPr lang="en-US" dirty="0"/>
              <a:t> (Huber et al. 2016)</a:t>
            </a:r>
            <a:endParaRPr lang="cs-CZ" dirty="0"/>
          </a:p>
          <a:p>
            <a:r>
              <a:rPr lang="en-US" dirty="0" err="1"/>
              <a:t>Velkou</a:t>
            </a:r>
            <a:r>
              <a:rPr lang="en-US" dirty="0"/>
              <a:t> </a:t>
            </a:r>
            <a:r>
              <a:rPr lang="en-US" dirty="0" err="1"/>
              <a:t>část</a:t>
            </a:r>
            <a:r>
              <a:rPr lang="en-US" dirty="0"/>
              <a:t> </a:t>
            </a:r>
            <a:r>
              <a:rPr lang="en-US" dirty="0" err="1"/>
              <a:t>lidské</a:t>
            </a:r>
            <a:r>
              <a:rPr lang="en-US" dirty="0"/>
              <a:t> </a:t>
            </a:r>
            <a:r>
              <a:rPr lang="en-US" dirty="0" err="1"/>
              <a:t>genetické</a:t>
            </a:r>
            <a:r>
              <a:rPr lang="en-US" dirty="0"/>
              <a:t> variability ale </a:t>
            </a:r>
            <a:r>
              <a:rPr lang="en-US" dirty="0" err="1"/>
              <a:t>formují</a:t>
            </a:r>
            <a:r>
              <a:rPr lang="en-US" dirty="0"/>
              <a:t> </a:t>
            </a:r>
            <a:r>
              <a:rPr lang="en-US" dirty="0" err="1"/>
              <a:t>částečné</a:t>
            </a:r>
            <a:r>
              <a:rPr lang="en-US" dirty="0"/>
              <a:t> sweepy, </a:t>
            </a:r>
            <a:r>
              <a:rPr lang="en-US" dirty="0" err="1"/>
              <a:t>které</a:t>
            </a:r>
            <a:r>
              <a:rPr lang="en-US" dirty="0"/>
              <a:t> </a:t>
            </a:r>
            <a:r>
              <a:rPr lang="en-US" dirty="0" err="1"/>
              <a:t>mohou</a:t>
            </a:r>
            <a:r>
              <a:rPr lang="en-US" dirty="0"/>
              <a:t> </a:t>
            </a:r>
            <a:r>
              <a:rPr lang="en-US" dirty="0" err="1"/>
              <a:t>dobře</a:t>
            </a:r>
            <a:r>
              <a:rPr lang="en-US" dirty="0"/>
              <a:t> </a:t>
            </a:r>
            <a:r>
              <a:rPr lang="en-US" dirty="0" err="1"/>
              <a:t>využít</a:t>
            </a:r>
            <a:r>
              <a:rPr lang="en-US" dirty="0"/>
              <a:t> </a:t>
            </a:r>
            <a:r>
              <a:rPr lang="en-US" dirty="0" err="1"/>
              <a:t>alely</a:t>
            </a:r>
            <a:r>
              <a:rPr lang="en-US" dirty="0"/>
              <a:t>, </a:t>
            </a:r>
            <a:r>
              <a:rPr lang="en-US" dirty="0" err="1"/>
              <a:t>jejichž</a:t>
            </a:r>
            <a:r>
              <a:rPr lang="en-US" dirty="0"/>
              <a:t> </a:t>
            </a:r>
            <a:r>
              <a:rPr lang="en-US" dirty="0" err="1"/>
              <a:t>frekvence</a:t>
            </a:r>
            <a:r>
              <a:rPr lang="en-US" dirty="0"/>
              <a:t> v </a:t>
            </a:r>
            <a:r>
              <a:rPr lang="en-US" dirty="0" err="1"/>
              <a:t>populaci</a:t>
            </a:r>
            <a:r>
              <a:rPr lang="en-US" dirty="0"/>
              <a:t> </a:t>
            </a:r>
            <a:r>
              <a:rPr lang="en-US" dirty="0" err="1"/>
              <a:t>byla</a:t>
            </a:r>
            <a:r>
              <a:rPr lang="en-US" dirty="0"/>
              <a:t> </a:t>
            </a:r>
            <a:r>
              <a:rPr lang="en-US" dirty="0" err="1"/>
              <a:t>dostatečně</a:t>
            </a:r>
            <a:r>
              <a:rPr lang="en-US" dirty="0"/>
              <a:t> </a:t>
            </a:r>
            <a:r>
              <a:rPr lang="en-US" dirty="0" err="1"/>
              <a:t>zvýšena</a:t>
            </a:r>
            <a:r>
              <a:rPr lang="en-US" dirty="0"/>
              <a:t> </a:t>
            </a:r>
            <a:r>
              <a:rPr lang="en-US" dirty="0" err="1"/>
              <a:t>předcházejícím</a:t>
            </a:r>
            <a:r>
              <a:rPr lang="en-US" dirty="0"/>
              <a:t> </a:t>
            </a:r>
            <a:r>
              <a:rPr lang="en-US" dirty="0" err="1"/>
              <a:t>působením</a:t>
            </a:r>
            <a:r>
              <a:rPr lang="en-US" dirty="0"/>
              <a:t> </a:t>
            </a:r>
            <a:r>
              <a:rPr lang="en-US" dirty="0" err="1"/>
              <a:t>genetického</a:t>
            </a:r>
            <a:r>
              <a:rPr lang="en-US" dirty="0"/>
              <a:t> </a:t>
            </a:r>
            <a:r>
              <a:rPr lang="en-US" dirty="0" err="1"/>
              <a:t>driftu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118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F473E-E7CB-4B2A-BF9F-AD21C40E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cs-CZ"/>
              <a:t>Genetic hitchhiking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426CD-3ED1-4A36-8BC8-A8CC75730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2333297"/>
            <a:ext cx="4924421" cy="3843666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400" dirty="0"/>
              <a:t>Vliv usměrňující selekce na </a:t>
            </a:r>
            <a:r>
              <a:rPr lang="cs-CZ" sz="2400" dirty="0" err="1"/>
              <a:t>haplotyp</a:t>
            </a:r>
            <a:r>
              <a:rPr lang="cs-CZ" sz="2400" dirty="0"/>
              <a:t> v okolí selektovaného </a:t>
            </a:r>
            <a:r>
              <a:rPr lang="cs-CZ" sz="2400" dirty="0" err="1"/>
              <a:t>lokusu</a:t>
            </a:r>
            <a:r>
              <a:rPr lang="cs-CZ" sz="2400" dirty="0"/>
              <a:t> se nazývá </a:t>
            </a:r>
            <a:r>
              <a:rPr lang="cs-CZ" sz="2400" b="1" i="1" dirty="0"/>
              <a:t>evoluční svezení se </a:t>
            </a:r>
            <a:r>
              <a:rPr lang="cs-CZ" sz="2400" dirty="0"/>
              <a:t>(</a:t>
            </a:r>
            <a:r>
              <a:rPr lang="cs-CZ" sz="2400" i="1" dirty="0" err="1"/>
              <a:t>genetic</a:t>
            </a:r>
            <a:r>
              <a:rPr lang="cs-CZ" sz="2400" i="1" dirty="0"/>
              <a:t> </a:t>
            </a:r>
            <a:r>
              <a:rPr lang="cs-CZ" sz="2400" i="1" dirty="0" err="1"/>
              <a:t>hitchhiking</a:t>
            </a:r>
            <a:r>
              <a:rPr lang="cs-CZ" sz="2400" i="1" dirty="0"/>
              <a:t>/</a:t>
            </a:r>
            <a:r>
              <a:rPr lang="cs-CZ" sz="2400" i="1" dirty="0" err="1"/>
              <a:t>hitchhiking</a:t>
            </a:r>
            <a:r>
              <a:rPr lang="cs-CZ" sz="2400" i="1" dirty="0"/>
              <a:t> </a:t>
            </a:r>
            <a:r>
              <a:rPr lang="cs-CZ" sz="2400" i="1" dirty="0" err="1"/>
              <a:t>effect</a:t>
            </a:r>
            <a:r>
              <a:rPr lang="cs-CZ" sz="2400" dirty="0"/>
              <a:t>) (</a:t>
            </a:r>
            <a:r>
              <a:rPr lang="cs-CZ" sz="2400" dirty="0" err="1"/>
              <a:t>Maynard</a:t>
            </a:r>
            <a:r>
              <a:rPr lang="cs-CZ" sz="2400" dirty="0"/>
              <a:t> Smith and </a:t>
            </a:r>
            <a:r>
              <a:rPr lang="cs-CZ" sz="2400" dirty="0" err="1"/>
              <a:t>Haigh</a:t>
            </a:r>
            <a:r>
              <a:rPr lang="cs-CZ" sz="2400" dirty="0"/>
              <a:t> 1974). </a:t>
            </a:r>
          </a:p>
          <a:p>
            <a:endParaRPr lang="cs-CZ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6E44B6-3F93-447B-AC6A-4D3B98633A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1" r="2747" b="-2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754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6E11ED-7F6C-4DFD-BB54-32ECFE04D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115"/>
          </a:xfrm>
        </p:spPr>
        <p:txBody>
          <a:bodyPr>
            <a:normAutofit fontScale="90000"/>
          </a:bodyPr>
          <a:lstStyle/>
          <a:p>
            <a:r>
              <a:rPr lang="cs-CZ" dirty="0"/>
              <a:t>Vliv sel. sweepu na variabilitu </a:t>
            </a:r>
            <a:r>
              <a:rPr lang="cs-CZ" dirty="0" err="1"/>
              <a:t>genomické</a:t>
            </a:r>
            <a:r>
              <a:rPr lang="cs-CZ" dirty="0"/>
              <a:t> oblasti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DEE23B-0540-45CF-B9C8-7D06009DC6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439044"/>
            <a:ext cx="6751674" cy="5185859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FC851E-EEF2-49D7-8AAE-74D73778D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7488" y="1825625"/>
            <a:ext cx="4795284" cy="4351338"/>
          </a:xfrm>
        </p:spPr>
        <p:txBody>
          <a:bodyPr/>
          <a:lstStyle/>
          <a:p>
            <a:r>
              <a:rPr lang="cs-CZ" dirty="0"/>
              <a:t>Změna genetické variability po selekčním sweepu</a:t>
            </a:r>
          </a:p>
          <a:p>
            <a:r>
              <a:rPr lang="cs-CZ" dirty="0"/>
              <a:t>Snížení variability vyjádřené počtem variabilních </a:t>
            </a:r>
            <a:r>
              <a:rPr lang="cs-CZ" dirty="0" err="1"/>
              <a:t>lokusů</a:t>
            </a:r>
            <a:r>
              <a:rPr lang="cs-CZ" dirty="0"/>
              <a:t> (S)</a:t>
            </a:r>
          </a:p>
          <a:p>
            <a:r>
              <a:rPr lang="cs-CZ" dirty="0"/>
              <a:t> zvýšení vazebné nerovnováhy (LD)</a:t>
            </a:r>
          </a:p>
          <a:p>
            <a:r>
              <a:rPr lang="cs-CZ" dirty="0"/>
              <a:t>frekvenční spektrum vyjádřené </a:t>
            </a:r>
            <a:r>
              <a:rPr lang="cs-CZ" dirty="0" err="1"/>
              <a:t>Tajimovým</a:t>
            </a:r>
            <a:r>
              <a:rPr lang="cs-CZ" dirty="0"/>
              <a:t> D je výrazně snížené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10D13D-7627-4BF4-9C6B-9BE027C06EFC}"/>
              </a:ext>
            </a:extLst>
          </p:cNvPr>
          <p:cNvSpPr txBox="1"/>
          <p:nvPr/>
        </p:nvSpPr>
        <p:spPr>
          <a:xfrm>
            <a:off x="331382" y="6262042"/>
            <a:ext cx="181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/>
              <a:t>Nielsen</a:t>
            </a:r>
            <a:r>
              <a:rPr lang="cs-CZ" sz="2400" dirty="0"/>
              <a:t> 2005</a:t>
            </a:r>
          </a:p>
        </p:txBody>
      </p:sp>
    </p:spTree>
    <p:extLst>
      <p:ext uri="{BB962C8B-B14F-4D97-AF65-F5344CB8AC3E}">
        <p14:creationId xmlns:p14="http://schemas.microsoft.com/office/powerpoint/2010/main" val="285246898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1512</Words>
  <Application>Microsoft Office PowerPoint</Application>
  <PresentationFormat>Širokoúhlá obrazovka</PresentationFormat>
  <Paragraphs>159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Courier New</vt:lpstr>
      <vt:lpstr>Palatino Linotype</vt:lpstr>
      <vt:lpstr>Motiv Office</vt:lpstr>
      <vt:lpstr>Fylogenomika  Selekce, její formy a projevy na úrovni genomu</vt:lpstr>
      <vt:lpstr>Selekce</vt:lpstr>
      <vt:lpstr>Selekce = výběr</vt:lpstr>
      <vt:lpstr>Fitness</vt:lpstr>
      <vt:lpstr>Fitness</vt:lpstr>
      <vt:lpstr>Selekční koeficient</vt:lpstr>
      <vt:lpstr>Typy selekce</vt:lpstr>
      <vt:lpstr>Usměrňující selekce (directional selection)</vt:lpstr>
      <vt:lpstr>Usměrňující selekce (directional selection)</vt:lpstr>
      <vt:lpstr>Balancující selekce</vt:lpstr>
      <vt:lpstr>Disruptivní selekce</vt:lpstr>
      <vt:lpstr>Konkrétní příklady selektovaných genů</vt:lpstr>
      <vt:lpstr>Prezentace aplikace PowerPoint</vt:lpstr>
      <vt:lpstr>Srpkovitá anemie</vt:lpstr>
      <vt:lpstr>Prezentace aplikace PowerPoint</vt:lpstr>
      <vt:lpstr>Haplotyp</vt:lpstr>
      <vt:lpstr>Haplotyp</vt:lpstr>
      <vt:lpstr>Selective sweep - úvod</vt:lpstr>
      <vt:lpstr>Selective sweep - rozdělení</vt:lpstr>
      <vt:lpstr>Selective sweep</vt:lpstr>
      <vt:lpstr>Tři základní typy sweepu</vt:lpstr>
      <vt:lpstr>Prezentace aplikace PowerPoint</vt:lpstr>
      <vt:lpstr>Prezentace aplikace PowerPoint</vt:lpstr>
      <vt:lpstr>Prezentace aplikace PowerPoint</vt:lpstr>
      <vt:lpstr>Prezentace aplikace PowerPoint</vt:lpstr>
      <vt:lpstr>Selective sweep</vt:lpstr>
      <vt:lpstr>Genetic hitchhiking</vt:lpstr>
      <vt:lpstr>Vliv sel. sweepu na variabilitu genomické oblasti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Fylogenomika  Selekce, její formy a projevy na úrovni genomu</dc:title>
  <dc:creator>Edvard Ehler</dc:creator>
  <cp:lastModifiedBy>Edvard Ehler</cp:lastModifiedBy>
  <cp:revision>57</cp:revision>
  <dcterms:created xsi:type="dcterms:W3CDTF">2021-11-02T12:07:59Z</dcterms:created>
  <dcterms:modified xsi:type="dcterms:W3CDTF">2021-11-10T23:01:14Z</dcterms:modified>
</cp:coreProperties>
</file>