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2" r:id="rId1"/>
  </p:sldMasterIdLst>
  <p:notesMasterIdLst>
    <p:notesMasterId r:id="rId38"/>
  </p:notesMasterIdLst>
  <p:handoutMasterIdLst>
    <p:handoutMasterId r:id="rId39"/>
  </p:handoutMasterIdLst>
  <p:sldIdLst>
    <p:sldId id="256" r:id="rId2"/>
    <p:sldId id="286" r:id="rId3"/>
    <p:sldId id="454" r:id="rId4"/>
    <p:sldId id="290" r:id="rId5"/>
    <p:sldId id="422" r:id="rId6"/>
    <p:sldId id="423" r:id="rId7"/>
    <p:sldId id="424" r:id="rId8"/>
    <p:sldId id="428" r:id="rId9"/>
    <p:sldId id="425" r:id="rId10"/>
    <p:sldId id="427" r:id="rId11"/>
    <p:sldId id="426" r:id="rId12"/>
    <p:sldId id="429" r:id="rId13"/>
    <p:sldId id="430" r:id="rId14"/>
    <p:sldId id="431" r:id="rId15"/>
    <p:sldId id="432" r:id="rId16"/>
    <p:sldId id="433" r:id="rId17"/>
    <p:sldId id="434" r:id="rId18"/>
    <p:sldId id="435" r:id="rId19"/>
    <p:sldId id="436" r:id="rId20"/>
    <p:sldId id="437" r:id="rId21"/>
    <p:sldId id="445" r:id="rId22"/>
    <p:sldId id="438" r:id="rId23"/>
    <p:sldId id="439" r:id="rId24"/>
    <p:sldId id="440" r:id="rId25"/>
    <p:sldId id="441" r:id="rId26"/>
    <p:sldId id="450" r:id="rId27"/>
    <p:sldId id="452" r:id="rId28"/>
    <p:sldId id="451" r:id="rId29"/>
    <p:sldId id="453" r:id="rId30"/>
    <p:sldId id="446" r:id="rId31"/>
    <p:sldId id="448" r:id="rId32"/>
    <p:sldId id="449" r:id="rId33"/>
    <p:sldId id="442" r:id="rId34"/>
    <p:sldId id="443" r:id="rId35"/>
    <p:sldId id="444" r:id="rId36"/>
    <p:sldId id="447" r:id="rId37"/>
  </p:sldIdLst>
  <p:sldSz cx="12192000" cy="6858000"/>
  <p:notesSz cx="7104063" cy="102346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ovotnyj" initials="n" lastIdx="2" clrIdx="0">
    <p:extLst>
      <p:ext uri="{19B8F6BF-5375-455C-9EA6-DF929625EA0E}">
        <p15:presenceInfo xmlns:p15="http://schemas.microsoft.com/office/powerpoint/2012/main" userId="novotnyj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FBA"/>
    <a:srgbClr val="F25331"/>
    <a:srgbClr val="CBD6CB"/>
    <a:srgbClr val="B5AF9F"/>
    <a:srgbClr val="CFC9BA"/>
    <a:srgbClr val="648FC9"/>
    <a:srgbClr val="F59088"/>
    <a:srgbClr val="CB71AE"/>
    <a:srgbClr val="DD8D29"/>
    <a:srgbClr val="DE49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2D5ABB26-0587-4C30-8999-92F81FD0307C}" styleName="Bez stylu, bez mřížky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73A0DAA-6AF3-43AB-8588-CEC1D06C72B9}" styleName="Střední styl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B4B98B0-60AC-42C2-AFA5-B58CD77FA1E5}" styleName="Světlý styl 1 – zvýraznění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74"/>
    <p:restoredTop sz="83884" autoAdjust="0"/>
  </p:normalViewPr>
  <p:slideViewPr>
    <p:cSldViewPr snapToGrid="0">
      <p:cViewPr varScale="1">
        <p:scale>
          <a:sx n="105" d="100"/>
          <a:sy n="105" d="100"/>
        </p:scale>
        <p:origin x="888" y="184"/>
      </p:cViewPr>
      <p:guideLst/>
    </p:cSldViewPr>
  </p:slideViewPr>
  <p:notesTextViewPr>
    <p:cViewPr>
      <p:scale>
        <a:sx n="125" d="100"/>
        <a:sy n="125" d="100"/>
      </p:scale>
      <p:origin x="0" y="0"/>
    </p:cViewPr>
  </p:notesTextViewPr>
  <p:notesViewPr>
    <p:cSldViewPr snapToGrid="0">
      <p:cViewPr varScale="1">
        <p:scale>
          <a:sx n="89" d="100"/>
          <a:sy n="89" d="100"/>
        </p:scale>
        <p:origin x="3798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3508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3992" y="0"/>
            <a:ext cx="3078427" cy="513508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ABDE57A5-62DE-4FC6-B6A6-C65EB276B87C}" type="datetimeFigureOut">
              <a:rPr lang="en-US" smtClean="0"/>
              <a:t>12/8/21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721106"/>
            <a:ext cx="3078427" cy="513507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3992" y="9721106"/>
            <a:ext cx="3078427" cy="513507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C6DF4D64-30F6-483C-A131-97E9653F61F5}" type="slidenum">
              <a:rPr lang="en-US" smtClean="0">
                <a:latin typeface="Geogrotesque Md" panose="02000000000000000000" pitchFamily="50" charset="0"/>
              </a:rPr>
              <a:t>‹#›</a:t>
            </a:fld>
            <a:endParaRPr lang="en-US">
              <a:latin typeface="Geogrotesque Md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467673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3508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7" cy="513508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85C7D3B7-9A8D-4EE2-BD08-6C40BFCC72DD}" type="datetimeFigureOut">
              <a:rPr lang="en-US" smtClean="0"/>
              <a:t>12/8/21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38863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407" y="4925408"/>
            <a:ext cx="5683250" cy="4029879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8427" cy="513507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992" y="9721106"/>
            <a:ext cx="3078427" cy="513507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5F85B3B6-0D1D-4AF2-A283-5E0C73008F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8138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85B3B6-0D1D-4AF2-A283-5E0C73008F1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6762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Need to interact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Bought in summer 2019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85B3B6-0D1D-4AF2-A283-5E0C73008F1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8500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Need to interact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Bought in summer 2019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85B3B6-0D1D-4AF2-A283-5E0C73008F1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5182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Need to interact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Bought in summer 2019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85B3B6-0D1D-4AF2-A283-5E0C73008F1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7465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Need to interact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Bought in summer 2019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85B3B6-0D1D-4AF2-A283-5E0C73008F1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4310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Need to interact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Bought in summer 2019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85B3B6-0D1D-4AF2-A283-5E0C73008F1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3324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Need to interact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Bought in summer 2019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85B3B6-0D1D-4AF2-A283-5E0C73008F1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9917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Need to interact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Bought in summer 2019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85B3B6-0D1D-4AF2-A283-5E0C73008F1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10627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Need to interact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Bought in summer 2019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85B3B6-0D1D-4AF2-A283-5E0C73008F1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05076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Need to interact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Bought in summer 2019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85B3B6-0D1D-4AF2-A283-5E0C73008F1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98048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Need to interact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Bought in summer 2019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85B3B6-0D1D-4AF2-A283-5E0C73008F1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62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85B3B6-0D1D-4AF2-A283-5E0C73008F1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38827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Need to interact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Bought in summer 2019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85B3B6-0D1D-4AF2-A283-5E0C73008F1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51660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Need to interact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Bought in summer 2019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85B3B6-0D1D-4AF2-A283-5E0C73008F1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19575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Need to interact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Bought in summer 2019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85B3B6-0D1D-4AF2-A283-5E0C73008F1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87510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Need to interact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Bought in summer 2019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85B3B6-0D1D-4AF2-A283-5E0C73008F1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68281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Need to interact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Bought in summer 2019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85B3B6-0D1D-4AF2-A283-5E0C73008F1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11099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Need to interact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Bought in summer 2019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85B3B6-0D1D-4AF2-A283-5E0C73008F1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2382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Need to interact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Bought in summer 2019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85B3B6-0D1D-4AF2-A283-5E0C73008F17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53907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Need to interact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Bought in summer 2019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85B3B6-0D1D-4AF2-A283-5E0C73008F17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01370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Need to interact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Bought in summer 2019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85B3B6-0D1D-4AF2-A283-5E0C73008F17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09403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Need to interact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Bought in summer 2019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85B3B6-0D1D-4AF2-A283-5E0C73008F17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6202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85B3B6-0D1D-4AF2-A283-5E0C73008F1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00864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Need to interact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Bought in summer 2019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85B3B6-0D1D-4AF2-A283-5E0C73008F17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86745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Need to interact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Bought in summer 2019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85B3B6-0D1D-4AF2-A283-5E0C73008F17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17632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Need to interact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Bought in summer 2019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85B3B6-0D1D-4AF2-A283-5E0C73008F17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15940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Need to interact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Bought in summer 2019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85B3B6-0D1D-4AF2-A283-5E0C73008F17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98687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Need to interact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Bought in summer 2019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85B3B6-0D1D-4AF2-A283-5E0C73008F17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56225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Need to interact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Bought in summer 2019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85B3B6-0D1D-4AF2-A283-5E0C73008F17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40603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Need to interact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Bought in summer 2019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85B3B6-0D1D-4AF2-A283-5E0C73008F17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048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Need to interact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Bought in summer 2019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85B3B6-0D1D-4AF2-A283-5E0C73008F1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4616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85B3B6-0D1D-4AF2-A283-5E0C73008F1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1160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Need to interact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Bought in summer 2019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85B3B6-0D1D-4AF2-A283-5E0C73008F1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312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Need to interact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Bought in summer 2019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85B3B6-0D1D-4AF2-A283-5E0C73008F1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7711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Need to interact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Bought in summer 2019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85B3B6-0D1D-4AF2-A283-5E0C73008F1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836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Need to interact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Bought in summer 2019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85B3B6-0D1D-4AF2-A283-5E0C73008F1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0457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8F00F-F8DA-40DB-91E9-18B4615B3612}" type="datetime1">
              <a:rPr lang="en-US" smtClean="0"/>
              <a:t>12/8/21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65659-E5A7-483A-9350-80D7042BE9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4024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8878D-F0BB-4827-B820-52E08B3BB16B}" type="datetime1">
              <a:rPr lang="en-US" smtClean="0"/>
              <a:t>12/8/21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65659-E5A7-483A-9350-80D7042BE9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4162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AFAF9-F90D-4AF3-9484-2AFD2FC4DC17}" type="datetime1">
              <a:rPr lang="en-US" smtClean="0"/>
              <a:t>12/8/21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65659-E5A7-483A-9350-80D7042BE9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6572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0930A2-3C1E-4497-9A65-DE6C2756A44D}" type="datetime1">
              <a:rPr lang="en-US" noProof="0" smtClean="0"/>
              <a:t>12/8/21</a:t>
            </a:fld>
            <a:endParaRPr lang="en-US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71180" y="6493086"/>
            <a:ext cx="2743200" cy="365125"/>
          </a:xfrm>
        </p:spPr>
        <p:txBody>
          <a:bodyPr/>
          <a:lstStyle>
            <a:lvl1pPr>
              <a:defRPr sz="1400">
                <a:latin typeface="Geogrotesque Md" panose="02000000000000000000" pitchFamily="50" charset="-18"/>
              </a:defRPr>
            </a:lvl1pPr>
          </a:lstStyle>
          <a:p>
            <a:fld id="{2D365659-E5A7-483A-9350-80D7042BE98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2738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1A800-479B-4314-BD22-3EC6E3622E80}" type="datetime1">
              <a:rPr lang="en-US" noProof="0" smtClean="0"/>
              <a:t>12/8/21</a:t>
            </a:fld>
            <a:endParaRPr lang="en-US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65659-E5A7-483A-9350-80D7042BE98B}" type="slidenum">
              <a:rPr lang="en-US" noProof="0" smtClean="0"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9799323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17801-93A4-46F8-ACC1-F5C93EAE6E86}" type="datetime1">
              <a:rPr lang="en-US" smtClean="0"/>
              <a:t>12/8/21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65659-E5A7-483A-9350-80D7042BE9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9577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FC7EC-0ECB-48FF-8C82-79D75F70B180}" type="datetime1">
              <a:rPr lang="en-US" smtClean="0"/>
              <a:t>12/8/21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65659-E5A7-483A-9350-80D7042BE9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8411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49A25-C03B-4CC5-B72D-2C304701EBDE}" type="datetime1">
              <a:rPr lang="en-US" smtClean="0"/>
              <a:t>12/8/21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65659-E5A7-483A-9350-80D7042BE9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4250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6323A-A1BB-4D82-A2CA-48DC6F336060}" type="datetime1">
              <a:rPr lang="en-US" smtClean="0"/>
              <a:t>12/8/21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65659-E5A7-483A-9350-80D7042BE9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761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05582-E1B3-43AE-BF8F-D8B782B04F8F}" type="datetime1">
              <a:rPr lang="en-US" smtClean="0"/>
              <a:t>12/8/21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65659-E5A7-483A-9350-80D7042BE9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8548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79DDA-001D-4E95-AF90-27220EF44350}" type="datetime1">
              <a:rPr lang="en-US" smtClean="0"/>
              <a:t>12/8/21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65659-E5A7-483A-9350-80D7042BE9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8600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32B777-0B03-418F-A073-59BBFDB2AFFF}" type="datetime1">
              <a:rPr lang="en-US" smtClean="0"/>
              <a:t>12/8/21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365659-E5A7-483A-9350-80D7042BE9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817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202879"/>
            <a:ext cx="12192000" cy="83099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defRPr>
                <a:solidFill>
                  <a:srgbClr val="DE492D"/>
                </a:solidFill>
                <a:latin typeface="Geogrotesque Md" panose="02000000000000000000" pitchFamily="50" charset="0"/>
              </a:defRPr>
            </a:lvl1pPr>
          </a:lstStyle>
          <a:p>
            <a:pPr algn="ctr"/>
            <a:r>
              <a:rPr lang="en-US" sz="4800" dirty="0">
                <a:latin typeface="Geogrotesque Rg" panose="02000000000000000000" pitchFamily="2" charset="77"/>
              </a:rPr>
              <a:t>Genome-wide association studies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537CF07-0F9B-4C40-B333-5BA0987A83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736" y="5573475"/>
            <a:ext cx="4163733" cy="107435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77505C2-728E-AC4A-9A80-E16D89DF63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1187" y="6261396"/>
            <a:ext cx="3181799" cy="636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3367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73C6F69-5B8E-9944-AE49-C88F7C25C9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1917" y="987288"/>
            <a:ext cx="8998525" cy="5275385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65659-E5A7-483A-9350-80D7042BE98B}" type="slidenum">
              <a:rPr lang="en-US" smtClean="0">
                <a:latin typeface="Geogrotesque Rg" panose="02000000000000000000" pitchFamily="2" charset="77"/>
              </a:rPr>
              <a:t>10</a:t>
            </a:fld>
            <a:endParaRPr lang="en-US">
              <a:latin typeface="Geogrotesque Rg" panose="02000000000000000000" pitchFamily="2" charset="77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1"/>
            <a:ext cx="12192000" cy="75687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>
              <a:defRPr>
                <a:solidFill>
                  <a:srgbClr val="DE492D"/>
                </a:solidFill>
                <a:latin typeface="Geogrotesque Md" panose="02000000000000000000" pitchFamily="50" charset="0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cs-CZ" sz="3200" dirty="0" err="1">
                <a:latin typeface="Geogrotesque Rg" panose="02000000000000000000" pitchFamily="2" charset="77"/>
              </a:rPr>
              <a:t>Concepts</a:t>
            </a:r>
            <a:r>
              <a:rPr lang="cs-CZ" sz="3200" dirty="0">
                <a:latin typeface="Geogrotesque Rg" panose="02000000000000000000" pitchFamily="2" charset="77"/>
              </a:rPr>
              <a:t> </a:t>
            </a:r>
            <a:r>
              <a:rPr lang="cs-CZ" sz="3200" dirty="0" err="1">
                <a:latin typeface="Geogrotesque Rg" panose="02000000000000000000" pitchFamily="2" charset="77"/>
              </a:rPr>
              <a:t>underlying</a:t>
            </a:r>
            <a:r>
              <a:rPr lang="cs-CZ" sz="3200" dirty="0">
                <a:latin typeface="Geogrotesque Rg" panose="02000000000000000000" pitchFamily="2" charset="77"/>
              </a:rPr>
              <a:t> </a:t>
            </a:r>
            <a:r>
              <a:rPr lang="cs-CZ" sz="3200" dirty="0" err="1">
                <a:latin typeface="Geogrotesque Rg" panose="02000000000000000000" pitchFamily="2" charset="77"/>
              </a:rPr>
              <a:t>the</a:t>
            </a:r>
            <a:r>
              <a:rPr lang="cs-CZ" sz="3200" dirty="0">
                <a:latin typeface="Geogrotesque Rg" panose="02000000000000000000" pitchFamily="2" charset="77"/>
              </a:rPr>
              <a:t> GWAS </a:t>
            </a:r>
            <a:r>
              <a:rPr lang="cs-CZ" sz="3200" dirty="0" err="1">
                <a:latin typeface="Geogrotesque Rg" panose="02000000000000000000" pitchFamily="2" charset="77"/>
              </a:rPr>
              <a:t>studies</a:t>
            </a:r>
            <a:endParaRPr lang="cs-CZ" sz="3200" dirty="0">
              <a:latin typeface="Geogrotesque Rg" panose="02000000000000000000" pitchFamily="2" charset="77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451EBF8-E52C-7D49-8813-E27A9BCFEBB3}"/>
              </a:ext>
            </a:extLst>
          </p:cNvPr>
          <p:cNvSpPr/>
          <p:nvPr/>
        </p:nvSpPr>
        <p:spPr>
          <a:xfrm>
            <a:off x="5967046" y="5111872"/>
            <a:ext cx="515816" cy="4454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eogrotesque Rg" panose="02000000000000000000" pitchFamily="2" charset="77"/>
            </a:endParaRPr>
          </a:p>
        </p:txBody>
      </p:sp>
      <p:sp>
        <p:nvSpPr>
          <p:cNvPr id="14" name="Vertical Text Placeholder 2">
            <a:extLst>
              <a:ext uri="{FF2B5EF4-FFF2-40B4-BE49-F238E27FC236}">
                <a16:creationId xmlns:a16="http://schemas.microsoft.com/office/drawing/2014/main" id="{D6CFAF56-8124-6A49-A7FD-0032894B9F47}"/>
              </a:ext>
            </a:extLst>
          </p:cNvPr>
          <p:cNvSpPr txBox="1">
            <a:spLocks/>
          </p:cNvSpPr>
          <p:nvPr/>
        </p:nvSpPr>
        <p:spPr>
          <a:xfrm>
            <a:off x="706815" y="1300651"/>
            <a:ext cx="4494771" cy="4831538"/>
          </a:xfrm>
          <a:prstGeom prst="rect">
            <a:avLst/>
          </a:prstGeom>
          <a:solidFill>
            <a:schemeClr val="bg1">
              <a:alpha val="63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latin typeface="Geogrotesque Rg" panose="02000000000000000000" pitchFamily="2" charset="77"/>
              </a:rPr>
              <a:t>Single nucleotide polymorphism (SNP)</a:t>
            </a:r>
            <a:endParaRPr lang="en-US" dirty="0">
              <a:solidFill>
                <a:srgbClr val="007FBA"/>
              </a:solidFill>
              <a:latin typeface="Geogrotesque Rg" panose="02000000000000000000" pitchFamily="2" charset="77"/>
            </a:endParaRPr>
          </a:p>
          <a:p>
            <a:pPr marL="0" indent="0">
              <a:buNone/>
            </a:pPr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latin typeface="Geogrotesque Rg" panose="02000000000000000000" pitchFamily="2" charset="77"/>
            </a:endParaRPr>
          </a:p>
          <a:p>
            <a:r>
              <a:rPr lang="en-US" dirty="0">
                <a:solidFill>
                  <a:srgbClr val="007FBA"/>
                </a:solidFill>
                <a:latin typeface="Geogrotesque Rg" panose="02000000000000000000" pitchFamily="2" charset="77"/>
              </a:rPr>
              <a:t>Common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Geogrotesque Rg" panose="02000000000000000000" pitchFamily="2" charset="77"/>
              </a:rPr>
              <a:t> genetic variation</a:t>
            </a:r>
          </a:p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Geogrotesque Rg" panose="02000000000000000000" pitchFamily="2" charset="77"/>
              </a:rPr>
              <a:t>Minor allele frequency</a:t>
            </a:r>
          </a:p>
          <a:p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latin typeface="Geogrotesque Rg" panose="02000000000000000000" pitchFamily="2" charset="77"/>
            </a:endParaRPr>
          </a:p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Geogrotesque Rg" panose="02000000000000000000" pitchFamily="2" charset="77"/>
              </a:rPr>
              <a:t>C.f. </a:t>
            </a:r>
            <a:r>
              <a:rPr lang="en-US" dirty="0">
                <a:solidFill>
                  <a:srgbClr val="007FBA"/>
                </a:solidFill>
                <a:latin typeface="Geogrotesque Rg" panose="02000000000000000000" pitchFamily="2" charset="77"/>
              </a:rPr>
              <a:t>rare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Geogrotesque Rg" panose="02000000000000000000" pitchFamily="2" charset="77"/>
              </a:rPr>
              <a:t> detrimental variants = mutations</a:t>
            </a:r>
          </a:p>
        </p:txBody>
      </p:sp>
    </p:spTree>
    <p:extLst>
      <p:ext uri="{BB962C8B-B14F-4D97-AF65-F5344CB8AC3E}">
        <p14:creationId xmlns:p14="http://schemas.microsoft.com/office/powerpoint/2010/main" val="23973688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65659-E5A7-483A-9350-80D7042BE98B}" type="slidenum">
              <a:rPr lang="en-US" smtClean="0">
                <a:latin typeface="Geogrotesque Rg" panose="02000000000000000000" pitchFamily="2" charset="77"/>
              </a:rPr>
              <a:t>11</a:t>
            </a:fld>
            <a:endParaRPr lang="en-US">
              <a:latin typeface="Geogrotesque Rg" panose="02000000000000000000" pitchFamily="2" charset="77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1"/>
            <a:ext cx="12192000" cy="75687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>
              <a:defRPr>
                <a:solidFill>
                  <a:srgbClr val="DE492D"/>
                </a:solidFill>
                <a:latin typeface="Geogrotesque Md" panose="02000000000000000000" pitchFamily="50" charset="0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cs-CZ" sz="3200" dirty="0" err="1">
                <a:latin typeface="Geogrotesque Rg" panose="02000000000000000000" pitchFamily="2" charset="77"/>
              </a:rPr>
              <a:t>Concepts</a:t>
            </a:r>
            <a:r>
              <a:rPr lang="cs-CZ" sz="3200" dirty="0">
                <a:latin typeface="Geogrotesque Rg" panose="02000000000000000000" pitchFamily="2" charset="77"/>
              </a:rPr>
              <a:t> </a:t>
            </a:r>
            <a:r>
              <a:rPr lang="cs-CZ" sz="3200" dirty="0" err="1">
                <a:latin typeface="Geogrotesque Rg" panose="02000000000000000000" pitchFamily="2" charset="77"/>
              </a:rPr>
              <a:t>underlying</a:t>
            </a:r>
            <a:r>
              <a:rPr lang="cs-CZ" sz="3200" dirty="0">
                <a:latin typeface="Geogrotesque Rg" panose="02000000000000000000" pitchFamily="2" charset="77"/>
              </a:rPr>
              <a:t> </a:t>
            </a:r>
            <a:r>
              <a:rPr lang="cs-CZ" sz="3200" dirty="0" err="1">
                <a:latin typeface="Geogrotesque Rg" panose="02000000000000000000" pitchFamily="2" charset="77"/>
              </a:rPr>
              <a:t>the</a:t>
            </a:r>
            <a:r>
              <a:rPr lang="cs-CZ" sz="3200" dirty="0">
                <a:latin typeface="Geogrotesque Rg" panose="02000000000000000000" pitchFamily="2" charset="77"/>
              </a:rPr>
              <a:t> GWAS </a:t>
            </a:r>
            <a:r>
              <a:rPr lang="cs-CZ" sz="3200" dirty="0" err="1">
                <a:latin typeface="Geogrotesque Rg" panose="02000000000000000000" pitchFamily="2" charset="77"/>
              </a:rPr>
              <a:t>studies</a:t>
            </a:r>
            <a:endParaRPr lang="cs-CZ" sz="3200" dirty="0">
              <a:latin typeface="Geogrotesque Rg" panose="02000000000000000000" pitchFamily="2" charset="77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3A74FCD-0727-7C4E-941A-30BBA63A20FB}"/>
              </a:ext>
            </a:extLst>
          </p:cNvPr>
          <p:cNvSpPr/>
          <p:nvPr/>
        </p:nvSpPr>
        <p:spPr>
          <a:xfrm>
            <a:off x="5967046" y="1137138"/>
            <a:ext cx="515816" cy="4454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eogrotesque Rg" panose="02000000000000000000" pitchFamily="2" charset="77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451EBF8-E52C-7D49-8813-E27A9BCFEBB3}"/>
              </a:ext>
            </a:extLst>
          </p:cNvPr>
          <p:cNvSpPr/>
          <p:nvPr/>
        </p:nvSpPr>
        <p:spPr>
          <a:xfrm>
            <a:off x="5967046" y="5111872"/>
            <a:ext cx="515816" cy="4454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eogrotesque Rg" panose="02000000000000000000" pitchFamily="2" charset="77"/>
            </a:endParaRPr>
          </a:p>
        </p:txBody>
      </p:sp>
      <p:sp>
        <p:nvSpPr>
          <p:cNvPr id="14" name="Vertical Text Placeholder 2">
            <a:extLst>
              <a:ext uri="{FF2B5EF4-FFF2-40B4-BE49-F238E27FC236}">
                <a16:creationId xmlns:a16="http://schemas.microsoft.com/office/drawing/2014/main" id="{D6CFAF56-8124-6A49-A7FD-0032894B9F47}"/>
              </a:ext>
            </a:extLst>
          </p:cNvPr>
          <p:cNvSpPr txBox="1">
            <a:spLocks/>
          </p:cNvSpPr>
          <p:nvPr/>
        </p:nvSpPr>
        <p:spPr>
          <a:xfrm>
            <a:off x="473081" y="1209211"/>
            <a:ext cx="4494771" cy="4831538"/>
          </a:xfrm>
          <a:prstGeom prst="rect">
            <a:avLst/>
          </a:prstGeom>
          <a:solidFill>
            <a:schemeClr val="bg1">
              <a:alpha val="63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latin typeface="Geogrotesque Rg" panose="02000000000000000000" pitchFamily="2" charset="77"/>
              </a:rPr>
              <a:t>Dense set of genetic markers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latin typeface="Geogrotesque Rg" panose="02000000000000000000" pitchFamily="2" charset="77"/>
            </a:endParaRPr>
          </a:p>
          <a:p>
            <a:endParaRPr lang="en-US" dirty="0">
              <a:solidFill>
                <a:srgbClr val="007FBA"/>
              </a:solidFill>
              <a:latin typeface="Geogrotesque Rg" panose="02000000000000000000" pitchFamily="2" charset="77"/>
            </a:endParaRPr>
          </a:p>
          <a:p>
            <a:r>
              <a:rPr lang="en-US" dirty="0">
                <a:solidFill>
                  <a:srgbClr val="007FBA"/>
                </a:solidFill>
                <a:latin typeface="Geogrotesque Rg" panose="02000000000000000000" pitchFamily="2" charset="77"/>
              </a:rPr>
              <a:t>HapMap project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Geogrotesque Rg" panose="02000000000000000000" pitchFamily="2" charset="77"/>
              </a:rPr>
              <a:t> genotyping different human populations (Human haplotype map project)</a:t>
            </a:r>
          </a:p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Geogrotesque Rg" panose="02000000000000000000" pitchFamily="2" charset="77"/>
              </a:rPr>
              <a:t>Over 1.6 million SNP identified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13D0F42-01B0-7C49-BC0D-BEA88826939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026" t="11207" r="2519" b="3777"/>
          <a:stretch/>
        </p:blipFill>
        <p:spPr>
          <a:xfrm>
            <a:off x="5201586" y="1196364"/>
            <a:ext cx="6912794" cy="399630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8A65F9B-3456-B24B-9EF8-015BA27AFD1D}"/>
              </a:ext>
            </a:extLst>
          </p:cNvPr>
          <p:cNvSpPr/>
          <p:nvPr/>
        </p:nvSpPr>
        <p:spPr>
          <a:xfrm>
            <a:off x="5121638" y="1137138"/>
            <a:ext cx="1849474" cy="7568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eogrotesque Rg" panose="02000000000000000000" pitchFamily="2" charset="7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5FE4E2C-B1DC-4744-8570-F839C2899F1F}"/>
              </a:ext>
            </a:extLst>
          </p:cNvPr>
          <p:cNvSpPr txBox="1"/>
          <p:nvPr/>
        </p:nvSpPr>
        <p:spPr>
          <a:xfrm>
            <a:off x="0" y="6583771"/>
            <a:ext cx="10668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1200" dirty="0">
                <a:latin typeface="Geogrotesque Rg" panose="02000000000000000000" pitchFamily="2" charset="77"/>
                <a:cs typeface="Arial" panose="020B0604020202020204" pitchFamily="34" charset="0"/>
              </a:rPr>
              <a:t>The International HapMap Project</a:t>
            </a:r>
          </a:p>
        </p:txBody>
      </p:sp>
    </p:spTree>
    <p:extLst>
      <p:ext uri="{BB962C8B-B14F-4D97-AF65-F5344CB8AC3E}">
        <p14:creationId xmlns:p14="http://schemas.microsoft.com/office/powerpoint/2010/main" val="28284673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65659-E5A7-483A-9350-80D7042BE98B}" type="slidenum">
              <a:rPr lang="en-US" smtClean="0">
                <a:latin typeface="Geogrotesque Rg" panose="02000000000000000000" pitchFamily="2" charset="77"/>
              </a:rPr>
              <a:t>12</a:t>
            </a:fld>
            <a:endParaRPr lang="en-US">
              <a:latin typeface="Geogrotesque Rg" panose="02000000000000000000" pitchFamily="2" charset="77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1"/>
            <a:ext cx="12192000" cy="75687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>
              <a:defRPr>
                <a:solidFill>
                  <a:srgbClr val="DE492D"/>
                </a:solidFill>
                <a:latin typeface="Geogrotesque Md" panose="02000000000000000000" pitchFamily="50" charset="0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cs-CZ" sz="3200" dirty="0" err="1">
                <a:latin typeface="Geogrotesque Rg" panose="02000000000000000000" pitchFamily="2" charset="77"/>
              </a:rPr>
              <a:t>Concepts</a:t>
            </a:r>
            <a:r>
              <a:rPr lang="cs-CZ" sz="3200" dirty="0">
                <a:latin typeface="Geogrotesque Rg" panose="02000000000000000000" pitchFamily="2" charset="77"/>
              </a:rPr>
              <a:t> </a:t>
            </a:r>
            <a:r>
              <a:rPr lang="cs-CZ" sz="3200" dirty="0" err="1">
                <a:latin typeface="Geogrotesque Rg" panose="02000000000000000000" pitchFamily="2" charset="77"/>
              </a:rPr>
              <a:t>underlying</a:t>
            </a:r>
            <a:r>
              <a:rPr lang="cs-CZ" sz="3200" dirty="0">
                <a:latin typeface="Geogrotesque Rg" panose="02000000000000000000" pitchFamily="2" charset="77"/>
              </a:rPr>
              <a:t> </a:t>
            </a:r>
            <a:r>
              <a:rPr lang="cs-CZ" sz="3200" dirty="0" err="1">
                <a:latin typeface="Geogrotesque Rg" panose="02000000000000000000" pitchFamily="2" charset="77"/>
              </a:rPr>
              <a:t>the</a:t>
            </a:r>
            <a:r>
              <a:rPr lang="cs-CZ" sz="3200" dirty="0">
                <a:latin typeface="Geogrotesque Rg" panose="02000000000000000000" pitchFamily="2" charset="77"/>
              </a:rPr>
              <a:t> GWAS </a:t>
            </a:r>
            <a:r>
              <a:rPr lang="cs-CZ" sz="3200" dirty="0" err="1">
                <a:latin typeface="Geogrotesque Rg" panose="02000000000000000000" pitchFamily="2" charset="77"/>
              </a:rPr>
              <a:t>studies</a:t>
            </a:r>
            <a:endParaRPr lang="cs-CZ" sz="3200" dirty="0">
              <a:latin typeface="Geogrotesque Rg" panose="02000000000000000000" pitchFamily="2" charset="77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3A74FCD-0727-7C4E-941A-30BBA63A20FB}"/>
              </a:ext>
            </a:extLst>
          </p:cNvPr>
          <p:cNvSpPr/>
          <p:nvPr/>
        </p:nvSpPr>
        <p:spPr>
          <a:xfrm>
            <a:off x="5967046" y="1137138"/>
            <a:ext cx="515816" cy="4454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eogrotesque Rg" panose="02000000000000000000" pitchFamily="2" charset="77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451EBF8-E52C-7D49-8813-E27A9BCFEBB3}"/>
              </a:ext>
            </a:extLst>
          </p:cNvPr>
          <p:cNvSpPr/>
          <p:nvPr/>
        </p:nvSpPr>
        <p:spPr>
          <a:xfrm>
            <a:off x="5967046" y="5111872"/>
            <a:ext cx="515816" cy="4454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eogrotesque Rg" panose="02000000000000000000" pitchFamily="2" charset="77"/>
            </a:endParaRPr>
          </a:p>
        </p:txBody>
      </p:sp>
      <p:sp>
        <p:nvSpPr>
          <p:cNvPr id="14" name="Vertical Text Placeholder 2">
            <a:extLst>
              <a:ext uri="{FF2B5EF4-FFF2-40B4-BE49-F238E27FC236}">
                <a16:creationId xmlns:a16="http://schemas.microsoft.com/office/drawing/2014/main" id="{D6CFAF56-8124-6A49-A7FD-0032894B9F47}"/>
              </a:ext>
            </a:extLst>
          </p:cNvPr>
          <p:cNvSpPr txBox="1">
            <a:spLocks/>
          </p:cNvSpPr>
          <p:nvPr/>
        </p:nvSpPr>
        <p:spPr>
          <a:xfrm>
            <a:off x="473082" y="1274163"/>
            <a:ext cx="2464854" cy="4766585"/>
          </a:xfrm>
          <a:prstGeom prst="rect">
            <a:avLst/>
          </a:prstGeom>
          <a:solidFill>
            <a:schemeClr val="bg1">
              <a:alpha val="63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latin typeface="Geogrotesque Rg" panose="02000000000000000000" pitchFamily="2" charset="77"/>
              </a:rPr>
              <a:t>Linkage disequilibrium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latin typeface="Geogrotesque Rg" panose="02000000000000000000" pitchFamily="2" charset="77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8A65F9B-3456-B24B-9EF8-015BA27AFD1D}"/>
              </a:ext>
            </a:extLst>
          </p:cNvPr>
          <p:cNvSpPr/>
          <p:nvPr/>
        </p:nvSpPr>
        <p:spPr>
          <a:xfrm>
            <a:off x="5121638" y="1137138"/>
            <a:ext cx="1849474" cy="7568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eogrotesque Rg" panose="02000000000000000000" pitchFamily="2" charset="77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AAEEC5B-37FD-BA49-8056-7203DBF529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1355" y="756875"/>
            <a:ext cx="8639586" cy="6040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0851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65659-E5A7-483A-9350-80D7042BE98B}" type="slidenum">
              <a:rPr lang="en-US" smtClean="0">
                <a:latin typeface="Geogrotesque Rg" panose="02000000000000000000" pitchFamily="2" charset="77"/>
              </a:rPr>
              <a:t>13</a:t>
            </a:fld>
            <a:endParaRPr lang="en-US">
              <a:latin typeface="Geogrotesque Rg" panose="02000000000000000000" pitchFamily="2" charset="77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1"/>
            <a:ext cx="12192000" cy="75687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>
              <a:defRPr>
                <a:solidFill>
                  <a:srgbClr val="DE492D"/>
                </a:solidFill>
                <a:latin typeface="Geogrotesque Md" panose="02000000000000000000" pitchFamily="50" charset="0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cs-CZ" sz="3200" dirty="0" err="1">
                <a:latin typeface="Geogrotesque Rg" panose="02000000000000000000" pitchFamily="2" charset="77"/>
              </a:rPr>
              <a:t>Concepts</a:t>
            </a:r>
            <a:r>
              <a:rPr lang="cs-CZ" sz="3200" dirty="0">
                <a:latin typeface="Geogrotesque Rg" panose="02000000000000000000" pitchFamily="2" charset="77"/>
              </a:rPr>
              <a:t> </a:t>
            </a:r>
            <a:r>
              <a:rPr lang="cs-CZ" sz="3200" dirty="0" err="1">
                <a:latin typeface="Geogrotesque Rg" panose="02000000000000000000" pitchFamily="2" charset="77"/>
              </a:rPr>
              <a:t>underlying</a:t>
            </a:r>
            <a:r>
              <a:rPr lang="cs-CZ" sz="3200" dirty="0">
                <a:latin typeface="Geogrotesque Rg" panose="02000000000000000000" pitchFamily="2" charset="77"/>
              </a:rPr>
              <a:t> </a:t>
            </a:r>
            <a:r>
              <a:rPr lang="cs-CZ" sz="3200" dirty="0" err="1">
                <a:latin typeface="Geogrotesque Rg" panose="02000000000000000000" pitchFamily="2" charset="77"/>
              </a:rPr>
              <a:t>the</a:t>
            </a:r>
            <a:r>
              <a:rPr lang="cs-CZ" sz="3200" dirty="0">
                <a:latin typeface="Geogrotesque Rg" panose="02000000000000000000" pitchFamily="2" charset="77"/>
              </a:rPr>
              <a:t> GWAS </a:t>
            </a:r>
            <a:r>
              <a:rPr lang="cs-CZ" sz="3200" dirty="0" err="1">
                <a:latin typeface="Geogrotesque Rg" panose="02000000000000000000" pitchFamily="2" charset="77"/>
              </a:rPr>
              <a:t>studies</a:t>
            </a:r>
            <a:endParaRPr lang="cs-CZ" sz="3200" dirty="0">
              <a:latin typeface="Geogrotesque Rg" panose="02000000000000000000" pitchFamily="2" charset="77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3A74FCD-0727-7C4E-941A-30BBA63A20FB}"/>
              </a:ext>
            </a:extLst>
          </p:cNvPr>
          <p:cNvSpPr/>
          <p:nvPr/>
        </p:nvSpPr>
        <p:spPr>
          <a:xfrm>
            <a:off x="5967046" y="1137138"/>
            <a:ext cx="515816" cy="4454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eogrotesque Rg" panose="02000000000000000000" pitchFamily="2" charset="77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451EBF8-E52C-7D49-8813-E27A9BCFEBB3}"/>
              </a:ext>
            </a:extLst>
          </p:cNvPr>
          <p:cNvSpPr/>
          <p:nvPr/>
        </p:nvSpPr>
        <p:spPr>
          <a:xfrm>
            <a:off x="5967046" y="5111872"/>
            <a:ext cx="515816" cy="4454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eogrotesque Rg" panose="02000000000000000000" pitchFamily="2" charset="77"/>
            </a:endParaRPr>
          </a:p>
        </p:txBody>
      </p:sp>
      <p:sp>
        <p:nvSpPr>
          <p:cNvPr id="14" name="Vertical Text Placeholder 2">
            <a:extLst>
              <a:ext uri="{FF2B5EF4-FFF2-40B4-BE49-F238E27FC236}">
                <a16:creationId xmlns:a16="http://schemas.microsoft.com/office/drawing/2014/main" id="{D6CFAF56-8124-6A49-A7FD-0032894B9F47}"/>
              </a:ext>
            </a:extLst>
          </p:cNvPr>
          <p:cNvSpPr txBox="1">
            <a:spLocks/>
          </p:cNvSpPr>
          <p:nvPr/>
        </p:nvSpPr>
        <p:spPr>
          <a:xfrm>
            <a:off x="473082" y="1274163"/>
            <a:ext cx="3144736" cy="4766585"/>
          </a:xfrm>
          <a:prstGeom prst="rect">
            <a:avLst/>
          </a:prstGeom>
          <a:solidFill>
            <a:schemeClr val="bg1">
              <a:alpha val="63000"/>
            </a:schemeClr>
          </a:solidFill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latin typeface="Geogrotesque Rg" panose="02000000000000000000" pitchFamily="2" charset="77"/>
              </a:rPr>
              <a:t>Linkage </a:t>
            </a:r>
            <a:r>
              <a:rPr lang="en-US" dirty="0" err="1">
                <a:latin typeface="Geogrotesque Rg" panose="02000000000000000000" pitchFamily="2" charset="77"/>
              </a:rPr>
              <a:t>diseqilibrium</a:t>
            </a:r>
            <a:r>
              <a:rPr lang="en-US" dirty="0">
                <a:latin typeface="Geogrotesque Rg" panose="02000000000000000000" pitchFamily="2" charset="77"/>
              </a:rPr>
              <a:t> organizes the genome into haplotype blocks</a:t>
            </a:r>
          </a:p>
          <a:p>
            <a:pPr marL="0" indent="0">
              <a:buNone/>
            </a:pPr>
            <a:r>
              <a:rPr lang="en-US" dirty="0">
                <a:latin typeface="Geogrotesque Rg" panose="02000000000000000000" pitchFamily="2" charset="77"/>
              </a:rPr>
              <a:t>(~30 kb)</a:t>
            </a:r>
          </a:p>
          <a:p>
            <a:pPr marL="0" indent="0">
              <a:buNone/>
            </a:pPr>
            <a:endParaRPr lang="en-US" dirty="0">
              <a:latin typeface="Geogrotesque Rg" panose="02000000000000000000" pitchFamily="2" charset="77"/>
            </a:endParaRP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Geogrotesque Rg" panose="02000000000000000000" pitchFamily="2" charset="77"/>
              </a:rPr>
              <a:t>80 % of common SNP can be captured using a subset of less than 1 million SNP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8A65F9B-3456-B24B-9EF8-015BA27AFD1D}"/>
              </a:ext>
            </a:extLst>
          </p:cNvPr>
          <p:cNvSpPr/>
          <p:nvPr/>
        </p:nvSpPr>
        <p:spPr>
          <a:xfrm>
            <a:off x="5121638" y="1137138"/>
            <a:ext cx="1849474" cy="7568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eogrotesque Rg" panose="02000000000000000000" pitchFamily="2" charset="77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B2BA050-53D0-C042-9DE0-7DA8FF8C19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2415" y="817252"/>
            <a:ext cx="8267368" cy="5733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9498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0BCFC4A-AE2F-1C4F-A1CD-7DF11224E8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271" y="1027469"/>
            <a:ext cx="11925314" cy="345459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65659-E5A7-483A-9350-80D7042BE98B}" type="slidenum">
              <a:rPr lang="en-US" smtClean="0">
                <a:latin typeface="Geogrotesque Rg" panose="02000000000000000000" pitchFamily="2" charset="77"/>
              </a:rPr>
              <a:t>14</a:t>
            </a:fld>
            <a:endParaRPr lang="en-US">
              <a:latin typeface="Geogrotesque Rg" panose="02000000000000000000" pitchFamily="2" charset="77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1"/>
            <a:ext cx="12192000" cy="75687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>
              <a:defRPr>
                <a:solidFill>
                  <a:srgbClr val="DE492D"/>
                </a:solidFill>
                <a:latin typeface="Geogrotesque Md" panose="02000000000000000000" pitchFamily="50" charset="0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cs-CZ" sz="3200" dirty="0" err="1">
                <a:latin typeface="Geogrotesque Rg" panose="02000000000000000000" pitchFamily="2" charset="77"/>
              </a:rPr>
              <a:t>Concepts</a:t>
            </a:r>
            <a:r>
              <a:rPr lang="cs-CZ" sz="3200" dirty="0">
                <a:latin typeface="Geogrotesque Rg" panose="02000000000000000000" pitchFamily="2" charset="77"/>
              </a:rPr>
              <a:t> </a:t>
            </a:r>
            <a:r>
              <a:rPr lang="cs-CZ" sz="3200" dirty="0" err="1">
                <a:latin typeface="Geogrotesque Rg" panose="02000000000000000000" pitchFamily="2" charset="77"/>
              </a:rPr>
              <a:t>underlying</a:t>
            </a:r>
            <a:r>
              <a:rPr lang="cs-CZ" sz="3200" dirty="0">
                <a:latin typeface="Geogrotesque Rg" panose="02000000000000000000" pitchFamily="2" charset="77"/>
              </a:rPr>
              <a:t> </a:t>
            </a:r>
            <a:r>
              <a:rPr lang="cs-CZ" sz="3200" dirty="0" err="1">
                <a:latin typeface="Geogrotesque Rg" panose="02000000000000000000" pitchFamily="2" charset="77"/>
              </a:rPr>
              <a:t>the</a:t>
            </a:r>
            <a:r>
              <a:rPr lang="cs-CZ" sz="3200" dirty="0">
                <a:latin typeface="Geogrotesque Rg" panose="02000000000000000000" pitchFamily="2" charset="77"/>
              </a:rPr>
              <a:t> GWAS </a:t>
            </a:r>
            <a:r>
              <a:rPr lang="cs-CZ" sz="3200" dirty="0" err="1">
                <a:latin typeface="Geogrotesque Rg" panose="02000000000000000000" pitchFamily="2" charset="77"/>
              </a:rPr>
              <a:t>studies</a:t>
            </a:r>
            <a:endParaRPr lang="cs-CZ" sz="3200" dirty="0">
              <a:latin typeface="Geogrotesque Rg" panose="02000000000000000000" pitchFamily="2" charset="77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3A74FCD-0727-7C4E-941A-30BBA63A20FB}"/>
              </a:ext>
            </a:extLst>
          </p:cNvPr>
          <p:cNvSpPr/>
          <p:nvPr/>
        </p:nvSpPr>
        <p:spPr>
          <a:xfrm>
            <a:off x="5967046" y="1137138"/>
            <a:ext cx="515816" cy="4454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eogrotesque Rg" panose="02000000000000000000" pitchFamily="2" charset="77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451EBF8-E52C-7D49-8813-E27A9BCFEBB3}"/>
              </a:ext>
            </a:extLst>
          </p:cNvPr>
          <p:cNvSpPr/>
          <p:nvPr/>
        </p:nvSpPr>
        <p:spPr>
          <a:xfrm>
            <a:off x="5967046" y="5111872"/>
            <a:ext cx="515816" cy="4454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eogrotesque Rg" panose="02000000000000000000" pitchFamily="2" charset="77"/>
            </a:endParaRPr>
          </a:p>
        </p:txBody>
      </p:sp>
      <p:sp>
        <p:nvSpPr>
          <p:cNvPr id="14" name="Vertical Text Placeholder 2">
            <a:extLst>
              <a:ext uri="{FF2B5EF4-FFF2-40B4-BE49-F238E27FC236}">
                <a16:creationId xmlns:a16="http://schemas.microsoft.com/office/drawing/2014/main" id="{D6CFAF56-8124-6A49-A7FD-0032894B9F47}"/>
              </a:ext>
            </a:extLst>
          </p:cNvPr>
          <p:cNvSpPr txBox="1">
            <a:spLocks/>
          </p:cNvSpPr>
          <p:nvPr/>
        </p:nvSpPr>
        <p:spPr>
          <a:xfrm>
            <a:off x="153271" y="4605473"/>
            <a:ext cx="11494086" cy="1903751"/>
          </a:xfrm>
          <a:prstGeom prst="rect">
            <a:avLst/>
          </a:prstGeom>
          <a:solidFill>
            <a:schemeClr val="bg1">
              <a:alpha val="63000"/>
            </a:schemeClr>
          </a:solidFill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Geogrotesque Rg" panose="02000000000000000000" pitchFamily="2" charset="77"/>
              </a:rPr>
              <a:t>The presence of LD creates two possible positive outcomes from a genetic association study</a:t>
            </a:r>
          </a:p>
          <a:p>
            <a:r>
              <a:rPr lang="en-US" dirty="0">
                <a:solidFill>
                  <a:srgbClr val="007FBA"/>
                </a:solidFill>
                <a:latin typeface="Geogrotesque Rg" panose="02000000000000000000" pitchFamily="2" charset="77"/>
              </a:rPr>
              <a:t>Direct association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Geogrotesque Rg" panose="02000000000000000000" pitchFamily="2" charset="77"/>
              </a:rPr>
              <a:t>: Disease risk SNP is genotyped and statistically associated with the trait. </a:t>
            </a:r>
          </a:p>
          <a:p>
            <a:r>
              <a:rPr lang="en-US" dirty="0">
                <a:solidFill>
                  <a:srgbClr val="007FBA"/>
                </a:solidFill>
                <a:latin typeface="Geogrotesque Rg" panose="02000000000000000000" pitchFamily="2" charset="77"/>
              </a:rPr>
              <a:t>Indirect association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Geogrotesque Rg" panose="02000000000000000000" pitchFamily="2" charset="77"/>
              </a:rPr>
              <a:t>: Disease risk SNP is not directly typed, but instead a tag SNP in high LD with the influential SNP is statistically associated to the trait</a:t>
            </a:r>
          </a:p>
        </p:txBody>
      </p:sp>
    </p:spTree>
    <p:extLst>
      <p:ext uri="{BB962C8B-B14F-4D97-AF65-F5344CB8AC3E}">
        <p14:creationId xmlns:p14="http://schemas.microsoft.com/office/powerpoint/2010/main" val="11663591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65659-E5A7-483A-9350-80D7042BE98B}" type="slidenum">
              <a:rPr lang="en-US" smtClean="0">
                <a:latin typeface="Geogrotesque Rg" panose="02000000000000000000" pitchFamily="2" charset="77"/>
              </a:rPr>
              <a:t>15</a:t>
            </a:fld>
            <a:endParaRPr lang="en-US">
              <a:latin typeface="Geogrotesque Rg" panose="02000000000000000000" pitchFamily="2" charset="77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1"/>
            <a:ext cx="12192000" cy="75687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>
              <a:defRPr>
                <a:solidFill>
                  <a:srgbClr val="DE492D"/>
                </a:solidFill>
                <a:latin typeface="Geogrotesque Md" panose="02000000000000000000" pitchFamily="50" charset="0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cs-CZ" sz="3200" dirty="0" err="1">
                <a:latin typeface="Geogrotesque Rg" panose="02000000000000000000" pitchFamily="2" charset="77"/>
              </a:rPr>
              <a:t>Genotyping</a:t>
            </a:r>
            <a:r>
              <a:rPr lang="cs-CZ" sz="3200" dirty="0">
                <a:latin typeface="Geogrotesque Rg" panose="02000000000000000000" pitchFamily="2" charset="77"/>
              </a:rPr>
              <a:t> </a:t>
            </a:r>
            <a:r>
              <a:rPr lang="cs-CZ" sz="3200" dirty="0" err="1">
                <a:latin typeface="Geogrotesque Rg" panose="02000000000000000000" pitchFamily="2" charset="77"/>
              </a:rPr>
              <a:t>technologies</a:t>
            </a:r>
            <a:endParaRPr lang="cs-CZ" sz="3200" dirty="0">
              <a:latin typeface="Geogrotesque Rg" panose="02000000000000000000" pitchFamily="2" charset="77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3A74FCD-0727-7C4E-941A-30BBA63A20FB}"/>
              </a:ext>
            </a:extLst>
          </p:cNvPr>
          <p:cNvSpPr/>
          <p:nvPr/>
        </p:nvSpPr>
        <p:spPr>
          <a:xfrm>
            <a:off x="5967046" y="1137138"/>
            <a:ext cx="515816" cy="4454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eogrotesque Rg" panose="02000000000000000000" pitchFamily="2" charset="77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451EBF8-E52C-7D49-8813-E27A9BCFEBB3}"/>
              </a:ext>
            </a:extLst>
          </p:cNvPr>
          <p:cNvSpPr/>
          <p:nvPr/>
        </p:nvSpPr>
        <p:spPr>
          <a:xfrm>
            <a:off x="5967046" y="5111872"/>
            <a:ext cx="515816" cy="4454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eogrotesque Rg" panose="02000000000000000000" pitchFamily="2" charset="77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E5A5476-C8A5-5E4B-8E3F-B0516A7AE8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674" y="1575395"/>
            <a:ext cx="1335144" cy="21162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70F3603-0AAB-6143-9828-1F589C36B2C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667" r="35994" b="1127"/>
          <a:stretch/>
        </p:blipFill>
        <p:spPr>
          <a:xfrm>
            <a:off x="1741458" y="915503"/>
            <a:ext cx="941241" cy="237036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0177E7C-267E-DE48-BCB5-9056CF873E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063" y="3711993"/>
            <a:ext cx="2783521" cy="180928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AA7C554-04CC-8F4A-9A30-20DC99918C74}"/>
              </a:ext>
            </a:extLst>
          </p:cNvPr>
          <p:cNvSpPr txBox="1"/>
          <p:nvPr/>
        </p:nvSpPr>
        <p:spPr>
          <a:xfrm>
            <a:off x="598075" y="1275279"/>
            <a:ext cx="16140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FBA"/>
                </a:solidFill>
                <a:latin typeface="Geogrotesque Rg" panose="02000000000000000000" pitchFamily="2" charset="77"/>
              </a:rPr>
              <a:t>Arrays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A92144B-2526-FE48-8A6B-63E543A5196D}"/>
              </a:ext>
            </a:extLst>
          </p:cNvPr>
          <p:cNvSpPr txBox="1"/>
          <p:nvPr/>
        </p:nvSpPr>
        <p:spPr>
          <a:xfrm>
            <a:off x="693236" y="3715808"/>
            <a:ext cx="16140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FBA"/>
                </a:solidFill>
                <a:latin typeface="Geogrotesque Rg" panose="02000000000000000000" pitchFamily="2" charset="77"/>
              </a:rPr>
              <a:t>NGS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98DC740-F2D2-264A-9ECE-B39AD13CA6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0985" y="972127"/>
            <a:ext cx="8510355" cy="552095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B75E0EC6-2EC9-514B-9EF7-988EC97AB64A}"/>
              </a:ext>
            </a:extLst>
          </p:cNvPr>
          <p:cNvSpPr/>
          <p:nvPr/>
        </p:nvSpPr>
        <p:spPr>
          <a:xfrm>
            <a:off x="3309019" y="3146007"/>
            <a:ext cx="375458" cy="13299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eogrotesque Rg" panose="02000000000000000000" pitchFamily="2" charset="77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0922E32-3D7C-4E42-9694-88A49E1CA878}"/>
              </a:ext>
            </a:extLst>
          </p:cNvPr>
          <p:cNvSpPr/>
          <p:nvPr/>
        </p:nvSpPr>
        <p:spPr>
          <a:xfrm>
            <a:off x="7898507" y="3067616"/>
            <a:ext cx="375458" cy="13299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eogrotesque Rg" panose="02000000000000000000" pitchFamily="2" charset="77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43F200C-E2A3-E947-B0D3-19EDDBB7E8DB}"/>
              </a:ext>
            </a:extLst>
          </p:cNvPr>
          <p:cNvSpPr/>
          <p:nvPr/>
        </p:nvSpPr>
        <p:spPr>
          <a:xfrm flipV="1">
            <a:off x="5011813" y="6324739"/>
            <a:ext cx="1560286" cy="3333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eogrotesque Rg" panose="02000000000000000000" pitchFamily="2" charset="77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D603CB5-1A65-404E-8BA0-624BE3CBB45B}"/>
              </a:ext>
            </a:extLst>
          </p:cNvPr>
          <p:cNvSpPr/>
          <p:nvPr/>
        </p:nvSpPr>
        <p:spPr>
          <a:xfrm flipV="1">
            <a:off x="9556331" y="6342193"/>
            <a:ext cx="1560286" cy="3333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eogrotesque Rg" panose="02000000000000000000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0400012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65659-E5A7-483A-9350-80D7042BE98B}" type="slidenum">
              <a:rPr lang="en-US" smtClean="0">
                <a:latin typeface="Geogrotesque Rg" panose="02000000000000000000" pitchFamily="2" charset="77"/>
              </a:rPr>
              <a:t>16</a:t>
            </a:fld>
            <a:endParaRPr lang="en-US">
              <a:latin typeface="Geogrotesque Rg" panose="02000000000000000000" pitchFamily="2" charset="77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1"/>
            <a:ext cx="12192000" cy="75687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>
              <a:defRPr>
                <a:solidFill>
                  <a:srgbClr val="DE492D"/>
                </a:solidFill>
                <a:latin typeface="Geogrotesque Md" panose="02000000000000000000" pitchFamily="50" charset="0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cs-CZ" sz="3200" dirty="0" err="1">
                <a:latin typeface="Geogrotesque Rg" panose="02000000000000000000" pitchFamily="2" charset="77"/>
              </a:rPr>
              <a:t>Quality</a:t>
            </a:r>
            <a:r>
              <a:rPr lang="cs-CZ" sz="3200" dirty="0">
                <a:latin typeface="Geogrotesque Rg" panose="02000000000000000000" pitchFamily="2" charset="77"/>
              </a:rPr>
              <a:t> </a:t>
            </a:r>
            <a:r>
              <a:rPr lang="cs-CZ" sz="3200" dirty="0" err="1">
                <a:latin typeface="Geogrotesque Rg" panose="02000000000000000000" pitchFamily="2" charset="77"/>
              </a:rPr>
              <a:t>control</a:t>
            </a:r>
            <a:r>
              <a:rPr lang="cs-CZ" sz="3200" dirty="0">
                <a:latin typeface="Geogrotesque Rg" panose="02000000000000000000" pitchFamily="2" charset="77"/>
              </a:rPr>
              <a:t> </a:t>
            </a:r>
            <a:r>
              <a:rPr lang="cs-CZ" sz="3200" dirty="0" err="1">
                <a:latin typeface="Geogrotesque Rg" panose="02000000000000000000" pitchFamily="2" charset="77"/>
              </a:rPr>
              <a:t>is</a:t>
            </a:r>
            <a:r>
              <a:rPr lang="cs-CZ" sz="3200" dirty="0">
                <a:latin typeface="Geogrotesque Rg" panose="02000000000000000000" pitchFamily="2" charset="77"/>
              </a:rPr>
              <a:t> </a:t>
            </a:r>
            <a:r>
              <a:rPr lang="cs-CZ" sz="3200" dirty="0" err="1">
                <a:latin typeface="Geogrotesque Rg" panose="02000000000000000000" pitchFamily="2" charset="77"/>
              </a:rPr>
              <a:t>extremely</a:t>
            </a:r>
            <a:r>
              <a:rPr lang="cs-CZ" sz="3200" dirty="0">
                <a:latin typeface="Geogrotesque Rg" panose="02000000000000000000" pitchFamily="2" charset="77"/>
              </a:rPr>
              <a:t> </a:t>
            </a:r>
            <a:r>
              <a:rPr lang="cs-CZ" sz="3200" dirty="0" err="1">
                <a:latin typeface="Geogrotesque Rg" panose="02000000000000000000" pitchFamily="2" charset="77"/>
              </a:rPr>
              <a:t>important</a:t>
            </a:r>
            <a:endParaRPr lang="cs-CZ" sz="3200" dirty="0">
              <a:latin typeface="Geogrotesque Rg" panose="02000000000000000000" pitchFamily="2" charset="77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3A74FCD-0727-7C4E-941A-30BBA63A20FB}"/>
              </a:ext>
            </a:extLst>
          </p:cNvPr>
          <p:cNvSpPr/>
          <p:nvPr/>
        </p:nvSpPr>
        <p:spPr>
          <a:xfrm>
            <a:off x="5967046" y="1137138"/>
            <a:ext cx="515816" cy="4454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eogrotesque Rg" panose="02000000000000000000" pitchFamily="2" charset="77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451EBF8-E52C-7D49-8813-E27A9BCFEBB3}"/>
              </a:ext>
            </a:extLst>
          </p:cNvPr>
          <p:cNvSpPr/>
          <p:nvPr/>
        </p:nvSpPr>
        <p:spPr>
          <a:xfrm>
            <a:off x="5967046" y="5111872"/>
            <a:ext cx="515816" cy="4454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eogrotesque Rg" panose="02000000000000000000" pitchFamily="2" charset="77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75E0EC6-2EC9-514B-9EF7-988EC97AB64A}"/>
              </a:ext>
            </a:extLst>
          </p:cNvPr>
          <p:cNvSpPr/>
          <p:nvPr/>
        </p:nvSpPr>
        <p:spPr>
          <a:xfrm>
            <a:off x="3309019" y="3146007"/>
            <a:ext cx="375458" cy="13299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eogrotesque Rg" panose="02000000000000000000" pitchFamily="2" charset="77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0922E32-3D7C-4E42-9694-88A49E1CA878}"/>
              </a:ext>
            </a:extLst>
          </p:cNvPr>
          <p:cNvSpPr/>
          <p:nvPr/>
        </p:nvSpPr>
        <p:spPr>
          <a:xfrm>
            <a:off x="7898507" y="3067616"/>
            <a:ext cx="375458" cy="13299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eogrotesque Rg" panose="02000000000000000000" pitchFamily="2" charset="77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43F200C-E2A3-E947-B0D3-19EDDBB7E8DB}"/>
              </a:ext>
            </a:extLst>
          </p:cNvPr>
          <p:cNvSpPr/>
          <p:nvPr/>
        </p:nvSpPr>
        <p:spPr>
          <a:xfrm flipV="1">
            <a:off x="5011813" y="6324739"/>
            <a:ext cx="1560286" cy="3333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eogrotesque Rg" panose="02000000000000000000" pitchFamily="2" charset="77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D603CB5-1A65-404E-8BA0-624BE3CBB45B}"/>
              </a:ext>
            </a:extLst>
          </p:cNvPr>
          <p:cNvSpPr/>
          <p:nvPr/>
        </p:nvSpPr>
        <p:spPr>
          <a:xfrm flipV="1">
            <a:off x="9556331" y="6342193"/>
            <a:ext cx="1560286" cy="3333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eogrotesque Rg" panose="02000000000000000000" pitchFamily="2" charset="77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C977D79-BBBD-344B-9C6A-544A2CA1B37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/>
          <a:stretch/>
        </p:blipFill>
        <p:spPr>
          <a:xfrm>
            <a:off x="1456870" y="930916"/>
            <a:ext cx="9020351" cy="5393823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37A2CE6B-6852-5E4E-AA99-6839DE249B0B}"/>
              </a:ext>
            </a:extLst>
          </p:cNvPr>
          <p:cNvSpPr/>
          <p:nvPr/>
        </p:nvSpPr>
        <p:spPr>
          <a:xfrm flipV="1">
            <a:off x="374754" y="6295436"/>
            <a:ext cx="11522006" cy="3651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eogrotesque Rg" panose="02000000000000000000" pitchFamily="2" charset="77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0C5805C-5AE8-AA42-A809-FE97124B62C3}"/>
              </a:ext>
            </a:extLst>
          </p:cNvPr>
          <p:cNvCxnSpPr>
            <a:cxnSpLocks/>
          </p:cNvCxnSpPr>
          <p:nvPr/>
        </p:nvCxnSpPr>
        <p:spPr>
          <a:xfrm>
            <a:off x="692372" y="5557349"/>
            <a:ext cx="764498" cy="0"/>
          </a:xfrm>
          <a:prstGeom prst="straightConnector1">
            <a:avLst/>
          </a:prstGeom>
          <a:ln w="139700">
            <a:solidFill>
              <a:srgbClr val="F2533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F6243266-87D7-204F-A489-C05752806323}"/>
              </a:ext>
            </a:extLst>
          </p:cNvPr>
          <p:cNvCxnSpPr>
            <a:cxnSpLocks/>
          </p:cNvCxnSpPr>
          <p:nvPr/>
        </p:nvCxnSpPr>
        <p:spPr>
          <a:xfrm>
            <a:off x="692372" y="6118486"/>
            <a:ext cx="764498" cy="0"/>
          </a:xfrm>
          <a:prstGeom prst="straightConnector1">
            <a:avLst/>
          </a:prstGeom>
          <a:ln w="139700">
            <a:solidFill>
              <a:srgbClr val="F2533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83065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65659-E5A7-483A-9350-80D7042BE98B}" type="slidenum">
              <a:rPr lang="en-US" smtClean="0">
                <a:latin typeface="Geogrotesque Rg" panose="02000000000000000000" pitchFamily="2" charset="77"/>
              </a:rPr>
              <a:t>17</a:t>
            </a:fld>
            <a:endParaRPr lang="en-US">
              <a:latin typeface="Geogrotesque Rg" panose="02000000000000000000" pitchFamily="2" charset="77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1"/>
            <a:ext cx="12192000" cy="75687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>
              <a:defRPr>
                <a:solidFill>
                  <a:srgbClr val="DE492D"/>
                </a:solidFill>
                <a:latin typeface="Geogrotesque Md" panose="02000000000000000000" pitchFamily="50" charset="0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cs-CZ" sz="3200" dirty="0" err="1">
                <a:latin typeface="Geogrotesque Rg" panose="02000000000000000000" pitchFamily="2" charset="77"/>
              </a:rPr>
              <a:t>Hardy-Weinberg</a:t>
            </a:r>
            <a:r>
              <a:rPr lang="cs-CZ" sz="3200" dirty="0">
                <a:latin typeface="Geogrotesque Rg" panose="02000000000000000000" pitchFamily="2" charset="77"/>
              </a:rPr>
              <a:t> </a:t>
            </a:r>
            <a:r>
              <a:rPr lang="cs-CZ" sz="3200" dirty="0" err="1">
                <a:latin typeface="Geogrotesque Rg" panose="02000000000000000000" pitchFamily="2" charset="77"/>
              </a:rPr>
              <a:t>Equilibrium</a:t>
            </a:r>
            <a:endParaRPr lang="cs-CZ" sz="3200" dirty="0">
              <a:latin typeface="Geogrotesque Rg" panose="02000000000000000000" pitchFamily="2" charset="77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3A74FCD-0727-7C4E-941A-30BBA63A20FB}"/>
              </a:ext>
            </a:extLst>
          </p:cNvPr>
          <p:cNvSpPr/>
          <p:nvPr/>
        </p:nvSpPr>
        <p:spPr>
          <a:xfrm>
            <a:off x="5967046" y="1137138"/>
            <a:ext cx="515816" cy="4454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eogrotesque Rg" panose="02000000000000000000" pitchFamily="2" charset="77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451EBF8-E52C-7D49-8813-E27A9BCFEBB3}"/>
              </a:ext>
            </a:extLst>
          </p:cNvPr>
          <p:cNvSpPr/>
          <p:nvPr/>
        </p:nvSpPr>
        <p:spPr>
          <a:xfrm>
            <a:off x="5967046" y="5111872"/>
            <a:ext cx="515816" cy="4454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eogrotesque Rg" panose="02000000000000000000" pitchFamily="2" charset="77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75E0EC6-2EC9-514B-9EF7-988EC97AB64A}"/>
              </a:ext>
            </a:extLst>
          </p:cNvPr>
          <p:cNvSpPr/>
          <p:nvPr/>
        </p:nvSpPr>
        <p:spPr>
          <a:xfrm>
            <a:off x="3309019" y="3146007"/>
            <a:ext cx="375458" cy="13299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eogrotesque Rg" panose="02000000000000000000" pitchFamily="2" charset="77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0922E32-3D7C-4E42-9694-88A49E1CA878}"/>
              </a:ext>
            </a:extLst>
          </p:cNvPr>
          <p:cNvSpPr/>
          <p:nvPr/>
        </p:nvSpPr>
        <p:spPr>
          <a:xfrm>
            <a:off x="7898507" y="3067616"/>
            <a:ext cx="375458" cy="13299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eogrotesque Rg" panose="02000000000000000000" pitchFamily="2" charset="77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43F200C-E2A3-E947-B0D3-19EDDBB7E8DB}"/>
              </a:ext>
            </a:extLst>
          </p:cNvPr>
          <p:cNvSpPr/>
          <p:nvPr/>
        </p:nvSpPr>
        <p:spPr>
          <a:xfrm flipV="1">
            <a:off x="5011813" y="6324739"/>
            <a:ext cx="1560286" cy="3333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eogrotesque Rg" panose="02000000000000000000" pitchFamily="2" charset="77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D603CB5-1A65-404E-8BA0-624BE3CBB45B}"/>
              </a:ext>
            </a:extLst>
          </p:cNvPr>
          <p:cNvSpPr/>
          <p:nvPr/>
        </p:nvSpPr>
        <p:spPr>
          <a:xfrm flipV="1">
            <a:off x="9556331" y="6342193"/>
            <a:ext cx="1560286" cy="3333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eogrotesque Rg" panose="02000000000000000000" pitchFamily="2" charset="77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7A2CE6B-6852-5E4E-AA99-6839DE249B0B}"/>
              </a:ext>
            </a:extLst>
          </p:cNvPr>
          <p:cNvSpPr/>
          <p:nvPr/>
        </p:nvSpPr>
        <p:spPr>
          <a:xfrm flipV="1">
            <a:off x="374754" y="6295436"/>
            <a:ext cx="11522006" cy="3651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eogrotesque Rg" panose="02000000000000000000" pitchFamily="2" charset="77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44540C4-D5D4-4C46-A05F-E960CCBA9B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5444" y="942566"/>
            <a:ext cx="5686703" cy="5580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1344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DB61616-4F33-7946-B258-01D61C9B8D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2847" y="0"/>
            <a:ext cx="8197585" cy="68580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65659-E5A7-483A-9350-80D7042BE98B}" type="slidenum">
              <a:rPr lang="en-US" smtClean="0">
                <a:latin typeface="Geogrotesque Rg" panose="02000000000000000000" pitchFamily="2" charset="77"/>
              </a:rPr>
              <a:t>18</a:t>
            </a:fld>
            <a:endParaRPr lang="en-US">
              <a:latin typeface="Geogrotesque Rg" panose="02000000000000000000" pitchFamily="2" charset="77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17042" y="1"/>
            <a:ext cx="11674958" cy="75687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>
              <a:defRPr>
                <a:solidFill>
                  <a:srgbClr val="DE492D"/>
                </a:solidFill>
                <a:latin typeface="Geogrotesque Md" panose="02000000000000000000" pitchFamily="50" charset="0"/>
              </a:defRPr>
            </a:lvl1pPr>
          </a:lstStyle>
          <a:p>
            <a:pPr>
              <a:lnSpc>
                <a:spcPct val="150000"/>
              </a:lnSpc>
            </a:pPr>
            <a:r>
              <a:rPr lang="cs-CZ" sz="3200" dirty="0" err="1">
                <a:latin typeface="Geogrotesque Rg" panose="02000000000000000000" pitchFamily="2" charset="77"/>
              </a:rPr>
              <a:t>Population</a:t>
            </a:r>
            <a:r>
              <a:rPr lang="cs-CZ" sz="3200" dirty="0">
                <a:latin typeface="Geogrotesque Rg" panose="02000000000000000000" pitchFamily="2" charset="77"/>
              </a:rPr>
              <a:t> </a:t>
            </a:r>
            <a:r>
              <a:rPr lang="cs-CZ" sz="3200" dirty="0" err="1">
                <a:latin typeface="Geogrotesque Rg" panose="02000000000000000000" pitchFamily="2" charset="77"/>
              </a:rPr>
              <a:t>stratification</a:t>
            </a:r>
            <a:endParaRPr lang="cs-CZ" sz="3200" dirty="0">
              <a:latin typeface="Geogrotesque Rg" panose="02000000000000000000" pitchFamily="2" charset="77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3A74FCD-0727-7C4E-941A-30BBA63A20FB}"/>
              </a:ext>
            </a:extLst>
          </p:cNvPr>
          <p:cNvSpPr/>
          <p:nvPr/>
        </p:nvSpPr>
        <p:spPr>
          <a:xfrm>
            <a:off x="5967046" y="1137138"/>
            <a:ext cx="515816" cy="4454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eogrotesque Rg" panose="02000000000000000000" pitchFamily="2" charset="77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451EBF8-E52C-7D49-8813-E27A9BCFEBB3}"/>
              </a:ext>
            </a:extLst>
          </p:cNvPr>
          <p:cNvSpPr/>
          <p:nvPr/>
        </p:nvSpPr>
        <p:spPr>
          <a:xfrm>
            <a:off x="5967046" y="5111872"/>
            <a:ext cx="515816" cy="4454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eogrotesque Rg" panose="02000000000000000000" pitchFamily="2" charset="77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75E0EC6-2EC9-514B-9EF7-988EC97AB64A}"/>
              </a:ext>
            </a:extLst>
          </p:cNvPr>
          <p:cNvSpPr/>
          <p:nvPr/>
        </p:nvSpPr>
        <p:spPr>
          <a:xfrm>
            <a:off x="3309019" y="3146007"/>
            <a:ext cx="375458" cy="13299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eogrotesque Rg" panose="02000000000000000000" pitchFamily="2" charset="77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43F200C-E2A3-E947-B0D3-19EDDBB7E8DB}"/>
              </a:ext>
            </a:extLst>
          </p:cNvPr>
          <p:cNvSpPr/>
          <p:nvPr/>
        </p:nvSpPr>
        <p:spPr>
          <a:xfrm flipV="1">
            <a:off x="5011813" y="6324739"/>
            <a:ext cx="1560286" cy="3333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eogrotesque Rg" panose="02000000000000000000" pitchFamily="2" charset="77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D603CB5-1A65-404E-8BA0-624BE3CBB45B}"/>
              </a:ext>
            </a:extLst>
          </p:cNvPr>
          <p:cNvSpPr/>
          <p:nvPr/>
        </p:nvSpPr>
        <p:spPr>
          <a:xfrm flipV="1">
            <a:off x="9556331" y="6342193"/>
            <a:ext cx="1560286" cy="3333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eogrotesque Rg" panose="02000000000000000000" pitchFamily="2" charset="77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7A2CE6B-6852-5E4E-AA99-6839DE249B0B}"/>
              </a:ext>
            </a:extLst>
          </p:cNvPr>
          <p:cNvSpPr/>
          <p:nvPr/>
        </p:nvSpPr>
        <p:spPr>
          <a:xfrm flipV="1">
            <a:off x="3684477" y="700764"/>
            <a:ext cx="1560286" cy="7568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eogrotesque Rg" panose="02000000000000000000" pitchFamily="2" charset="77"/>
            </a:endParaRPr>
          </a:p>
        </p:txBody>
      </p:sp>
      <p:sp>
        <p:nvSpPr>
          <p:cNvPr id="20" name="Vertical Text Placeholder 2">
            <a:extLst>
              <a:ext uri="{FF2B5EF4-FFF2-40B4-BE49-F238E27FC236}">
                <a16:creationId xmlns:a16="http://schemas.microsoft.com/office/drawing/2014/main" id="{A7235B35-A64A-DD4F-A593-F5499464ADC6}"/>
              </a:ext>
            </a:extLst>
          </p:cNvPr>
          <p:cNvSpPr txBox="1">
            <a:spLocks/>
          </p:cNvSpPr>
          <p:nvPr/>
        </p:nvSpPr>
        <p:spPr>
          <a:xfrm>
            <a:off x="517042" y="1316836"/>
            <a:ext cx="4494771" cy="1828960"/>
          </a:xfrm>
          <a:prstGeom prst="rect">
            <a:avLst/>
          </a:prstGeom>
          <a:solidFill>
            <a:schemeClr val="bg1">
              <a:alpha val="63000"/>
            </a:schemeClr>
          </a:solidFill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Geogrotesque Rg" panose="02000000000000000000" pitchFamily="2" charset="77"/>
              </a:rPr>
              <a:t>Principal component analysis (PCA)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Geogrotesque Rg" panose="02000000000000000000" pitchFamily="2" charset="77"/>
              </a:rPr>
              <a:t>Can cause confounding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Geogrotesque Rg" panose="02000000000000000000" pitchFamily="2" charset="77"/>
              </a:rPr>
              <a:t>Can be removed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AB51D20-87A9-B74F-86A1-5F067FD6EFBF}"/>
              </a:ext>
            </a:extLst>
          </p:cNvPr>
          <p:cNvSpPr txBox="1"/>
          <p:nvPr/>
        </p:nvSpPr>
        <p:spPr>
          <a:xfrm>
            <a:off x="0" y="6583771"/>
            <a:ext cx="10668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1200" dirty="0" err="1">
                <a:latin typeface="Geogrotesque Rg" panose="02000000000000000000" pitchFamily="2" charset="77"/>
                <a:cs typeface="Arial" panose="020B0604020202020204" pitchFamily="34" charset="0"/>
              </a:rPr>
              <a:t>Novembre</a:t>
            </a:r>
            <a:r>
              <a:rPr lang="en-US" sz="1200" dirty="0">
                <a:latin typeface="Geogrotesque Rg" panose="02000000000000000000" pitchFamily="2" charset="77"/>
                <a:cs typeface="Arial" panose="020B0604020202020204" pitchFamily="34" charset="0"/>
              </a:rPr>
              <a:t> et al, Nature 2008</a:t>
            </a:r>
          </a:p>
        </p:txBody>
      </p:sp>
    </p:spTree>
    <p:extLst>
      <p:ext uri="{BB962C8B-B14F-4D97-AF65-F5344CB8AC3E}">
        <p14:creationId xmlns:p14="http://schemas.microsoft.com/office/powerpoint/2010/main" val="6650045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65659-E5A7-483A-9350-80D7042BE98B}" type="slidenum">
              <a:rPr lang="en-US" smtClean="0">
                <a:latin typeface="Geogrotesque Rg" panose="02000000000000000000" pitchFamily="2" charset="77"/>
              </a:rPr>
              <a:t>19</a:t>
            </a:fld>
            <a:endParaRPr lang="en-US">
              <a:latin typeface="Geogrotesque Rg" panose="02000000000000000000" pitchFamily="2" charset="77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17042" y="1"/>
            <a:ext cx="11674958" cy="75687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>
              <a:defRPr>
                <a:solidFill>
                  <a:srgbClr val="DE492D"/>
                </a:solidFill>
                <a:latin typeface="Geogrotesque Md" panose="02000000000000000000" pitchFamily="50" charset="0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cs-CZ" sz="3200" dirty="0" err="1">
                <a:latin typeface="Geogrotesque Rg" panose="02000000000000000000" pitchFamily="2" charset="77"/>
              </a:rPr>
              <a:t>Batch</a:t>
            </a:r>
            <a:r>
              <a:rPr lang="cs-CZ" sz="3200" dirty="0">
                <a:latin typeface="Geogrotesque Rg" panose="02000000000000000000" pitchFamily="2" charset="77"/>
              </a:rPr>
              <a:t> </a:t>
            </a:r>
            <a:r>
              <a:rPr lang="cs-CZ" sz="3200" dirty="0" err="1">
                <a:latin typeface="Geogrotesque Rg" panose="02000000000000000000" pitchFamily="2" charset="77"/>
              </a:rPr>
              <a:t>effects</a:t>
            </a:r>
            <a:endParaRPr lang="cs-CZ" sz="3200" dirty="0">
              <a:latin typeface="Geogrotesque Rg" panose="02000000000000000000" pitchFamily="2" charset="77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3A74FCD-0727-7C4E-941A-30BBA63A20FB}"/>
              </a:ext>
            </a:extLst>
          </p:cNvPr>
          <p:cNvSpPr/>
          <p:nvPr/>
        </p:nvSpPr>
        <p:spPr>
          <a:xfrm>
            <a:off x="5967046" y="1137138"/>
            <a:ext cx="515816" cy="4454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eogrotesque Rg" panose="02000000000000000000" pitchFamily="2" charset="77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451EBF8-E52C-7D49-8813-E27A9BCFEBB3}"/>
              </a:ext>
            </a:extLst>
          </p:cNvPr>
          <p:cNvSpPr/>
          <p:nvPr/>
        </p:nvSpPr>
        <p:spPr>
          <a:xfrm>
            <a:off x="5967046" y="5111872"/>
            <a:ext cx="515816" cy="4454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eogrotesque Rg" panose="02000000000000000000" pitchFamily="2" charset="77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75E0EC6-2EC9-514B-9EF7-988EC97AB64A}"/>
              </a:ext>
            </a:extLst>
          </p:cNvPr>
          <p:cNvSpPr/>
          <p:nvPr/>
        </p:nvSpPr>
        <p:spPr>
          <a:xfrm>
            <a:off x="3309019" y="3146007"/>
            <a:ext cx="375458" cy="13299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eogrotesque Rg" panose="02000000000000000000" pitchFamily="2" charset="77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43F200C-E2A3-E947-B0D3-19EDDBB7E8DB}"/>
              </a:ext>
            </a:extLst>
          </p:cNvPr>
          <p:cNvSpPr/>
          <p:nvPr/>
        </p:nvSpPr>
        <p:spPr>
          <a:xfrm flipV="1">
            <a:off x="5011813" y="6324739"/>
            <a:ext cx="1560286" cy="3333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eogrotesque Rg" panose="02000000000000000000" pitchFamily="2" charset="77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D603CB5-1A65-404E-8BA0-624BE3CBB45B}"/>
              </a:ext>
            </a:extLst>
          </p:cNvPr>
          <p:cNvSpPr/>
          <p:nvPr/>
        </p:nvSpPr>
        <p:spPr>
          <a:xfrm flipV="1">
            <a:off x="9556331" y="6342193"/>
            <a:ext cx="1560286" cy="3333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eogrotesque Rg" panose="02000000000000000000" pitchFamily="2" charset="77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7A2CE6B-6852-5E4E-AA99-6839DE249B0B}"/>
              </a:ext>
            </a:extLst>
          </p:cNvPr>
          <p:cNvSpPr/>
          <p:nvPr/>
        </p:nvSpPr>
        <p:spPr>
          <a:xfrm flipV="1">
            <a:off x="3684477" y="700764"/>
            <a:ext cx="1560286" cy="7568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eogrotesque Rg" panose="02000000000000000000" pitchFamily="2" charset="77"/>
            </a:endParaRPr>
          </a:p>
        </p:txBody>
      </p:sp>
      <p:sp>
        <p:nvSpPr>
          <p:cNvPr id="20" name="Vertical Text Placeholder 2">
            <a:extLst>
              <a:ext uri="{FF2B5EF4-FFF2-40B4-BE49-F238E27FC236}">
                <a16:creationId xmlns:a16="http://schemas.microsoft.com/office/drawing/2014/main" id="{A7235B35-A64A-DD4F-A593-F5499464ADC6}"/>
              </a:ext>
            </a:extLst>
          </p:cNvPr>
          <p:cNvSpPr txBox="1">
            <a:spLocks/>
          </p:cNvSpPr>
          <p:nvPr/>
        </p:nvSpPr>
        <p:spPr>
          <a:xfrm>
            <a:off x="517042" y="1316836"/>
            <a:ext cx="10770551" cy="5176250"/>
          </a:xfrm>
          <a:prstGeom prst="rect">
            <a:avLst/>
          </a:prstGeom>
          <a:solidFill>
            <a:schemeClr val="bg1">
              <a:alpha val="63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Geogrotesque Rg" panose="02000000000000000000" pitchFamily="2" charset="77"/>
              </a:rPr>
              <a:t>Evidence that associations can result due to allele frequency difference due to plate effects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Geogrotesque Rg" panose="02000000000000000000" pitchFamily="2" charset="77"/>
              </a:rPr>
              <a:t>Careful consideration when creating plate maps – Plate cases and controls together</a:t>
            </a:r>
          </a:p>
          <a:p>
            <a:pPr marL="0" indent="0">
              <a:buNone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Geogrotesque Rg" panose="02000000000000000000" pitchFamily="2" charset="77"/>
              </a:rPr>
              <a:t>– Randomize by race, gender, age, BMI, others...</a:t>
            </a:r>
          </a:p>
          <a:p>
            <a:endParaRPr lang="en-US" dirty="0">
              <a:solidFill>
                <a:schemeClr val="bg1">
                  <a:lumMod val="50000"/>
                </a:schemeClr>
              </a:solidFill>
              <a:latin typeface="Geogrotesque Rg" panose="02000000000000000000" pitchFamily="2" charset="77"/>
            </a:endParaRP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Geogrotesque Rg" panose="02000000000000000000" pitchFamily="2" charset="77"/>
              </a:rPr>
              <a:t>After genotyping look for plate effects – MAF differences by plate</a:t>
            </a:r>
          </a:p>
          <a:p>
            <a:pPr marL="0" indent="0">
              <a:buNone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Geogrotesque Rg" panose="02000000000000000000" pitchFamily="2" charset="77"/>
              </a:rPr>
              <a:t>– Call rate by plate</a:t>
            </a:r>
          </a:p>
          <a:p>
            <a:pPr marL="0" indent="0">
              <a:buNone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Geogrotesque Rg" panose="02000000000000000000" pitchFamily="2" charset="77"/>
              </a:rPr>
              <a:t>– Association tests (one plate versus all others)</a:t>
            </a:r>
          </a:p>
        </p:txBody>
      </p:sp>
    </p:spTree>
    <p:extLst>
      <p:ext uri="{BB962C8B-B14F-4D97-AF65-F5344CB8AC3E}">
        <p14:creationId xmlns:p14="http://schemas.microsoft.com/office/powerpoint/2010/main" val="9660520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65659-E5A7-483A-9350-80D7042BE98B}" type="slidenum">
              <a:rPr lang="en-US" smtClean="0">
                <a:latin typeface="Geogrotesque Rg" panose="02000000000000000000" pitchFamily="2" charset="77"/>
              </a:rPr>
              <a:t>2</a:t>
            </a:fld>
            <a:endParaRPr lang="en-US">
              <a:latin typeface="Geogrotesque Rg" panose="02000000000000000000" pitchFamily="2" charset="77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1"/>
            <a:ext cx="12192000" cy="75687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>
              <a:defRPr>
                <a:solidFill>
                  <a:srgbClr val="DE492D"/>
                </a:solidFill>
                <a:latin typeface="Geogrotesque Md" panose="02000000000000000000" pitchFamily="50" charset="0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cs-CZ" sz="3200" dirty="0" err="1">
                <a:latin typeface="Geogrotesque Rg" panose="02000000000000000000" pitchFamily="2" charset="77"/>
              </a:rPr>
              <a:t>Based</a:t>
            </a:r>
            <a:r>
              <a:rPr lang="cs-CZ" sz="3200" dirty="0">
                <a:latin typeface="Geogrotesque Rg" panose="02000000000000000000" pitchFamily="2" charset="77"/>
              </a:rPr>
              <a:t> 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9D0D7F7-D64B-4630-951D-AA88F9716152}"/>
              </a:ext>
            </a:extLst>
          </p:cNvPr>
          <p:cNvSpPr txBox="1"/>
          <p:nvPr/>
        </p:nvSpPr>
        <p:spPr>
          <a:xfrm>
            <a:off x="0" y="6583771"/>
            <a:ext cx="10668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1200" dirty="0">
                <a:latin typeface="Geogrotesque Rg" panose="02000000000000000000" pitchFamily="2" charset="77"/>
                <a:cs typeface="Arial" panose="020B0604020202020204" pitchFamily="34" charset="0"/>
              </a:rPr>
              <a:t>Bush &amp; Moore, </a:t>
            </a:r>
            <a:r>
              <a:rPr lang="en-US" sz="1200" dirty="0" err="1">
                <a:latin typeface="Geogrotesque Rg" panose="02000000000000000000" pitchFamily="2" charset="77"/>
                <a:cs typeface="Arial" panose="020B0604020202020204" pitchFamily="34" charset="0"/>
              </a:rPr>
              <a:t>PLoS</a:t>
            </a:r>
            <a:r>
              <a:rPr lang="en-US" sz="1200" dirty="0">
                <a:latin typeface="Geogrotesque Rg" panose="02000000000000000000" pitchFamily="2" charset="77"/>
                <a:cs typeface="Arial" panose="020B0604020202020204" pitchFamily="34" charset="0"/>
              </a:rPr>
              <a:t> Comp. Biol. 2012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3A74FCD-0727-7C4E-941A-30BBA63A20FB}"/>
              </a:ext>
            </a:extLst>
          </p:cNvPr>
          <p:cNvSpPr/>
          <p:nvPr/>
        </p:nvSpPr>
        <p:spPr>
          <a:xfrm>
            <a:off x="5967046" y="1137138"/>
            <a:ext cx="515816" cy="4454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eogrotesque Rg" panose="02000000000000000000" pitchFamily="2" charset="77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451EBF8-E52C-7D49-8813-E27A9BCFEBB3}"/>
              </a:ext>
            </a:extLst>
          </p:cNvPr>
          <p:cNvSpPr/>
          <p:nvPr/>
        </p:nvSpPr>
        <p:spPr>
          <a:xfrm>
            <a:off x="5967046" y="5111872"/>
            <a:ext cx="515816" cy="4454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eogrotesque Rg" panose="02000000000000000000" pitchFamily="2" charset="77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2D8222C-6812-C14C-A94D-446F933919C6}"/>
              </a:ext>
            </a:extLst>
          </p:cNvPr>
          <p:cNvSpPr/>
          <p:nvPr/>
        </p:nvSpPr>
        <p:spPr>
          <a:xfrm>
            <a:off x="7467600" y="5045191"/>
            <a:ext cx="4646780" cy="4454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eogrotesque Rg" panose="02000000000000000000" pitchFamily="2" charset="77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A641E0C-A33E-4F4D-B3E3-E174562155F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0394"/>
          <a:stretch/>
        </p:blipFill>
        <p:spPr>
          <a:xfrm>
            <a:off x="1149275" y="1279549"/>
            <a:ext cx="9635542" cy="4097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4175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65659-E5A7-483A-9350-80D7042BE98B}" type="slidenum">
              <a:rPr lang="en-US" smtClean="0">
                <a:latin typeface="Geogrotesque Rg" panose="02000000000000000000" pitchFamily="2" charset="77"/>
              </a:rPr>
              <a:t>20</a:t>
            </a:fld>
            <a:endParaRPr lang="en-US">
              <a:latin typeface="Geogrotesque Rg" panose="02000000000000000000" pitchFamily="2" charset="77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17042" y="1"/>
            <a:ext cx="11674958" cy="75687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>
              <a:defRPr>
                <a:solidFill>
                  <a:srgbClr val="DE492D"/>
                </a:solidFill>
                <a:latin typeface="Geogrotesque Md" panose="02000000000000000000" pitchFamily="50" charset="0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cs-CZ" sz="3200" dirty="0">
                <a:latin typeface="Geogrotesque Rg" panose="02000000000000000000" pitchFamily="2" charset="77"/>
              </a:rPr>
              <a:t>Study design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3A74FCD-0727-7C4E-941A-30BBA63A20FB}"/>
              </a:ext>
            </a:extLst>
          </p:cNvPr>
          <p:cNvSpPr/>
          <p:nvPr/>
        </p:nvSpPr>
        <p:spPr>
          <a:xfrm>
            <a:off x="5967046" y="1137138"/>
            <a:ext cx="515816" cy="4454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eogrotesque Rg" panose="02000000000000000000" pitchFamily="2" charset="77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451EBF8-E52C-7D49-8813-E27A9BCFEBB3}"/>
              </a:ext>
            </a:extLst>
          </p:cNvPr>
          <p:cNvSpPr/>
          <p:nvPr/>
        </p:nvSpPr>
        <p:spPr>
          <a:xfrm>
            <a:off x="5967046" y="5111872"/>
            <a:ext cx="515816" cy="4454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eogrotesque Rg" panose="02000000000000000000" pitchFamily="2" charset="77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75E0EC6-2EC9-514B-9EF7-988EC97AB64A}"/>
              </a:ext>
            </a:extLst>
          </p:cNvPr>
          <p:cNvSpPr/>
          <p:nvPr/>
        </p:nvSpPr>
        <p:spPr>
          <a:xfrm>
            <a:off x="3309019" y="3146007"/>
            <a:ext cx="375458" cy="13299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eogrotesque Rg" panose="02000000000000000000" pitchFamily="2" charset="77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43F200C-E2A3-E947-B0D3-19EDDBB7E8DB}"/>
              </a:ext>
            </a:extLst>
          </p:cNvPr>
          <p:cNvSpPr/>
          <p:nvPr/>
        </p:nvSpPr>
        <p:spPr>
          <a:xfrm flipV="1">
            <a:off x="5011813" y="6324739"/>
            <a:ext cx="1560286" cy="3333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eogrotesque Rg" panose="02000000000000000000" pitchFamily="2" charset="77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D603CB5-1A65-404E-8BA0-624BE3CBB45B}"/>
              </a:ext>
            </a:extLst>
          </p:cNvPr>
          <p:cNvSpPr/>
          <p:nvPr/>
        </p:nvSpPr>
        <p:spPr>
          <a:xfrm flipV="1">
            <a:off x="9556331" y="6342193"/>
            <a:ext cx="1560286" cy="3333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eogrotesque Rg" panose="02000000000000000000" pitchFamily="2" charset="77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7A2CE6B-6852-5E4E-AA99-6839DE249B0B}"/>
              </a:ext>
            </a:extLst>
          </p:cNvPr>
          <p:cNvSpPr/>
          <p:nvPr/>
        </p:nvSpPr>
        <p:spPr>
          <a:xfrm flipV="1">
            <a:off x="3684477" y="700764"/>
            <a:ext cx="1560286" cy="7568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eogrotesque Rg" panose="02000000000000000000" pitchFamily="2" charset="77"/>
            </a:endParaRPr>
          </a:p>
        </p:txBody>
      </p:sp>
      <p:sp>
        <p:nvSpPr>
          <p:cNvPr id="20" name="Vertical Text Placeholder 2">
            <a:extLst>
              <a:ext uri="{FF2B5EF4-FFF2-40B4-BE49-F238E27FC236}">
                <a16:creationId xmlns:a16="http://schemas.microsoft.com/office/drawing/2014/main" id="{A7235B35-A64A-DD4F-A593-F5499464ADC6}"/>
              </a:ext>
            </a:extLst>
          </p:cNvPr>
          <p:cNvSpPr txBox="1">
            <a:spLocks/>
          </p:cNvSpPr>
          <p:nvPr/>
        </p:nvSpPr>
        <p:spPr>
          <a:xfrm>
            <a:off x="517042" y="1316836"/>
            <a:ext cx="10770551" cy="5176250"/>
          </a:xfrm>
          <a:prstGeom prst="rect">
            <a:avLst/>
          </a:prstGeom>
          <a:solidFill>
            <a:schemeClr val="bg1">
              <a:alpha val="63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Geogrotesque Rg" panose="02000000000000000000" pitchFamily="2" charset="77"/>
              </a:rPr>
              <a:t>Categorical vs. quantitative traits</a:t>
            </a:r>
          </a:p>
          <a:p>
            <a:endParaRPr lang="en-US" dirty="0">
              <a:solidFill>
                <a:schemeClr val="bg1">
                  <a:lumMod val="50000"/>
                </a:schemeClr>
              </a:solidFill>
              <a:latin typeface="Geogrotesque Rg" panose="02000000000000000000" pitchFamily="2" charset="77"/>
            </a:endParaRP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Geogrotesque Rg" panose="02000000000000000000" pitchFamily="2" charset="77"/>
              </a:rPr>
              <a:t>Quantitative traits improve power (high-density lipoprotein, cholesterol levels, …)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Geogrotesque Rg" panose="02000000000000000000" pitchFamily="2" charset="77"/>
              </a:rPr>
              <a:t>When no quantitative trait is known for the disease, categorical traits are used (case vs. control)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Geogrotesque Rg" panose="02000000000000000000" pitchFamily="2" charset="77"/>
              </a:rPr>
              <a:t>As many individuals are genotyped, standardized phenotype criteria has to be used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Geogrotesque Rg" panose="02000000000000000000" pitchFamily="2" charset="77"/>
              </a:rPr>
              <a:t>Large sample sizes</a:t>
            </a:r>
          </a:p>
        </p:txBody>
      </p:sp>
    </p:spTree>
    <p:extLst>
      <p:ext uri="{BB962C8B-B14F-4D97-AF65-F5344CB8AC3E}">
        <p14:creationId xmlns:p14="http://schemas.microsoft.com/office/powerpoint/2010/main" val="5902386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65659-E5A7-483A-9350-80D7042BE98B}" type="slidenum">
              <a:rPr lang="en-US" smtClean="0">
                <a:latin typeface="Geogrotesque Rg" panose="02000000000000000000" pitchFamily="2" charset="77"/>
              </a:rPr>
              <a:t>21</a:t>
            </a:fld>
            <a:endParaRPr lang="en-US">
              <a:latin typeface="Geogrotesque Rg" panose="02000000000000000000" pitchFamily="2" charset="77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17042" y="1"/>
            <a:ext cx="11674958" cy="75687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>
              <a:defRPr>
                <a:solidFill>
                  <a:srgbClr val="DE492D"/>
                </a:solidFill>
                <a:latin typeface="Geogrotesque Md" panose="02000000000000000000" pitchFamily="50" charset="0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cs-CZ" sz="3200" dirty="0">
                <a:latin typeface="Geogrotesque Rg" panose="02000000000000000000" pitchFamily="2" charset="77"/>
              </a:rPr>
              <a:t>Sample </a:t>
            </a:r>
            <a:r>
              <a:rPr lang="cs-CZ" sz="3200" dirty="0" err="1">
                <a:latin typeface="Geogrotesque Rg" panose="02000000000000000000" pitchFamily="2" charset="77"/>
              </a:rPr>
              <a:t>size</a:t>
            </a:r>
            <a:r>
              <a:rPr lang="cs-CZ" sz="3200" dirty="0">
                <a:latin typeface="Geogrotesque Rg" panose="02000000000000000000" pitchFamily="2" charset="77"/>
              </a:rPr>
              <a:t> - </a:t>
            </a:r>
            <a:r>
              <a:rPr lang="cs-CZ" sz="3200" dirty="0" err="1">
                <a:latin typeface="Geogrotesque Rg" panose="02000000000000000000" pitchFamily="2" charset="77"/>
              </a:rPr>
              <a:t>thousands</a:t>
            </a:r>
            <a:endParaRPr lang="cs-CZ" sz="3200" dirty="0">
              <a:latin typeface="Geogrotesque Rg" panose="02000000000000000000" pitchFamily="2" charset="77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3A74FCD-0727-7C4E-941A-30BBA63A20FB}"/>
              </a:ext>
            </a:extLst>
          </p:cNvPr>
          <p:cNvSpPr/>
          <p:nvPr/>
        </p:nvSpPr>
        <p:spPr>
          <a:xfrm>
            <a:off x="5967046" y="1137138"/>
            <a:ext cx="515816" cy="4454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eogrotesque Rg" panose="02000000000000000000" pitchFamily="2" charset="77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451EBF8-E52C-7D49-8813-E27A9BCFEBB3}"/>
              </a:ext>
            </a:extLst>
          </p:cNvPr>
          <p:cNvSpPr/>
          <p:nvPr/>
        </p:nvSpPr>
        <p:spPr>
          <a:xfrm>
            <a:off x="5967046" y="5111872"/>
            <a:ext cx="515816" cy="4454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eogrotesque Rg" panose="02000000000000000000" pitchFamily="2" charset="77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75E0EC6-2EC9-514B-9EF7-988EC97AB64A}"/>
              </a:ext>
            </a:extLst>
          </p:cNvPr>
          <p:cNvSpPr/>
          <p:nvPr/>
        </p:nvSpPr>
        <p:spPr>
          <a:xfrm>
            <a:off x="3309019" y="3146007"/>
            <a:ext cx="375458" cy="13299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eogrotesque Rg" panose="02000000000000000000" pitchFamily="2" charset="77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43F200C-E2A3-E947-B0D3-19EDDBB7E8DB}"/>
              </a:ext>
            </a:extLst>
          </p:cNvPr>
          <p:cNvSpPr/>
          <p:nvPr/>
        </p:nvSpPr>
        <p:spPr>
          <a:xfrm flipV="1">
            <a:off x="5011813" y="6324739"/>
            <a:ext cx="1560286" cy="3333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eogrotesque Rg" panose="02000000000000000000" pitchFamily="2" charset="77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D603CB5-1A65-404E-8BA0-624BE3CBB45B}"/>
              </a:ext>
            </a:extLst>
          </p:cNvPr>
          <p:cNvSpPr/>
          <p:nvPr/>
        </p:nvSpPr>
        <p:spPr>
          <a:xfrm flipV="1">
            <a:off x="9556331" y="6342193"/>
            <a:ext cx="1560286" cy="3333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eogrotesque Rg" panose="02000000000000000000" pitchFamily="2" charset="77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7A2CE6B-6852-5E4E-AA99-6839DE249B0B}"/>
              </a:ext>
            </a:extLst>
          </p:cNvPr>
          <p:cNvSpPr/>
          <p:nvPr/>
        </p:nvSpPr>
        <p:spPr>
          <a:xfrm flipV="1">
            <a:off x="3684477" y="700764"/>
            <a:ext cx="1560286" cy="7568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eogrotesque Rg" panose="02000000000000000000" pitchFamily="2" charset="77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F1B6490-28A9-F24D-AD6A-CC67D3938B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0327" y="771765"/>
            <a:ext cx="9213437" cy="573710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95AB4DA-AF56-E849-898A-21C8E523899E}"/>
              </a:ext>
            </a:extLst>
          </p:cNvPr>
          <p:cNvSpPr txBox="1"/>
          <p:nvPr/>
        </p:nvSpPr>
        <p:spPr>
          <a:xfrm>
            <a:off x="0" y="6583771"/>
            <a:ext cx="10668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1200" dirty="0" err="1">
                <a:latin typeface="Geogrotesque Rg" panose="02000000000000000000" pitchFamily="2" charset="77"/>
                <a:cs typeface="Arial" panose="020B0604020202020204" pitchFamily="34" charset="0"/>
              </a:rPr>
              <a:t>Corvin</a:t>
            </a:r>
            <a:r>
              <a:rPr lang="en-US" sz="1200" dirty="0">
                <a:latin typeface="Geogrotesque Rg" panose="02000000000000000000" pitchFamily="2" charset="77"/>
                <a:cs typeface="Arial" panose="020B0604020202020204" pitchFamily="34" charset="0"/>
              </a:rPr>
              <a:t> et al, Psychological Med 2010</a:t>
            </a:r>
          </a:p>
        </p:txBody>
      </p:sp>
    </p:spTree>
    <p:extLst>
      <p:ext uri="{BB962C8B-B14F-4D97-AF65-F5344CB8AC3E}">
        <p14:creationId xmlns:p14="http://schemas.microsoft.com/office/powerpoint/2010/main" val="34569914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65659-E5A7-483A-9350-80D7042BE98B}" type="slidenum">
              <a:rPr lang="en-US" smtClean="0">
                <a:latin typeface="Geogrotesque Rg" panose="02000000000000000000" pitchFamily="2" charset="77"/>
              </a:rPr>
              <a:t>22</a:t>
            </a:fld>
            <a:endParaRPr lang="en-US">
              <a:latin typeface="Geogrotesque Rg" panose="02000000000000000000" pitchFamily="2" charset="77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17042" y="1"/>
            <a:ext cx="11674958" cy="75687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>
              <a:defRPr>
                <a:solidFill>
                  <a:srgbClr val="DE492D"/>
                </a:solidFill>
                <a:latin typeface="Geogrotesque Md" panose="02000000000000000000" pitchFamily="50" charset="0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cs-CZ" sz="3200" dirty="0" err="1">
                <a:latin typeface="Geogrotesque Rg" panose="02000000000000000000" pitchFamily="2" charset="77"/>
              </a:rPr>
              <a:t>Association</a:t>
            </a:r>
            <a:r>
              <a:rPr lang="cs-CZ" sz="3200" dirty="0">
                <a:latin typeface="Geogrotesque Rg" panose="02000000000000000000" pitchFamily="2" charset="77"/>
              </a:rPr>
              <a:t> </a:t>
            </a:r>
            <a:r>
              <a:rPr lang="cs-CZ" sz="3200" dirty="0" err="1">
                <a:latin typeface="Geogrotesque Rg" panose="02000000000000000000" pitchFamily="2" charset="77"/>
              </a:rPr>
              <a:t>tests</a:t>
            </a:r>
            <a:endParaRPr lang="cs-CZ" sz="3200" dirty="0">
              <a:latin typeface="Geogrotesque Rg" panose="02000000000000000000" pitchFamily="2" charset="77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3A74FCD-0727-7C4E-941A-30BBA63A20FB}"/>
              </a:ext>
            </a:extLst>
          </p:cNvPr>
          <p:cNvSpPr/>
          <p:nvPr/>
        </p:nvSpPr>
        <p:spPr>
          <a:xfrm>
            <a:off x="5967046" y="1137138"/>
            <a:ext cx="515816" cy="4454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eogrotesque Rg" panose="02000000000000000000" pitchFamily="2" charset="77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451EBF8-E52C-7D49-8813-E27A9BCFEBB3}"/>
              </a:ext>
            </a:extLst>
          </p:cNvPr>
          <p:cNvSpPr/>
          <p:nvPr/>
        </p:nvSpPr>
        <p:spPr>
          <a:xfrm>
            <a:off x="5967046" y="5111872"/>
            <a:ext cx="515816" cy="4454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eogrotesque Rg" panose="02000000000000000000" pitchFamily="2" charset="77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75E0EC6-2EC9-514B-9EF7-988EC97AB64A}"/>
              </a:ext>
            </a:extLst>
          </p:cNvPr>
          <p:cNvSpPr/>
          <p:nvPr/>
        </p:nvSpPr>
        <p:spPr>
          <a:xfrm>
            <a:off x="3309019" y="3146007"/>
            <a:ext cx="375458" cy="13299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eogrotesque Rg" panose="02000000000000000000" pitchFamily="2" charset="77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43F200C-E2A3-E947-B0D3-19EDDBB7E8DB}"/>
              </a:ext>
            </a:extLst>
          </p:cNvPr>
          <p:cNvSpPr/>
          <p:nvPr/>
        </p:nvSpPr>
        <p:spPr>
          <a:xfrm flipV="1">
            <a:off x="5011813" y="6324739"/>
            <a:ext cx="1560286" cy="3333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eogrotesque Rg" panose="02000000000000000000" pitchFamily="2" charset="77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D603CB5-1A65-404E-8BA0-624BE3CBB45B}"/>
              </a:ext>
            </a:extLst>
          </p:cNvPr>
          <p:cNvSpPr/>
          <p:nvPr/>
        </p:nvSpPr>
        <p:spPr>
          <a:xfrm flipV="1">
            <a:off x="9556331" y="6342193"/>
            <a:ext cx="1560286" cy="3333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eogrotesque Rg" panose="02000000000000000000" pitchFamily="2" charset="77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7A2CE6B-6852-5E4E-AA99-6839DE249B0B}"/>
              </a:ext>
            </a:extLst>
          </p:cNvPr>
          <p:cNvSpPr/>
          <p:nvPr/>
        </p:nvSpPr>
        <p:spPr>
          <a:xfrm flipV="1">
            <a:off x="3684477" y="700764"/>
            <a:ext cx="1560286" cy="7568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eogrotesque Rg" panose="02000000000000000000" pitchFamily="2" charset="77"/>
            </a:endParaRPr>
          </a:p>
        </p:txBody>
      </p:sp>
      <p:sp>
        <p:nvSpPr>
          <p:cNvPr id="20" name="Vertical Text Placeholder 2">
            <a:extLst>
              <a:ext uri="{FF2B5EF4-FFF2-40B4-BE49-F238E27FC236}">
                <a16:creationId xmlns:a16="http://schemas.microsoft.com/office/drawing/2014/main" id="{A7235B35-A64A-DD4F-A593-F5499464ADC6}"/>
              </a:ext>
            </a:extLst>
          </p:cNvPr>
          <p:cNvSpPr txBox="1">
            <a:spLocks/>
          </p:cNvSpPr>
          <p:nvPr/>
        </p:nvSpPr>
        <p:spPr>
          <a:xfrm>
            <a:off x="517042" y="1316835"/>
            <a:ext cx="10770551" cy="5358715"/>
          </a:xfrm>
          <a:prstGeom prst="rect">
            <a:avLst/>
          </a:prstGeom>
          <a:solidFill>
            <a:schemeClr val="bg1">
              <a:alpha val="63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latin typeface="Geogrotesque Rg" panose="02000000000000000000" pitchFamily="2" charset="77"/>
              </a:rPr>
              <a:t>Univariate analysis SNP by SNP: each SNP is examined independently for association with the phenotype</a:t>
            </a:r>
          </a:p>
          <a:p>
            <a:endParaRPr lang="en-US" dirty="0">
              <a:solidFill>
                <a:schemeClr val="bg1">
                  <a:lumMod val="50000"/>
                </a:schemeClr>
              </a:solidFill>
              <a:latin typeface="Geogrotesque Rg" panose="02000000000000000000" pitchFamily="2" charset="77"/>
            </a:endParaRP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Geogrotesque Rg" panose="02000000000000000000" pitchFamily="2" charset="77"/>
              </a:rPr>
              <a:t>Quantitative traits: generalized linear models (software GEMMA)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Geogrotesque Rg" panose="02000000000000000000" pitchFamily="2" charset="77"/>
              </a:rPr>
              <a:t>Case/control traits: contingency table methods (χ</a:t>
            </a:r>
            <a:r>
              <a:rPr lang="en-US" baseline="30000" dirty="0">
                <a:solidFill>
                  <a:schemeClr val="bg1">
                    <a:lumMod val="50000"/>
                  </a:schemeClr>
                </a:solidFill>
                <a:latin typeface="Geogrotesque Rg" panose="02000000000000000000" pitchFamily="2" charset="77"/>
              </a:rPr>
              <a:t>2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Geogrotesque Rg" panose="02000000000000000000" pitchFamily="2" charset="77"/>
              </a:rPr>
              <a:t>test, Fisher’s exact test or Cochran-Armitage test) or logistic regression, which allows for clinical covariates (software PLINK)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Geogrotesque Rg" panose="02000000000000000000" pitchFamily="2" charset="77"/>
              </a:rPr>
              <a:t>The models should account for covariates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Geogrotesque Rg" panose="02000000000000000000" pitchFamily="2" charset="77"/>
              </a:rPr>
              <a:t>Population substructure should be removed (software EIGENSTRAT)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Geogrotesque Rg" panose="02000000000000000000" pitchFamily="2" charset="77"/>
              </a:rPr>
              <a:t>Multi-locus analysis is prohibitively expensive</a:t>
            </a:r>
          </a:p>
        </p:txBody>
      </p:sp>
    </p:spTree>
    <p:extLst>
      <p:ext uri="{BB962C8B-B14F-4D97-AF65-F5344CB8AC3E}">
        <p14:creationId xmlns:p14="http://schemas.microsoft.com/office/powerpoint/2010/main" val="38549951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65659-E5A7-483A-9350-80D7042BE98B}" type="slidenum">
              <a:rPr lang="en-US" smtClean="0">
                <a:latin typeface="Geogrotesque Rg" panose="02000000000000000000" pitchFamily="2" charset="77"/>
              </a:rPr>
              <a:t>23</a:t>
            </a:fld>
            <a:endParaRPr lang="en-US">
              <a:latin typeface="Geogrotesque Rg" panose="02000000000000000000" pitchFamily="2" charset="77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17042" y="1"/>
            <a:ext cx="11674958" cy="75687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>
              <a:defRPr>
                <a:solidFill>
                  <a:srgbClr val="DE492D"/>
                </a:solidFill>
                <a:latin typeface="Geogrotesque Md" panose="02000000000000000000" pitchFamily="50" charset="0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cs-CZ" sz="3200" dirty="0" err="1">
                <a:latin typeface="Geogrotesque Rg" panose="02000000000000000000" pitchFamily="2" charset="77"/>
              </a:rPr>
              <a:t>Cochran-Armitage</a:t>
            </a:r>
            <a:r>
              <a:rPr lang="cs-CZ" sz="3200" dirty="0">
                <a:latin typeface="Geogrotesque Rg" panose="02000000000000000000" pitchFamily="2" charset="77"/>
              </a:rPr>
              <a:t> test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3A74FCD-0727-7C4E-941A-30BBA63A20FB}"/>
              </a:ext>
            </a:extLst>
          </p:cNvPr>
          <p:cNvSpPr/>
          <p:nvPr/>
        </p:nvSpPr>
        <p:spPr>
          <a:xfrm>
            <a:off x="5967046" y="1137138"/>
            <a:ext cx="515816" cy="4454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eogrotesque Rg" panose="02000000000000000000" pitchFamily="2" charset="77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451EBF8-E52C-7D49-8813-E27A9BCFEBB3}"/>
              </a:ext>
            </a:extLst>
          </p:cNvPr>
          <p:cNvSpPr/>
          <p:nvPr/>
        </p:nvSpPr>
        <p:spPr>
          <a:xfrm>
            <a:off x="5967046" y="5111872"/>
            <a:ext cx="515816" cy="4454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eogrotesque Rg" panose="02000000000000000000" pitchFamily="2" charset="77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75E0EC6-2EC9-514B-9EF7-988EC97AB64A}"/>
              </a:ext>
            </a:extLst>
          </p:cNvPr>
          <p:cNvSpPr/>
          <p:nvPr/>
        </p:nvSpPr>
        <p:spPr>
          <a:xfrm>
            <a:off x="3309019" y="3146007"/>
            <a:ext cx="375458" cy="13299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eogrotesque Rg" panose="02000000000000000000" pitchFamily="2" charset="77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43F200C-E2A3-E947-B0D3-19EDDBB7E8DB}"/>
              </a:ext>
            </a:extLst>
          </p:cNvPr>
          <p:cNvSpPr/>
          <p:nvPr/>
        </p:nvSpPr>
        <p:spPr>
          <a:xfrm flipV="1">
            <a:off x="5011813" y="6324739"/>
            <a:ext cx="1560286" cy="3333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eogrotesque Rg" panose="02000000000000000000" pitchFamily="2" charset="77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D603CB5-1A65-404E-8BA0-624BE3CBB45B}"/>
              </a:ext>
            </a:extLst>
          </p:cNvPr>
          <p:cNvSpPr/>
          <p:nvPr/>
        </p:nvSpPr>
        <p:spPr>
          <a:xfrm flipV="1">
            <a:off x="9556331" y="6342193"/>
            <a:ext cx="1560286" cy="3333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eogrotesque Rg" panose="02000000000000000000" pitchFamily="2" charset="77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7A2CE6B-6852-5E4E-AA99-6839DE249B0B}"/>
              </a:ext>
            </a:extLst>
          </p:cNvPr>
          <p:cNvSpPr/>
          <p:nvPr/>
        </p:nvSpPr>
        <p:spPr>
          <a:xfrm flipV="1">
            <a:off x="3684477" y="700764"/>
            <a:ext cx="1560286" cy="7568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eogrotesque Rg" panose="02000000000000000000" pitchFamily="2" charset="77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D717488-47D2-5440-9E64-471B2DF678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7090" y="1207568"/>
            <a:ext cx="4967122" cy="409659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7BE7DFD-CD7B-F94D-B936-A2015CE7F4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0191" y="1207568"/>
            <a:ext cx="4967122" cy="369425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7D5DA55-7FC6-8741-A24E-DA6760E8FF3B}"/>
              </a:ext>
            </a:extLst>
          </p:cNvPr>
          <p:cNvSpPr txBox="1"/>
          <p:nvPr/>
        </p:nvSpPr>
        <p:spPr>
          <a:xfrm>
            <a:off x="0" y="6583771"/>
            <a:ext cx="10668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1200" dirty="0">
                <a:latin typeface="Geogrotesque Rg" panose="02000000000000000000" pitchFamily="2" charset="77"/>
                <a:cs typeface="Arial" panose="020B0604020202020204" pitchFamily="34" charset="0"/>
              </a:rPr>
              <a:t>Balding, Nat Rev Genet 2006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FD92AE1-3A46-E248-AEF7-21123ADCE6E7}"/>
              </a:ext>
            </a:extLst>
          </p:cNvPr>
          <p:cNvSpPr txBox="1"/>
          <p:nvPr/>
        </p:nvSpPr>
        <p:spPr>
          <a:xfrm>
            <a:off x="958958" y="5310737"/>
            <a:ext cx="54510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FBA"/>
                </a:solidFill>
                <a:latin typeface="Geogrotesque Rg" panose="02000000000000000000" pitchFamily="2" charset="77"/>
              </a:rPr>
              <a:t>Allele  aa                       </a:t>
            </a:r>
            <a:r>
              <a:rPr lang="en-US" sz="2400" dirty="0" err="1">
                <a:solidFill>
                  <a:srgbClr val="007FBA"/>
                </a:solidFill>
                <a:latin typeface="Geogrotesque Rg" panose="02000000000000000000" pitchFamily="2" charset="77"/>
              </a:rPr>
              <a:t>aA</a:t>
            </a:r>
            <a:r>
              <a:rPr lang="en-US" sz="2400" dirty="0">
                <a:solidFill>
                  <a:srgbClr val="007FBA"/>
                </a:solidFill>
                <a:latin typeface="Geogrotesque Rg" panose="02000000000000000000" pitchFamily="2" charset="77"/>
              </a:rPr>
              <a:t>                        AA</a:t>
            </a:r>
          </a:p>
        </p:txBody>
      </p:sp>
    </p:spTree>
    <p:extLst>
      <p:ext uri="{BB962C8B-B14F-4D97-AF65-F5344CB8AC3E}">
        <p14:creationId xmlns:p14="http://schemas.microsoft.com/office/powerpoint/2010/main" val="19723364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65659-E5A7-483A-9350-80D7042BE98B}" type="slidenum">
              <a:rPr lang="en-US" smtClean="0">
                <a:latin typeface="Geogrotesque Rg" panose="02000000000000000000" pitchFamily="2" charset="77"/>
              </a:rPr>
              <a:t>24</a:t>
            </a:fld>
            <a:endParaRPr lang="en-US">
              <a:latin typeface="Geogrotesque Rg" panose="02000000000000000000" pitchFamily="2" charset="77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17042" y="1"/>
            <a:ext cx="11674958" cy="75687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>
              <a:defRPr>
                <a:solidFill>
                  <a:srgbClr val="DE492D"/>
                </a:solidFill>
                <a:latin typeface="Geogrotesque Md" panose="02000000000000000000" pitchFamily="50" charset="0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cs-CZ" sz="3200" dirty="0" err="1">
                <a:latin typeface="Geogrotesque Rg" panose="02000000000000000000" pitchFamily="2" charset="77"/>
              </a:rPr>
              <a:t>Visualization</a:t>
            </a:r>
            <a:endParaRPr lang="cs-CZ" sz="3200" dirty="0">
              <a:latin typeface="Geogrotesque Rg" panose="02000000000000000000" pitchFamily="2" charset="77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3A74FCD-0727-7C4E-941A-30BBA63A20FB}"/>
              </a:ext>
            </a:extLst>
          </p:cNvPr>
          <p:cNvSpPr/>
          <p:nvPr/>
        </p:nvSpPr>
        <p:spPr>
          <a:xfrm>
            <a:off x="5967046" y="1137138"/>
            <a:ext cx="515816" cy="4454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eogrotesque Rg" panose="02000000000000000000" pitchFamily="2" charset="77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451EBF8-E52C-7D49-8813-E27A9BCFEBB3}"/>
              </a:ext>
            </a:extLst>
          </p:cNvPr>
          <p:cNvSpPr/>
          <p:nvPr/>
        </p:nvSpPr>
        <p:spPr>
          <a:xfrm>
            <a:off x="5967046" y="5111872"/>
            <a:ext cx="515816" cy="4454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eogrotesque Rg" panose="02000000000000000000" pitchFamily="2" charset="77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75E0EC6-2EC9-514B-9EF7-988EC97AB64A}"/>
              </a:ext>
            </a:extLst>
          </p:cNvPr>
          <p:cNvSpPr/>
          <p:nvPr/>
        </p:nvSpPr>
        <p:spPr>
          <a:xfrm>
            <a:off x="3309019" y="3146007"/>
            <a:ext cx="375458" cy="13299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eogrotesque Rg" panose="02000000000000000000" pitchFamily="2" charset="77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43F200C-E2A3-E947-B0D3-19EDDBB7E8DB}"/>
              </a:ext>
            </a:extLst>
          </p:cNvPr>
          <p:cNvSpPr/>
          <p:nvPr/>
        </p:nvSpPr>
        <p:spPr>
          <a:xfrm flipV="1">
            <a:off x="9182494" y="4255178"/>
            <a:ext cx="1560286" cy="3333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eogrotesque Rg" panose="02000000000000000000" pitchFamily="2" charset="77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D603CB5-1A65-404E-8BA0-624BE3CBB45B}"/>
              </a:ext>
            </a:extLst>
          </p:cNvPr>
          <p:cNvSpPr/>
          <p:nvPr/>
        </p:nvSpPr>
        <p:spPr>
          <a:xfrm flipV="1">
            <a:off x="9556331" y="6342193"/>
            <a:ext cx="1560286" cy="3333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eogrotesque Rg" panose="02000000000000000000" pitchFamily="2" charset="77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7A2CE6B-6852-5E4E-AA99-6839DE249B0B}"/>
              </a:ext>
            </a:extLst>
          </p:cNvPr>
          <p:cNvSpPr/>
          <p:nvPr/>
        </p:nvSpPr>
        <p:spPr>
          <a:xfrm flipV="1">
            <a:off x="3684477" y="700764"/>
            <a:ext cx="1560286" cy="7568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eogrotesque Rg" panose="02000000000000000000" pitchFamily="2" charset="77"/>
            </a:endParaRPr>
          </a:p>
        </p:txBody>
      </p:sp>
      <p:sp>
        <p:nvSpPr>
          <p:cNvPr id="20" name="Vertical Text Placeholder 2">
            <a:extLst>
              <a:ext uri="{FF2B5EF4-FFF2-40B4-BE49-F238E27FC236}">
                <a16:creationId xmlns:a16="http://schemas.microsoft.com/office/drawing/2014/main" id="{A7235B35-A64A-DD4F-A593-F5499464ADC6}"/>
              </a:ext>
            </a:extLst>
          </p:cNvPr>
          <p:cNvSpPr txBox="1">
            <a:spLocks/>
          </p:cNvSpPr>
          <p:nvPr/>
        </p:nvSpPr>
        <p:spPr>
          <a:xfrm>
            <a:off x="946059" y="911082"/>
            <a:ext cx="3613487" cy="3429671"/>
          </a:xfrm>
          <a:prstGeom prst="rect">
            <a:avLst/>
          </a:prstGeom>
          <a:solidFill>
            <a:schemeClr val="bg1">
              <a:alpha val="63000"/>
            </a:schemeClr>
          </a:solidFill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Geogrotesque Rg" panose="02000000000000000000" pitchFamily="2" charset="77"/>
              </a:rPr>
              <a:t>Manhattan plot</a:t>
            </a:r>
          </a:p>
          <a:p>
            <a:endParaRPr lang="en-US" dirty="0">
              <a:solidFill>
                <a:schemeClr val="bg1">
                  <a:lumMod val="50000"/>
                </a:schemeClr>
              </a:solidFill>
              <a:latin typeface="Geogrotesque Rg" panose="02000000000000000000" pitchFamily="2" charset="77"/>
            </a:endParaRPr>
          </a:p>
          <a:p>
            <a:endParaRPr lang="en-US" dirty="0">
              <a:solidFill>
                <a:schemeClr val="bg1">
                  <a:lumMod val="50000"/>
                </a:schemeClr>
              </a:solidFill>
              <a:latin typeface="Geogrotesque Rg" panose="02000000000000000000" pitchFamily="2" charset="77"/>
            </a:endParaRPr>
          </a:p>
          <a:p>
            <a:endParaRPr lang="en-US" dirty="0">
              <a:solidFill>
                <a:schemeClr val="bg1">
                  <a:lumMod val="50000"/>
                </a:schemeClr>
              </a:solidFill>
              <a:latin typeface="Geogrotesque Rg" panose="02000000000000000000" pitchFamily="2" charset="77"/>
            </a:endParaRPr>
          </a:p>
          <a:p>
            <a:pPr marL="0" indent="0">
              <a:buNone/>
            </a:pPr>
            <a:endParaRPr lang="en-US" dirty="0">
              <a:solidFill>
                <a:schemeClr val="bg1">
                  <a:lumMod val="50000"/>
                </a:schemeClr>
              </a:solidFill>
              <a:latin typeface="Geogrotesque Rg" panose="02000000000000000000" pitchFamily="2" charset="77"/>
            </a:endParaRPr>
          </a:p>
          <a:p>
            <a:endParaRPr lang="en-US" dirty="0">
              <a:solidFill>
                <a:schemeClr val="bg1">
                  <a:lumMod val="50000"/>
                </a:schemeClr>
              </a:solidFill>
              <a:latin typeface="Geogrotesque Rg" panose="02000000000000000000" pitchFamily="2" charset="77"/>
            </a:endParaRPr>
          </a:p>
          <a:p>
            <a:endParaRPr lang="en-US" dirty="0">
              <a:solidFill>
                <a:schemeClr val="bg1">
                  <a:lumMod val="50000"/>
                </a:schemeClr>
              </a:solidFill>
              <a:latin typeface="Geogrotesque Rg" panose="02000000000000000000" pitchFamily="2" charset="77"/>
            </a:endParaRP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Geogrotesque Rg" panose="02000000000000000000" pitchFamily="2" charset="77"/>
              </a:rPr>
              <a:t>Q-Q plot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95C5F9E-B089-244C-B953-AEC239D6CA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8919" y="3813853"/>
            <a:ext cx="3173843" cy="293306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C18F3F8-412C-074D-AAB5-081957D301FF}"/>
              </a:ext>
            </a:extLst>
          </p:cNvPr>
          <p:cNvSpPr txBox="1"/>
          <p:nvPr/>
        </p:nvSpPr>
        <p:spPr>
          <a:xfrm>
            <a:off x="0" y="6583771"/>
            <a:ext cx="10668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1200" dirty="0">
                <a:latin typeface="Geogrotesque Rg" panose="02000000000000000000" pitchFamily="2" charset="77"/>
                <a:cs typeface="Arial" panose="020B0604020202020204" pitchFamily="34" charset="0"/>
              </a:rPr>
              <a:t>Balding, Nat Rev Genet 2006; McCarthy et al, Nat Rev Genet 2008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A54F3B1-2F9D-5A42-ADDC-B75C1ABCCE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6748" y="793187"/>
            <a:ext cx="8061471" cy="2877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4497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65659-E5A7-483A-9350-80D7042BE98B}" type="slidenum">
              <a:rPr lang="en-US" smtClean="0">
                <a:latin typeface="Geogrotesque Rg" panose="02000000000000000000" pitchFamily="2" charset="77"/>
              </a:rPr>
              <a:t>25</a:t>
            </a:fld>
            <a:endParaRPr lang="en-US">
              <a:latin typeface="Geogrotesque Rg" panose="02000000000000000000" pitchFamily="2" charset="77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17042" y="1"/>
            <a:ext cx="11674958" cy="75687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>
              <a:defRPr>
                <a:solidFill>
                  <a:srgbClr val="DE492D"/>
                </a:solidFill>
                <a:latin typeface="Geogrotesque Md" panose="02000000000000000000" pitchFamily="50" charset="0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cs-CZ" sz="3200" dirty="0" err="1">
                <a:latin typeface="Geogrotesque Rg" panose="02000000000000000000" pitchFamily="2" charset="77"/>
              </a:rPr>
              <a:t>Multiple</a:t>
            </a:r>
            <a:r>
              <a:rPr lang="cs-CZ" sz="3200" dirty="0">
                <a:latin typeface="Geogrotesque Rg" panose="02000000000000000000" pitchFamily="2" charset="77"/>
              </a:rPr>
              <a:t> </a:t>
            </a:r>
            <a:r>
              <a:rPr lang="cs-CZ" sz="3200" dirty="0" err="1">
                <a:latin typeface="Geogrotesque Rg" panose="02000000000000000000" pitchFamily="2" charset="77"/>
              </a:rPr>
              <a:t>testing</a:t>
            </a:r>
            <a:r>
              <a:rPr lang="cs-CZ" sz="3200" dirty="0">
                <a:latin typeface="Geogrotesque Rg" panose="02000000000000000000" pitchFamily="2" charset="77"/>
              </a:rPr>
              <a:t> </a:t>
            </a:r>
            <a:r>
              <a:rPr lang="cs-CZ" sz="3200" dirty="0" err="1">
                <a:latin typeface="Geogrotesque Rg" panose="02000000000000000000" pitchFamily="2" charset="77"/>
              </a:rPr>
              <a:t>issue</a:t>
            </a:r>
            <a:endParaRPr lang="cs-CZ" sz="3200" dirty="0">
              <a:latin typeface="Geogrotesque Rg" panose="02000000000000000000" pitchFamily="2" charset="77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3A74FCD-0727-7C4E-941A-30BBA63A20FB}"/>
              </a:ext>
            </a:extLst>
          </p:cNvPr>
          <p:cNvSpPr/>
          <p:nvPr/>
        </p:nvSpPr>
        <p:spPr>
          <a:xfrm>
            <a:off x="5967046" y="1137138"/>
            <a:ext cx="515816" cy="4454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eogrotesque Rg" panose="02000000000000000000" pitchFamily="2" charset="77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451EBF8-E52C-7D49-8813-E27A9BCFEBB3}"/>
              </a:ext>
            </a:extLst>
          </p:cNvPr>
          <p:cNvSpPr/>
          <p:nvPr/>
        </p:nvSpPr>
        <p:spPr>
          <a:xfrm>
            <a:off x="5967046" y="5111872"/>
            <a:ext cx="515816" cy="4454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eogrotesque Rg" panose="02000000000000000000" pitchFamily="2" charset="77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75E0EC6-2EC9-514B-9EF7-988EC97AB64A}"/>
              </a:ext>
            </a:extLst>
          </p:cNvPr>
          <p:cNvSpPr/>
          <p:nvPr/>
        </p:nvSpPr>
        <p:spPr>
          <a:xfrm>
            <a:off x="3309019" y="3146007"/>
            <a:ext cx="375458" cy="13299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eogrotesque Rg" panose="02000000000000000000" pitchFamily="2" charset="77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43F200C-E2A3-E947-B0D3-19EDDBB7E8DB}"/>
              </a:ext>
            </a:extLst>
          </p:cNvPr>
          <p:cNvSpPr/>
          <p:nvPr/>
        </p:nvSpPr>
        <p:spPr>
          <a:xfrm flipV="1">
            <a:off x="9182494" y="4255178"/>
            <a:ext cx="1560286" cy="3333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eogrotesque Rg" panose="02000000000000000000" pitchFamily="2" charset="77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D603CB5-1A65-404E-8BA0-624BE3CBB45B}"/>
              </a:ext>
            </a:extLst>
          </p:cNvPr>
          <p:cNvSpPr/>
          <p:nvPr/>
        </p:nvSpPr>
        <p:spPr>
          <a:xfrm flipV="1">
            <a:off x="9556331" y="6342193"/>
            <a:ext cx="1560286" cy="3333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eogrotesque Rg" panose="02000000000000000000" pitchFamily="2" charset="77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7A2CE6B-6852-5E4E-AA99-6839DE249B0B}"/>
              </a:ext>
            </a:extLst>
          </p:cNvPr>
          <p:cNvSpPr/>
          <p:nvPr/>
        </p:nvSpPr>
        <p:spPr>
          <a:xfrm flipV="1">
            <a:off x="3684477" y="700764"/>
            <a:ext cx="1560286" cy="7568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eogrotesque Rg" panose="02000000000000000000" pitchFamily="2" charset="77"/>
            </a:endParaRPr>
          </a:p>
        </p:txBody>
      </p:sp>
      <p:sp>
        <p:nvSpPr>
          <p:cNvPr id="20" name="Vertical Text Placeholder 2">
            <a:extLst>
              <a:ext uri="{FF2B5EF4-FFF2-40B4-BE49-F238E27FC236}">
                <a16:creationId xmlns:a16="http://schemas.microsoft.com/office/drawing/2014/main" id="{A7235B35-A64A-DD4F-A593-F5499464ADC6}"/>
              </a:ext>
            </a:extLst>
          </p:cNvPr>
          <p:cNvSpPr txBox="1">
            <a:spLocks/>
          </p:cNvSpPr>
          <p:nvPr/>
        </p:nvSpPr>
        <p:spPr>
          <a:xfrm>
            <a:off x="517042" y="1316835"/>
            <a:ext cx="11250237" cy="5025358"/>
          </a:xfrm>
          <a:prstGeom prst="rect">
            <a:avLst/>
          </a:prstGeom>
          <a:solidFill>
            <a:schemeClr val="bg1">
              <a:alpha val="63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latin typeface="Geogrotesque Rg" panose="02000000000000000000" pitchFamily="2" charset="77"/>
              </a:rPr>
              <a:t>Hundreds of thousand SNPs are tested – we have to control Type 1 error</a:t>
            </a:r>
          </a:p>
          <a:p>
            <a:endParaRPr lang="en-US" dirty="0">
              <a:solidFill>
                <a:schemeClr val="bg1">
                  <a:lumMod val="50000"/>
                </a:schemeClr>
              </a:solidFill>
              <a:latin typeface="Geogrotesque Rg" panose="02000000000000000000" pitchFamily="2" charset="77"/>
            </a:endParaRP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Geogrotesque Rg" panose="02000000000000000000" pitchFamily="2" charset="77"/>
              </a:rPr>
              <a:t>Bonferroni correction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Geogrotesque Rg" panose="02000000000000000000" pitchFamily="2" charset="77"/>
              </a:rPr>
              <a:t>FDR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Geogrotesque Rg" panose="02000000000000000000" pitchFamily="2" charset="77"/>
              </a:rPr>
              <a:t>Permutation testing (reassign phenotypes)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Geogrotesque Rg" panose="02000000000000000000" pitchFamily="2" charset="77"/>
              </a:rPr>
              <a:t>Genome-wide significance – based on distribution of LD in the genome there is an effective number of independent genomic regions. Set threshold in accordance with this number. For Europeans it is p &lt; 7.2 10</a:t>
            </a:r>
            <a:r>
              <a:rPr lang="en-US" baseline="30000" dirty="0">
                <a:solidFill>
                  <a:schemeClr val="bg1">
                    <a:lumMod val="50000"/>
                  </a:schemeClr>
                </a:solidFill>
                <a:latin typeface="Geogrotesque Rg" panose="02000000000000000000" pitchFamily="2" charset="77"/>
              </a:rPr>
              <a:t>-8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Geogrotesque Rg" panose="02000000000000000000" pitchFamily="2" charset="77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020809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65659-E5A7-483A-9350-80D7042BE98B}" type="slidenum">
              <a:rPr lang="en-US" smtClean="0">
                <a:latin typeface="Geogrotesque Rg" panose="02000000000000000000" pitchFamily="2" charset="77"/>
              </a:rPr>
              <a:t>26</a:t>
            </a:fld>
            <a:endParaRPr lang="en-US">
              <a:latin typeface="Geogrotesque Rg" panose="02000000000000000000" pitchFamily="2" charset="77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17042" y="1"/>
            <a:ext cx="11674958" cy="75687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>
              <a:defRPr>
                <a:solidFill>
                  <a:srgbClr val="DE492D"/>
                </a:solidFill>
                <a:latin typeface="Geogrotesque Md" panose="02000000000000000000" pitchFamily="50" charset="0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cs-CZ" sz="3200" dirty="0" err="1">
                <a:latin typeface="Geogrotesque Rg" panose="02000000000000000000" pitchFamily="2" charset="77"/>
              </a:rPr>
              <a:t>Validation</a:t>
            </a:r>
            <a:endParaRPr lang="cs-CZ" sz="3200" dirty="0">
              <a:latin typeface="Geogrotesque Rg" panose="02000000000000000000" pitchFamily="2" charset="77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3A74FCD-0727-7C4E-941A-30BBA63A20FB}"/>
              </a:ext>
            </a:extLst>
          </p:cNvPr>
          <p:cNvSpPr/>
          <p:nvPr/>
        </p:nvSpPr>
        <p:spPr>
          <a:xfrm>
            <a:off x="5967046" y="1137138"/>
            <a:ext cx="515816" cy="4454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eogrotesque Rg" panose="02000000000000000000" pitchFamily="2" charset="77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451EBF8-E52C-7D49-8813-E27A9BCFEBB3}"/>
              </a:ext>
            </a:extLst>
          </p:cNvPr>
          <p:cNvSpPr/>
          <p:nvPr/>
        </p:nvSpPr>
        <p:spPr>
          <a:xfrm>
            <a:off x="5967046" y="5111872"/>
            <a:ext cx="515816" cy="4454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eogrotesque Rg" panose="02000000000000000000" pitchFamily="2" charset="77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75E0EC6-2EC9-514B-9EF7-988EC97AB64A}"/>
              </a:ext>
            </a:extLst>
          </p:cNvPr>
          <p:cNvSpPr/>
          <p:nvPr/>
        </p:nvSpPr>
        <p:spPr>
          <a:xfrm>
            <a:off x="3309019" y="3146007"/>
            <a:ext cx="375458" cy="13299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eogrotesque Rg" panose="02000000000000000000" pitchFamily="2" charset="77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43F200C-E2A3-E947-B0D3-19EDDBB7E8DB}"/>
              </a:ext>
            </a:extLst>
          </p:cNvPr>
          <p:cNvSpPr/>
          <p:nvPr/>
        </p:nvSpPr>
        <p:spPr>
          <a:xfrm flipV="1">
            <a:off x="9182494" y="4255178"/>
            <a:ext cx="1560286" cy="3333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eogrotesque Rg" panose="02000000000000000000" pitchFamily="2" charset="77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D603CB5-1A65-404E-8BA0-624BE3CBB45B}"/>
              </a:ext>
            </a:extLst>
          </p:cNvPr>
          <p:cNvSpPr/>
          <p:nvPr/>
        </p:nvSpPr>
        <p:spPr>
          <a:xfrm flipV="1">
            <a:off x="9556331" y="6342193"/>
            <a:ext cx="1560286" cy="3333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eogrotesque Rg" panose="02000000000000000000" pitchFamily="2" charset="77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7A2CE6B-6852-5E4E-AA99-6839DE249B0B}"/>
              </a:ext>
            </a:extLst>
          </p:cNvPr>
          <p:cNvSpPr/>
          <p:nvPr/>
        </p:nvSpPr>
        <p:spPr>
          <a:xfrm flipV="1">
            <a:off x="3684477" y="700764"/>
            <a:ext cx="1560286" cy="7568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eogrotesque Rg" panose="02000000000000000000" pitchFamily="2" charset="77"/>
            </a:endParaRPr>
          </a:p>
        </p:txBody>
      </p:sp>
      <p:sp>
        <p:nvSpPr>
          <p:cNvPr id="20" name="Vertical Text Placeholder 2">
            <a:extLst>
              <a:ext uri="{FF2B5EF4-FFF2-40B4-BE49-F238E27FC236}">
                <a16:creationId xmlns:a16="http://schemas.microsoft.com/office/drawing/2014/main" id="{A7235B35-A64A-DD4F-A593-F5499464ADC6}"/>
              </a:ext>
            </a:extLst>
          </p:cNvPr>
          <p:cNvSpPr txBox="1">
            <a:spLocks/>
          </p:cNvSpPr>
          <p:nvPr/>
        </p:nvSpPr>
        <p:spPr>
          <a:xfrm>
            <a:off x="517042" y="1316835"/>
            <a:ext cx="11250237" cy="5025358"/>
          </a:xfrm>
          <a:prstGeom prst="rect">
            <a:avLst/>
          </a:prstGeom>
          <a:solidFill>
            <a:schemeClr val="bg1">
              <a:alpha val="63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latin typeface="Geogrotesque Rg" panose="02000000000000000000" pitchFamily="2" charset="77"/>
              </a:rPr>
              <a:t>Due to many statistical issues</a:t>
            </a:r>
          </a:p>
          <a:p>
            <a:endParaRPr lang="en-US" dirty="0">
              <a:solidFill>
                <a:schemeClr val="bg1">
                  <a:lumMod val="50000"/>
                </a:schemeClr>
              </a:solidFill>
              <a:latin typeface="Geogrotesque Rg" panose="02000000000000000000" pitchFamily="2" charset="77"/>
            </a:endParaRP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Geogrotesque Rg" panose="02000000000000000000" pitchFamily="2" charset="77"/>
              </a:rPr>
              <a:t>Each study must be verified on an independent statistical sample of the same population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Geogrotesque Rg" panose="02000000000000000000" pitchFamily="2" charset="77"/>
              </a:rPr>
              <a:t>The study can be generalized to other populations (Europeans, Africans, Asians, …)</a:t>
            </a:r>
          </a:p>
          <a:p>
            <a:endParaRPr lang="en-US" dirty="0">
              <a:solidFill>
                <a:schemeClr val="bg1">
                  <a:lumMod val="50000"/>
                </a:schemeClr>
              </a:solidFill>
              <a:latin typeface="Geogrotesque Rg" panose="02000000000000000000" pitchFamily="2" charset="77"/>
            </a:endParaRPr>
          </a:p>
          <a:p>
            <a:pPr marL="0" indent="0">
              <a:buNone/>
            </a:pPr>
            <a:r>
              <a:rPr lang="en-US" dirty="0" err="1">
                <a:latin typeface="Geogrotesque Rg" panose="02000000000000000000" pitchFamily="2" charset="77"/>
              </a:rPr>
              <a:t>Metaanalyses</a:t>
            </a:r>
            <a:r>
              <a:rPr lang="en-US" dirty="0">
                <a:latin typeface="Geogrotesque Rg" panose="02000000000000000000" pitchFamily="2" charset="77"/>
              </a:rPr>
              <a:t> may increase statistical power</a:t>
            </a:r>
          </a:p>
          <a:p>
            <a:endParaRPr lang="en-US" dirty="0">
              <a:solidFill>
                <a:schemeClr val="bg1">
                  <a:lumMod val="50000"/>
                </a:schemeClr>
              </a:solidFill>
              <a:latin typeface="Geogrotesque Rg" panose="02000000000000000000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1894107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65659-E5A7-483A-9350-80D7042BE98B}" type="slidenum">
              <a:rPr lang="en-US" smtClean="0">
                <a:latin typeface="Geogrotesque Rg" panose="02000000000000000000" pitchFamily="2" charset="77"/>
              </a:rPr>
              <a:t>27</a:t>
            </a:fld>
            <a:endParaRPr lang="en-US">
              <a:latin typeface="Geogrotesque Rg" panose="02000000000000000000" pitchFamily="2" charset="77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17042" y="1"/>
            <a:ext cx="11674958" cy="75687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>
              <a:defRPr>
                <a:solidFill>
                  <a:srgbClr val="DE492D"/>
                </a:solidFill>
                <a:latin typeface="Geogrotesque Md" panose="02000000000000000000" pitchFamily="50" charset="0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cs-CZ" sz="3200" dirty="0" err="1">
                <a:latin typeface="Geogrotesque Rg" panose="02000000000000000000" pitchFamily="2" charset="77"/>
              </a:rPr>
              <a:t>Winner’s</a:t>
            </a:r>
            <a:r>
              <a:rPr lang="cs-CZ" sz="3200" dirty="0">
                <a:latin typeface="Geogrotesque Rg" panose="02000000000000000000" pitchFamily="2" charset="77"/>
              </a:rPr>
              <a:t> </a:t>
            </a:r>
            <a:r>
              <a:rPr lang="cs-CZ" sz="3200" dirty="0" err="1">
                <a:latin typeface="Geogrotesque Rg" panose="02000000000000000000" pitchFamily="2" charset="77"/>
              </a:rPr>
              <a:t>Curse</a:t>
            </a:r>
            <a:r>
              <a:rPr lang="cs-CZ" sz="3200" dirty="0">
                <a:latin typeface="Geogrotesque Rg" panose="02000000000000000000" pitchFamily="2" charset="77"/>
              </a:rPr>
              <a:t> in GWAS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3A74FCD-0727-7C4E-941A-30BBA63A20FB}"/>
              </a:ext>
            </a:extLst>
          </p:cNvPr>
          <p:cNvSpPr/>
          <p:nvPr/>
        </p:nvSpPr>
        <p:spPr>
          <a:xfrm>
            <a:off x="5967046" y="1137138"/>
            <a:ext cx="515816" cy="4454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eogrotesque Rg" panose="02000000000000000000" pitchFamily="2" charset="77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451EBF8-E52C-7D49-8813-E27A9BCFEBB3}"/>
              </a:ext>
            </a:extLst>
          </p:cNvPr>
          <p:cNvSpPr/>
          <p:nvPr/>
        </p:nvSpPr>
        <p:spPr>
          <a:xfrm>
            <a:off x="5967046" y="5111872"/>
            <a:ext cx="515816" cy="4454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eogrotesque Rg" panose="02000000000000000000" pitchFamily="2" charset="77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75E0EC6-2EC9-514B-9EF7-988EC97AB64A}"/>
              </a:ext>
            </a:extLst>
          </p:cNvPr>
          <p:cNvSpPr/>
          <p:nvPr/>
        </p:nvSpPr>
        <p:spPr>
          <a:xfrm>
            <a:off x="3309019" y="3146007"/>
            <a:ext cx="375458" cy="13299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eogrotesque Rg" panose="02000000000000000000" pitchFamily="2" charset="77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43F200C-E2A3-E947-B0D3-19EDDBB7E8DB}"/>
              </a:ext>
            </a:extLst>
          </p:cNvPr>
          <p:cNvSpPr/>
          <p:nvPr/>
        </p:nvSpPr>
        <p:spPr>
          <a:xfrm flipV="1">
            <a:off x="9182494" y="4255178"/>
            <a:ext cx="1560286" cy="3333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eogrotesque Rg" panose="02000000000000000000" pitchFamily="2" charset="77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D603CB5-1A65-404E-8BA0-624BE3CBB45B}"/>
              </a:ext>
            </a:extLst>
          </p:cNvPr>
          <p:cNvSpPr/>
          <p:nvPr/>
        </p:nvSpPr>
        <p:spPr>
          <a:xfrm flipV="1">
            <a:off x="9556331" y="6342193"/>
            <a:ext cx="1560286" cy="3333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eogrotesque Rg" panose="02000000000000000000" pitchFamily="2" charset="77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7A2CE6B-6852-5E4E-AA99-6839DE249B0B}"/>
              </a:ext>
            </a:extLst>
          </p:cNvPr>
          <p:cNvSpPr/>
          <p:nvPr/>
        </p:nvSpPr>
        <p:spPr>
          <a:xfrm flipV="1">
            <a:off x="3684477" y="700764"/>
            <a:ext cx="1560286" cy="7568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eogrotesque Rg" panose="02000000000000000000" pitchFamily="2" charset="77"/>
            </a:endParaRPr>
          </a:p>
        </p:txBody>
      </p:sp>
      <p:sp>
        <p:nvSpPr>
          <p:cNvPr id="20" name="Vertical Text Placeholder 2">
            <a:extLst>
              <a:ext uri="{FF2B5EF4-FFF2-40B4-BE49-F238E27FC236}">
                <a16:creationId xmlns:a16="http://schemas.microsoft.com/office/drawing/2014/main" id="{A7235B35-A64A-DD4F-A593-F5499464ADC6}"/>
              </a:ext>
            </a:extLst>
          </p:cNvPr>
          <p:cNvSpPr txBox="1">
            <a:spLocks/>
          </p:cNvSpPr>
          <p:nvPr/>
        </p:nvSpPr>
        <p:spPr>
          <a:xfrm>
            <a:off x="517042" y="1316835"/>
            <a:ext cx="11250237" cy="5025358"/>
          </a:xfrm>
          <a:prstGeom prst="rect">
            <a:avLst/>
          </a:prstGeom>
          <a:solidFill>
            <a:schemeClr val="bg1">
              <a:alpha val="63000"/>
            </a:schemeClr>
          </a:solidFill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Geogrotesque Rg" panose="02000000000000000000" pitchFamily="2" charset="77"/>
              </a:rPr>
              <a:t>Consider an item with a fixed value  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Geogrotesque Rg" panose="02000000000000000000" pitchFamily="2" charset="77"/>
              </a:rPr>
              <a:t>If there are ten American tourists bidding on the same item, the bids will average around the item’s true value 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Geogrotesque Rg" panose="02000000000000000000" pitchFamily="2" charset="77"/>
              </a:rPr>
              <a:t>By definition, the winner will </a:t>
            </a:r>
            <a:r>
              <a:rPr lang="en-US" dirty="0">
                <a:solidFill>
                  <a:srgbClr val="007FBA"/>
                </a:solidFill>
                <a:latin typeface="Geogrotesque Rg" panose="02000000000000000000" pitchFamily="2" charset="77"/>
              </a:rPr>
              <a:t>always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Geogrotesque Rg" panose="02000000000000000000" pitchFamily="2" charset="77"/>
              </a:rPr>
              <a:t> overpay</a:t>
            </a:r>
          </a:p>
          <a:p>
            <a:endParaRPr lang="en-US" dirty="0">
              <a:latin typeface="Geogrotesque Rg" panose="02000000000000000000" pitchFamily="2" charset="77"/>
            </a:endParaRPr>
          </a:p>
          <a:p>
            <a:r>
              <a:rPr lang="en-US" dirty="0">
                <a:latin typeface="Geogrotesque Rg" panose="02000000000000000000" pitchFamily="2" charset="77"/>
              </a:rPr>
              <a:t>When running a GWAS and discovering a SNP association, you will </a:t>
            </a:r>
            <a:r>
              <a:rPr lang="en-US" dirty="0">
                <a:solidFill>
                  <a:srgbClr val="007FBA"/>
                </a:solidFill>
                <a:latin typeface="Geogrotesque Rg" panose="02000000000000000000" pitchFamily="2" charset="77"/>
              </a:rPr>
              <a:t>overestimate</a:t>
            </a:r>
            <a:r>
              <a:rPr lang="en-US" dirty="0">
                <a:latin typeface="Geogrotesque Rg" panose="02000000000000000000" pitchFamily="2" charset="77"/>
              </a:rPr>
              <a:t> the strength of the association </a:t>
            </a:r>
          </a:p>
          <a:p>
            <a:r>
              <a:rPr lang="en-US" dirty="0">
                <a:latin typeface="Geogrotesque Rg" panose="02000000000000000000" pitchFamily="2" charset="77"/>
              </a:rPr>
              <a:t>Power calculations use an effect size to know how many samples you need to detect this effect </a:t>
            </a:r>
          </a:p>
          <a:p>
            <a:r>
              <a:rPr lang="en-US" dirty="0">
                <a:latin typeface="Geogrotesque Rg" panose="02000000000000000000" pitchFamily="2" charset="77"/>
              </a:rPr>
              <a:t>If the effect size is actually </a:t>
            </a:r>
            <a:r>
              <a:rPr lang="en-US" dirty="0">
                <a:solidFill>
                  <a:srgbClr val="007FBA"/>
                </a:solidFill>
                <a:latin typeface="Geogrotesque Rg" panose="02000000000000000000" pitchFamily="2" charset="77"/>
              </a:rPr>
              <a:t>smaller</a:t>
            </a:r>
            <a:r>
              <a:rPr lang="en-US" dirty="0">
                <a:latin typeface="Geogrotesque Rg" panose="02000000000000000000" pitchFamily="2" charset="77"/>
              </a:rPr>
              <a:t> than you think, </a:t>
            </a:r>
            <a:r>
              <a:rPr lang="en-US" dirty="0">
                <a:solidFill>
                  <a:srgbClr val="F25331"/>
                </a:solidFill>
                <a:latin typeface="Geogrotesque Rg" panose="02000000000000000000" pitchFamily="2" charset="77"/>
              </a:rPr>
              <a:t>you’ll need more samples to see your effect again</a:t>
            </a:r>
            <a:r>
              <a:rPr lang="en-US" dirty="0">
                <a:latin typeface="Geogrotesque Rg" panose="02000000000000000000" pitchFamily="2" charset="77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8893689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65659-E5A7-483A-9350-80D7042BE98B}" type="slidenum">
              <a:rPr lang="en-US" smtClean="0">
                <a:latin typeface="Geogrotesque Rg" panose="02000000000000000000" pitchFamily="2" charset="77"/>
              </a:rPr>
              <a:t>28</a:t>
            </a:fld>
            <a:endParaRPr lang="en-US">
              <a:latin typeface="Geogrotesque Rg" panose="02000000000000000000" pitchFamily="2" charset="77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17042" y="1"/>
            <a:ext cx="11674958" cy="75687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>
              <a:defRPr>
                <a:solidFill>
                  <a:srgbClr val="DE492D"/>
                </a:solidFill>
                <a:latin typeface="Geogrotesque Md" panose="02000000000000000000" pitchFamily="50" charset="0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cs-CZ" sz="3200" dirty="0" err="1">
                <a:latin typeface="Geogrotesque Rg" panose="02000000000000000000" pitchFamily="2" charset="77"/>
              </a:rPr>
              <a:t>Follow</a:t>
            </a:r>
            <a:r>
              <a:rPr lang="cs-CZ" sz="3200" dirty="0">
                <a:latin typeface="Geogrotesque Rg" panose="02000000000000000000" pitchFamily="2" charset="77"/>
              </a:rPr>
              <a:t> up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3A74FCD-0727-7C4E-941A-30BBA63A20FB}"/>
              </a:ext>
            </a:extLst>
          </p:cNvPr>
          <p:cNvSpPr/>
          <p:nvPr/>
        </p:nvSpPr>
        <p:spPr>
          <a:xfrm>
            <a:off x="5967046" y="1137138"/>
            <a:ext cx="515816" cy="4454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eogrotesque Rg" panose="02000000000000000000" pitchFamily="2" charset="77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451EBF8-E52C-7D49-8813-E27A9BCFEBB3}"/>
              </a:ext>
            </a:extLst>
          </p:cNvPr>
          <p:cNvSpPr/>
          <p:nvPr/>
        </p:nvSpPr>
        <p:spPr>
          <a:xfrm>
            <a:off x="5967046" y="5111872"/>
            <a:ext cx="515816" cy="4454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eogrotesque Rg" panose="02000000000000000000" pitchFamily="2" charset="77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75E0EC6-2EC9-514B-9EF7-988EC97AB64A}"/>
              </a:ext>
            </a:extLst>
          </p:cNvPr>
          <p:cNvSpPr/>
          <p:nvPr/>
        </p:nvSpPr>
        <p:spPr>
          <a:xfrm>
            <a:off x="3309019" y="3146007"/>
            <a:ext cx="375458" cy="13299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eogrotesque Rg" panose="02000000000000000000" pitchFamily="2" charset="77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43F200C-E2A3-E947-B0D3-19EDDBB7E8DB}"/>
              </a:ext>
            </a:extLst>
          </p:cNvPr>
          <p:cNvSpPr/>
          <p:nvPr/>
        </p:nvSpPr>
        <p:spPr>
          <a:xfrm flipV="1">
            <a:off x="9182494" y="4255178"/>
            <a:ext cx="1560286" cy="3333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eogrotesque Rg" panose="02000000000000000000" pitchFamily="2" charset="77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D603CB5-1A65-404E-8BA0-624BE3CBB45B}"/>
              </a:ext>
            </a:extLst>
          </p:cNvPr>
          <p:cNvSpPr/>
          <p:nvPr/>
        </p:nvSpPr>
        <p:spPr>
          <a:xfrm flipV="1">
            <a:off x="9556331" y="6342193"/>
            <a:ext cx="1560286" cy="3333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eogrotesque Rg" panose="02000000000000000000" pitchFamily="2" charset="77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7A2CE6B-6852-5E4E-AA99-6839DE249B0B}"/>
              </a:ext>
            </a:extLst>
          </p:cNvPr>
          <p:cNvSpPr/>
          <p:nvPr/>
        </p:nvSpPr>
        <p:spPr>
          <a:xfrm flipV="1">
            <a:off x="3684477" y="700764"/>
            <a:ext cx="1560286" cy="7568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eogrotesque Rg" panose="02000000000000000000" pitchFamily="2" charset="77"/>
            </a:endParaRPr>
          </a:p>
        </p:txBody>
      </p:sp>
      <p:sp>
        <p:nvSpPr>
          <p:cNvPr id="20" name="Vertical Text Placeholder 2">
            <a:extLst>
              <a:ext uri="{FF2B5EF4-FFF2-40B4-BE49-F238E27FC236}">
                <a16:creationId xmlns:a16="http://schemas.microsoft.com/office/drawing/2014/main" id="{A7235B35-A64A-DD4F-A593-F5499464ADC6}"/>
              </a:ext>
            </a:extLst>
          </p:cNvPr>
          <p:cNvSpPr txBox="1">
            <a:spLocks/>
          </p:cNvSpPr>
          <p:nvPr/>
        </p:nvSpPr>
        <p:spPr>
          <a:xfrm>
            <a:off x="517042" y="1316835"/>
            <a:ext cx="11250237" cy="5025358"/>
          </a:xfrm>
          <a:prstGeom prst="rect">
            <a:avLst/>
          </a:prstGeom>
          <a:solidFill>
            <a:schemeClr val="bg1">
              <a:alpha val="63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latin typeface="Geogrotesque Rg" panose="02000000000000000000" pitchFamily="2" charset="77"/>
              </a:rPr>
              <a:t>Once we found the genomic loci associated with the trait, we have to identify the actual causative variant.</a:t>
            </a:r>
          </a:p>
          <a:p>
            <a:endParaRPr lang="en-US" dirty="0">
              <a:solidFill>
                <a:schemeClr val="bg1">
                  <a:lumMod val="50000"/>
                </a:schemeClr>
              </a:solidFill>
              <a:latin typeface="Geogrotesque Rg" panose="02000000000000000000" pitchFamily="2" charset="77"/>
            </a:endParaRP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Geogrotesque Rg" panose="02000000000000000000" pitchFamily="2" charset="77"/>
              </a:rPr>
              <a:t>DNA: more detailed regional genotyping, regional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Geogrotesque Rg" panose="02000000000000000000" pitchFamily="2" charset="77"/>
              </a:rPr>
              <a:t>resequensing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Geogrotesque Rg" panose="02000000000000000000" pitchFamily="2" charset="77"/>
              </a:rPr>
              <a:t>, analysis of the HapMap or 1000 genomes data, CNV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Geogrotesque Rg" panose="02000000000000000000" pitchFamily="2" charset="77"/>
              </a:rPr>
              <a:t>RNA: changes in mRNA abundance and structure,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Geogrotesque Rg" panose="02000000000000000000" pitchFamily="2" charset="77"/>
              </a:rPr>
              <a:t>GTEx</a:t>
            </a:r>
            <a:endParaRPr lang="en-US" dirty="0">
              <a:solidFill>
                <a:schemeClr val="bg1">
                  <a:lumMod val="50000"/>
                </a:schemeClr>
              </a:solidFill>
              <a:latin typeface="Geogrotesque Rg" panose="02000000000000000000" pitchFamily="2" charset="77"/>
            </a:endParaRP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Geogrotesque Rg" panose="02000000000000000000" pitchFamily="2" charset="77"/>
              </a:rPr>
              <a:t>Molecular and cellular biology: knock-out and knock-in experiments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Geogrotesque Rg" panose="02000000000000000000" pitchFamily="2" charset="77"/>
              </a:rPr>
              <a:t>Clinical: common variants are supposed to have weak effect, thus clinical validation may be difficult</a:t>
            </a:r>
          </a:p>
        </p:txBody>
      </p:sp>
    </p:spTree>
    <p:extLst>
      <p:ext uri="{BB962C8B-B14F-4D97-AF65-F5344CB8AC3E}">
        <p14:creationId xmlns:p14="http://schemas.microsoft.com/office/powerpoint/2010/main" val="38555002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65659-E5A7-483A-9350-80D7042BE98B}" type="slidenum">
              <a:rPr lang="en-US" smtClean="0">
                <a:latin typeface="Geogrotesque Rg" panose="02000000000000000000" pitchFamily="2" charset="77"/>
              </a:rPr>
              <a:t>29</a:t>
            </a:fld>
            <a:endParaRPr lang="en-US">
              <a:latin typeface="Geogrotesque Rg" panose="02000000000000000000" pitchFamily="2" charset="77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17042" y="1"/>
            <a:ext cx="11674958" cy="75687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>
              <a:defRPr>
                <a:solidFill>
                  <a:srgbClr val="DE492D"/>
                </a:solidFill>
                <a:latin typeface="Geogrotesque Md" panose="02000000000000000000" pitchFamily="50" charset="0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sz="3200" dirty="0">
                <a:solidFill>
                  <a:srgbClr val="F25331"/>
                </a:solidFill>
                <a:latin typeface="Geogrotesque Rg" panose="02000000000000000000" pitchFamily="2" charset="77"/>
              </a:rPr>
              <a:t>GWAS examples</a:t>
            </a:r>
            <a:endParaRPr lang="cs-CZ" sz="3200" dirty="0">
              <a:solidFill>
                <a:srgbClr val="F25331"/>
              </a:solidFill>
              <a:latin typeface="Geogrotesque Rg" panose="02000000000000000000" pitchFamily="2" charset="77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3A74FCD-0727-7C4E-941A-30BBA63A20FB}"/>
              </a:ext>
            </a:extLst>
          </p:cNvPr>
          <p:cNvSpPr/>
          <p:nvPr/>
        </p:nvSpPr>
        <p:spPr>
          <a:xfrm>
            <a:off x="5967046" y="1137138"/>
            <a:ext cx="515816" cy="4454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eogrotesque Rg" panose="02000000000000000000" pitchFamily="2" charset="77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451EBF8-E52C-7D49-8813-E27A9BCFEBB3}"/>
              </a:ext>
            </a:extLst>
          </p:cNvPr>
          <p:cNvSpPr/>
          <p:nvPr/>
        </p:nvSpPr>
        <p:spPr>
          <a:xfrm>
            <a:off x="5967046" y="5111872"/>
            <a:ext cx="515816" cy="4454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eogrotesque Rg" panose="02000000000000000000" pitchFamily="2" charset="77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75E0EC6-2EC9-514B-9EF7-988EC97AB64A}"/>
              </a:ext>
            </a:extLst>
          </p:cNvPr>
          <p:cNvSpPr/>
          <p:nvPr/>
        </p:nvSpPr>
        <p:spPr>
          <a:xfrm>
            <a:off x="3309019" y="3146007"/>
            <a:ext cx="375458" cy="13299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eogrotesque Rg" panose="02000000000000000000" pitchFamily="2" charset="77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43F200C-E2A3-E947-B0D3-19EDDBB7E8DB}"/>
              </a:ext>
            </a:extLst>
          </p:cNvPr>
          <p:cNvSpPr/>
          <p:nvPr/>
        </p:nvSpPr>
        <p:spPr>
          <a:xfrm flipV="1">
            <a:off x="9182494" y="4255178"/>
            <a:ext cx="1560286" cy="3333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eogrotesque Rg" panose="02000000000000000000" pitchFamily="2" charset="77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D603CB5-1A65-404E-8BA0-624BE3CBB45B}"/>
              </a:ext>
            </a:extLst>
          </p:cNvPr>
          <p:cNvSpPr/>
          <p:nvPr/>
        </p:nvSpPr>
        <p:spPr>
          <a:xfrm flipV="1">
            <a:off x="9556331" y="6342193"/>
            <a:ext cx="1560286" cy="3333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eogrotesque Rg" panose="02000000000000000000" pitchFamily="2" charset="77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7A2CE6B-6852-5E4E-AA99-6839DE249B0B}"/>
              </a:ext>
            </a:extLst>
          </p:cNvPr>
          <p:cNvSpPr/>
          <p:nvPr/>
        </p:nvSpPr>
        <p:spPr>
          <a:xfrm flipV="1">
            <a:off x="3684477" y="700764"/>
            <a:ext cx="1560286" cy="7568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eogrotesque Rg" panose="02000000000000000000" pitchFamily="2" charset="77"/>
            </a:endParaRPr>
          </a:p>
        </p:txBody>
      </p:sp>
      <p:sp>
        <p:nvSpPr>
          <p:cNvPr id="20" name="Vertical Text Placeholder 2">
            <a:extLst>
              <a:ext uri="{FF2B5EF4-FFF2-40B4-BE49-F238E27FC236}">
                <a16:creationId xmlns:a16="http://schemas.microsoft.com/office/drawing/2014/main" id="{A7235B35-A64A-DD4F-A593-F5499464ADC6}"/>
              </a:ext>
            </a:extLst>
          </p:cNvPr>
          <p:cNvSpPr txBox="1">
            <a:spLocks/>
          </p:cNvSpPr>
          <p:nvPr/>
        </p:nvSpPr>
        <p:spPr>
          <a:xfrm>
            <a:off x="517042" y="1316835"/>
            <a:ext cx="11250237" cy="5025358"/>
          </a:xfrm>
          <a:prstGeom prst="rect">
            <a:avLst/>
          </a:prstGeom>
          <a:solidFill>
            <a:schemeClr val="bg1">
              <a:alpha val="63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Geogrotesque Rg" panose="02000000000000000000" pitchFamily="2" charset="77"/>
              </a:rPr>
              <a:t>Multiple Sclerosis GWAS – Trio design, extensive QC</a:t>
            </a:r>
          </a:p>
          <a:p>
            <a:pPr marL="0" indent="0">
              <a:buNone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Geogrotesque Rg" panose="02000000000000000000" pitchFamily="2" charset="77"/>
              </a:rPr>
              <a:t>   </a:t>
            </a:r>
            <a:r>
              <a:rPr lang="en-US" dirty="0">
                <a:solidFill>
                  <a:srgbClr val="007FBA"/>
                </a:solidFill>
                <a:latin typeface="Geogrotesque Rg" panose="02000000000000000000" pitchFamily="2" charset="77"/>
              </a:rPr>
              <a:t>http://</a:t>
            </a:r>
            <a:r>
              <a:rPr lang="en-US" dirty="0" err="1">
                <a:solidFill>
                  <a:srgbClr val="007FBA"/>
                </a:solidFill>
                <a:latin typeface="Geogrotesque Rg" panose="02000000000000000000" pitchFamily="2" charset="77"/>
              </a:rPr>
              <a:t>www.ncbi.nlm.nih.gov</a:t>
            </a:r>
            <a:r>
              <a:rPr lang="en-US" dirty="0">
                <a:solidFill>
                  <a:srgbClr val="007FBA"/>
                </a:solidFill>
                <a:latin typeface="Geogrotesque Rg" panose="02000000000000000000" pitchFamily="2" charset="77"/>
              </a:rPr>
              <a:t>/</a:t>
            </a:r>
            <a:r>
              <a:rPr lang="en-US" dirty="0" err="1">
                <a:solidFill>
                  <a:srgbClr val="007FBA"/>
                </a:solidFill>
                <a:latin typeface="Geogrotesque Rg" panose="02000000000000000000" pitchFamily="2" charset="77"/>
              </a:rPr>
              <a:t>pubmed</a:t>
            </a:r>
            <a:r>
              <a:rPr lang="en-US" dirty="0">
                <a:solidFill>
                  <a:srgbClr val="007FBA"/>
                </a:solidFill>
                <a:latin typeface="Geogrotesque Rg" panose="02000000000000000000" pitchFamily="2" charset="77"/>
              </a:rPr>
              <a:t>/17660530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Geogrotesque Rg" panose="02000000000000000000" pitchFamily="2" charset="77"/>
              </a:rPr>
              <a:t> </a:t>
            </a:r>
          </a:p>
          <a:p>
            <a:endParaRPr lang="en-US" dirty="0">
              <a:solidFill>
                <a:schemeClr val="bg1">
                  <a:lumMod val="50000"/>
                </a:schemeClr>
              </a:solidFill>
              <a:latin typeface="Geogrotesque Rg" panose="02000000000000000000" pitchFamily="2" charset="77"/>
            </a:endParaRP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Geogrotesque Rg" panose="02000000000000000000" pitchFamily="2" charset="77"/>
              </a:rPr>
              <a:t>Type II Diabetes GWAS </a:t>
            </a:r>
          </a:p>
          <a:p>
            <a:pPr marL="0" indent="0">
              <a:buNone/>
            </a:pPr>
            <a:r>
              <a:rPr lang="en-US" dirty="0">
                <a:solidFill>
                  <a:srgbClr val="007FBA"/>
                </a:solidFill>
                <a:latin typeface="Geogrotesque Rg" panose="02000000000000000000" pitchFamily="2" charset="77"/>
              </a:rPr>
              <a:t>   http://</a:t>
            </a:r>
            <a:r>
              <a:rPr lang="en-US" dirty="0" err="1">
                <a:solidFill>
                  <a:srgbClr val="007FBA"/>
                </a:solidFill>
                <a:latin typeface="Geogrotesque Rg" panose="02000000000000000000" pitchFamily="2" charset="77"/>
              </a:rPr>
              <a:t>www.ncbi.nlm.nih.gov</a:t>
            </a:r>
            <a:r>
              <a:rPr lang="en-US" dirty="0">
                <a:solidFill>
                  <a:srgbClr val="007FBA"/>
                </a:solidFill>
                <a:latin typeface="Geogrotesque Rg" panose="02000000000000000000" pitchFamily="2" charset="77"/>
              </a:rPr>
              <a:t>/</a:t>
            </a:r>
            <a:r>
              <a:rPr lang="en-US" dirty="0" err="1">
                <a:solidFill>
                  <a:srgbClr val="007FBA"/>
                </a:solidFill>
                <a:latin typeface="Geogrotesque Rg" panose="02000000000000000000" pitchFamily="2" charset="77"/>
              </a:rPr>
              <a:t>pubmed</a:t>
            </a:r>
            <a:r>
              <a:rPr lang="en-US" dirty="0">
                <a:solidFill>
                  <a:srgbClr val="007FBA"/>
                </a:solidFill>
                <a:latin typeface="Geogrotesque Rg" panose="02000000000000000000" pitchFamily="2" charset="77"/>
              </a:rPr>
              <a:t>/17463246</a:t>
            </a:r>
          </a:p>
        </p:txBody>
      </p:sp>
    </p:spTree>
    <p:extLst>
      <p:ext uri="{BB962C8B-B14F-4D97-AF65-F5344CB8AC3E}">
        <p14:creationId xmlns:p14="http://schemas.microsoft.com/office/powerpoint/2010/main" val="6913056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B9A63969-D577-9D45-9C17-BAFB0B3818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3440"/>
            <a:ext cx="1218406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65659-E5A7-483A-9350-80D7042BE98B}" type="slidenum">
              <a:rPr lang="en-US" smtClean="0">
                <a:latin typeface="Geogrotesque Rg" panose="02000000000000000000" pitchFamily="2" charset="77"/>
              </a:rPr>
              <a:t>3</a:t>
            </a:fld>
            <a:endParaRPr lang="en-US">
              <a:latin typeface="Geogrotesque Rg" panose="02000000000000000000" pitchFamily="2" charset="77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1"/>
            <a:ext cx="12192000" cy="75687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>
              <a:defRPr>
                <a:solidFill>
                  <a:srgbClr val="DE492D"/>
                </a:solidFill>
                <a:latin typeface="Geogrotesque Md" panose="02000000000000000000" pitchFamily="50" charset="0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cs-CZ" sz="3200" dirty="0" err="1">
                <a:latin typeface="Geogrotesque Rg" panose="02000000000000000000" pitchFamily="2" charset="77"/>
              </a:rPr>
              <a:t>Recomended</a:t>
            </a:r>
            <a:r>
              <a:rPr lang="cs-CZ" sz="3200" dirty="0">
                <a:latin typeface="Geogrotesque Rg" panose="02000000000000000000" pitchFamily="2" charset="77"/>
              </a:rPr>
              <a:t> </a:t>
            </a:r>
            <a:r>
              <a:rPr lang="cs-CZ" sz="3200" dirty="0" err="1">
                <a:latin typeface="Geogrotesque Rg" panose="02000000000000000000" pitchFamily="2" charset="77"/>
              </a:rPr>
              <a:t>reading</a:t>
            </a:r>
            <a:endParaRPr lang="cs-CZ" sz="3200" dirty="0">
              <a:latin typeface="Geogrotesque Rg" panose="02000000000000000000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33973426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65659-E5A7-483A-9350-80D7042BE98B}" type="slidenum">
              <a:rPr lang="en-US" smtClean="0">
                <a:latin typeface="Geogrotesque Rg" panose="02000000000000000000" pitchFamily="2" charset="77"/>
              </a:rPr>
              <a:t>30</a:t>
            </a:fld>
            <a:endParaRPr lang="en-US">
              <a:latin typeface="Geogrotesque Rg" panose="02000000000000000000" pitchFamily="2" charset="77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17042" y="1"/>
            <a:ext cx="11674958" cy="75687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>
              <a:defRPr>
                <a:solidFill>
                  <a:srgbClr val="DE492D"/>
                </a:solidFill>
                <a:latin typeface="Geogrotesque Md" panose="02000000000000000000" pitchFamily="50" charset="0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cs-CZ" sz="3200" dirty="0" err="1">
                <a:latin typeface="Geogrotesque Rg" panose="02000000000000000000" pitchFamily="2" charset="77"/>
              </a:rPr>
              <a:t>Macular</a:t>
            </a:r>
            <a:r>
              <a:rPr lang="cs-CZ" sz="3200" dirty="0">
                <a:latin typeface="Geogrotesque Rg" panose="02000000000000000000" pitchFamily="2" charset="77"/>
              </a:rPr>
              <a:t> </a:t>
            </a:r>
            <a:r>
              <a:rPr lang="cs-CZ" sz="3200" dirty="0" err="1">
                <a:latin typeface="Geogrotesque Rg" panose="02000000000000000000" pitchFamily="2" charset="77"/>
              </a:rPr>
              <a:t>degeneration</a:t>
            </a:r>
            <a:endParaRPr lang="cs-CZ" sz="3200" dirty="0">
              <a:latin typeface="Geogrotesque Rg" panose="02000000000000000000" pitchFamily="2" charset="77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3A74FCD-0727-7C4E-941A-30BBA63A20FB}"/>
              </a:ext>
            </a:extLst>
          </p:cNvPr>
          <p:cNvSpPr/>
          <p:nvPr/>
        </p:nvSpPr>
        <p:spPr>
          <a:xfrm>
            <a:off x="5967046" y="1137138"/>
            <a:ext cx="515816" cy="4454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eogrotesque Rg" panose="02000000000000000000" pitchFamily="2" charset="77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451EBF8-E52C-7D49-8813-E27A9BCFEBB3}"/>
              </a:ext>
            </a:extLst>
          </p:cNvPr>
          <p:cNvSpPr/>
          <p:nvPr/>
        </p:nvSpPr>
        <p:spPr>
          <a:xfrm>
            <a:off x="5967046" y="5111872"/>
            <a:ext cx="515816" cy="4454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eogrotesque Rg" panose="02000000000000000000" pitchFamily="2" charset="77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75E0EC6-2EC9-514B-9EF7-988EC97AB64A}"/>
              </a:ext>
            </a:extLst>
          </p:cNvPr>
          <p:cNvSpPr/>
          <p:nvPr/>
        </p:nvSpPr>
        <p:spPr>
          <a:xfrm>
            <a:off x="3309019" y="3146007"/>
            <a:ext cx="375458" cy="13299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eogrotesque Rg" panose="02000000000000000000" pitchFamily="2" charset="77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43F200C-E2A3-E947-B0D3-19EDDBB7E8DB}"/>
              </a:ext>
            </a:extLst>
          </p:cNvPr>
          <p:cNvSpPr/>
          <p:nvPr/>
        </p:nvSpPr>
        <p:spPr>
          <a:xfrm flipV="1">
            <a:off x="9182494" y="4255178"/>
            <a:ext cx="1560286" cy="3333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eogrotesque Rg" panose="02000000000000000000" pitchFamily="2" charset="77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D603CB5-1A65-404E-8BA0-624BE3CBB45B}"/>
              </a:ext>
            </a:extLst>
          </p:cNvPr>
          <p:cNvSpPr/>
          <p:nvPr/>
        </p:nvSpPr>
        <p:spPr>
          <a:xfrm flipV="1">
            <a:off x="9556331" y="6342193"/>
            <a:ext cx="1560286" cy="3333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eogrotesque Rg" panose="02000000000000000000" pitchFamily="2" charset="77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7A2CE6B-6852-5E4E-AA99-6839DE249B0B}"/>
              </a:ext>
            </a:extLst>
          </p:cNvPr>
          <p:cNvSpPr/>
          <p:nvPr/>
        </p:nvSpPr>
        <p:spPr>
          <a:xfrm flipV="1">
            <a:off x="3684477" y="700764"/>
            <a:ext cx="1560286" cy="7568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eogrotesque Rg" panose="02000000000000000000" pitchFamily="2" charset="77"/>
            </a:endParaRPr>
          </a:p>
        </p:txBody>
      </p:sp>
      <p:sp>
        <p:nvSpPr>
          <p:cNvPr id="20" name="Vertical Text Placeholder 2">
            <a:extLst>
              <a:ext uri="{FF2B5EF4-FFF2-40B4-BE49-F238E27FC236}">
                <a16:creationId xmlns:a16="http://schemas.microsoft.com/office/drawing/2014/main" id="{A7235B35-A64A-DD4F-A593-F5499464ADC6}"/>
              </a:ext>
            </a:extLst>
          </p:cNvPr>
          <p:cNvSpPr txBox="1">
            <a:spLocks/>
          </p:cNvSpPr>
          <p:nvPr/>
        </p:nvSpPr>
        <p:spPr>
          <a:xfrm>
            <a:off x="393494" y="1153985"/>
            <a:ext cx="4439545" cy="5188208"/>
          </a:xfrm>
          <a:prstGeom prst="rect">
            <a:avLst/>
          </a:prstGeom>
          <a:solidFill>
            <a:schemeClr val="bg1">
              <a:alpha val="63000"/>
            </a:schemeClr>
          </a:solidFill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Age-related macular degeneration (AMD) is a major cause of blindness in the elderly</a:t>
            </a:r>
          </a:p>
          <a:p>
            <a:r>
              <a:rPr lang="en-GB" dirty="0"/>
              <a:t>A genome-wide screen of tens of  cases and controls for polymorphisms associated with AMD. </a:t>
            </a:r>
          </a:p>
          <a:p>
            <a:r>
              <a:rPr lang="en-GB" dirty="0"/>
              <a:t>Complement factor H gene (CFH) is strongly associated with AMD</a:t>
            </a:r>
          </a:p>
          <a:p>
            <a:r>
              <a:rPr lang="en-GB" dirty="0"/>
              <a:t>In individuals homozygous for the risk allele, the likelihood of AMD is increased by a factor of approx. 5.</a:t>
            </a:r>
          </a:p>
          <a:p>
            <a:r>
              <a:rPr lang="en-GB" dirty="0"/>
              <a:t>Resequencing revealed a polymorphism in linkage disequilibrium with the risk allele representing a tyrosine-histidine change at amino acid 402. </a:t>
            </a:r>
          </a:p>
          <a:p>
            <a:r>
              <a:rPr lang="en-GB" dirty="0"/>
              <a:t>This polymorphism is in a region of CFH that binds heparin and C-reactive protein.</a:t>
            </a:r>
            <a:endParaRPr lang="en-US" dirty="0">
              <a:solidFill>
                <a:schemeClr val="bg1">
                  <a:lumMod val="50000"/>
                </a:schemeClr>
              </a:solidFill>
              <a:latin typeface="Geogrotesque Rg" panose="02000000000000000000" pitchFamily="2" charset="77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CEC8CB3-280F-F241-9D8D-F5FB6BA66B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3040" y="1091065"/>
            <a:ext cx="7281340" cy="506617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4B5B117-E673-F643-97D8-161A230DB898}"/>
              </a:ext>
            </a:extLst>
          </p:cNvPr>
          <p:cNvSpPr txBox="1"/>
          <p:nvPr/>
        </p:nvSpPr>
        <p:spPr>
          <a:xfrm>
            <a:off x="0" y="6583771"/>
            <a:ext cx="10668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1200" dirty="0">
                <a:latin typeface="Geogrotesque Rg" panose="02000000000000000000" pitchFamily="2" charset="77"/>
                <a:cs typeface="Arial" panose="020B0604020202020204" pitchFamily="34" charset="0"/>
              </a:rPr>
              <a:t>Three independent groups, Science 2005</a:t>
            </a:r>
          </a:p>
        </p:txBody>
      </p:sp>
    </p:spTree>
    <p:extLst>
      <p:ext uri="{BB962C8B-B14F-4D97-AF65-F5344CB8AC3E}">
        <p14:creationId xmlns:p14="http://schemas.microsoft.com/office/powerpoint/2010/main" val="167307717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65659-E5A7-483A-9350-80D7042BE98B}" type="slidenum">
              <a:rPr lang="en-US" smtClean="0">
                <a:latin typeface="Geogrotesque Rg" panose="02000000000000000000" pitchFamily="2" charset="77"/>
              </a:rPr>
              <a:t>31</a:t>
            </a:fld>
            <a:endParaRPr lang="en-US">
              <a:latin typeface="Geogrotesque Rg" panose="02000000000000000000" pitchFamily="2" charset="77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17042" y="1"/>
            <a:ext cx="11674958" cy="75687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>
              <a:defRPr>
                <a:solidFill>
                  <a:srgbClr val="DE492D"/>
                </a:solidFill>
                <a:latin typeface="Geogrotesque Md" panose="02000000000000000000" pitchFamily="50" charset="0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cs-CZ" sz="3200" dirty="0">
                <a:latin typeface="Geogrotesque Rg" panose="02000000000000000000" pitchFamily="2" charset="77"/>
              </a:rPr>
              <a:t>Diabetes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3A74FCD-0727-7C4E-941A-30BBA63A20FB}"/>
              </a:ext>
            </a:extLst>
          </p:cNvPr>
          <p:cNvSpPr/>
          <p:nvPr/>
        </p:nvSpPr>
        <p:spPr>
          <a:xfrm>
            <a:off x="5967046" y="1137138"/>
            <a:ext cx="515816" cy="4454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eogrotesque Rg" panose="02000000000000000000" pitchFamily="2" charset="77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451EBF8-E52C-7D49-8813-E27A9BCFEBB3}"/>
              </a:ext>
            </a:extLst>
          </p:cNvPr>
          <p:cNvSpPr/>
          <p:nvPr/>
        </p:nvSpPr>
        <p:spPr>
          <a:xfrm>
            <a:off x="5967046" y="5111872"/>
            <a:ext cx="515816" cy="4454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eogrotesque Rg" panose="02000000000000000000" pitchFamily="2" charset="77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75E0EC6-2EC9-514B-9EF7-988EC97AB64A}"/>
              </a:ext>
            </a:extLst>
          </p:cNvPr>
          <p:cNvSpPr/>
          <p:nvPr/>
        </p:nvSpPr>
        <p:spPr>
          <a:xfrm>
            <a:off x="3309019" y="3146007"/>
            <a:ext cx="375458" cy="13299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eogrotesque Rg" panose="02000000000000000000" pitchFamily="2" charset="77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43F200C-E2A3-E947-B0D3-19EDDBB7E8DB}"/>
              </a:ext>
            </a:extLst>
          </p:cNvPr>
          <p:cNvSpPr/>
          <p:nvPr/>
        </p:nvSpPr>
        <p:spPr>
          <a:xfrm flipV="1">
            <a:off x="9182494" y="4255178"/>
            <a:ext cx="1560286" cy="3333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eogrotesque Rg" panose="02000000000000000000" pitchFamily="2" charset="77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D603CB5-1A65-404E-8BA0-624BE3CBB45B}"/>
              </a:ext>
            </a:extLst>
          </p:cNvPr>
          <p:cNvSpPr/>
          <p:nvPr/>
        </p:nvSpPr>
        <p:spPr>
          <a:xfrm flipV="1">
            <a:off x="9556331" y="6342193"/>
            <a:ext cx="1560286" cy="3333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eogrotesque Rg" panose="02000000000000000000" pitchFamily="2" charset="77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7A2CE6B-6852-5E4E-AA99-6839DE249B0B}"/>
              </a:ext>
            </a:extLst>
          </p:cNvPr>
          <p:cNvSpPr/>
          <p:nvPr/>
        </p:nvSpPr>
        <p:spPr>
          <a:xfrm flipV="1">
            <a:off x="3684477" y="700764"/>
            <a:ext cx="1560286" cy="7568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eogrotesque Rg" panose="02000000000000000000" pitchFamily="2" charset="77"/>
            </a:endParaRPr>
          </a:p>
        </p:txBody>
      </p:sp>
      <p:sp>
        <p:nvSpPr>
          <p:cNvPr id="20" name="Vertical Text Placeholder 2">
            <a:extLst>
              <a:ext uri="{FF2B5EF4-FFF2-40B4-BE49-F238E27FC236}">
                <a16:creationId xmlns:a16="http://schemas.microsoft.com/office/drawing/2014/main" id="{A7235B35-A64A-DD4F-A593-F5499464ADC6}"/>
              </a:ext>
            </a:extLst>
          </p:cNvPr>
          <p:cNvSpPr txBox="1">
            <a:spLocks/>
          </p:cNvSpPr>
          <p:nvPr/>
        </p:nvSpPr>
        <p:spPr>
          <a:xfrm>
            <a:off x="393494" y="1153985"/>
            <a:ext cx="4439545" cy="5188208"/>
          </a:xfrm>
          <a:prstGeom prst="rect">
            <a:avLst/>
          </a:prstGeom>
          <a:solidFill>
            <a:schemeClr val="bg1">
              <a:alpha val="63000"/>
            </a:schemeClr>
          </a:solidFill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dirty="0"/>
              <a:t>Genome-wide association study of thousands of individuals</a:t>
            </a:r>
          </a:p>
          <a:p>
            <a:pPr marL="0" indent="0">
              <a:buNone/>
            </a:pPr>
            <a:r>
              <a:rPr lang="en-GB" dirty="0"/>
              <a:t> </a:t>
            </a:r>
          </a:p>
          <a:p>
            <a:r>
              <a:rPr lang="en-GB" dirty="0"/>
              <a:t>Just a part of the study: We </a:t>
            </a:r>
            <a:r>
              <a:rPr lang="en-GB" dirty="0" err="1"/>
              <a:t>analyzed</a:t>
            </a:r>
            <a:r>
              <a:rPr lang="en-GB" dirty="0"/>
              <a:t> 386,731 common single-nucleotide polymorphisms (SNPs) in 1464 patients with T2D and 1467 matched controls, each characterized for measures of glucose metabolism, lipids, obesity, and blood pressure. With collaborators (FUSION and WTCCC/UKT2D), we identified and confirmed three loci associated with T2D—in a noncoding region near CDKN2A and CDKN2B, in an intron of IGF2BP2, and an intron of CDKAL1 …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4B5B117-E673-F643-97D8-161A230DB898}"/>
              </a:ext>
            </a:extLst>
          </p:cNvPr>
          <p:cNvSpPr txBox="1"/>
          <p:nvPr/>
        </p:nvSpPr>
        <p:spPr>
          <a:xfrm>
            <a:off x="0" y="6583771"/>
            <a:ext cx="10668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1200" dirty="0">
                <a:latin typeface="Geogrotesque Rg" panose="02000000000000000000" pitchFamily="2" charset="77"/>
                <a:cs typeface="Arial" panose="020B0604020202020204" pitchFamily="34" charset="0"/>
              </a:rPr>
              <a:t>Three independent groups, Science 2007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06F4D52-A4C3-1245-A36F-9396CEF1C0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1120" y="907768"/>
            <a:ext cx="7410880" cy="5511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84136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65659-E5A7-483A-9350-80D7042BE98B}" type="slidenum">
              <a:rPr lang="en-US" smtClean="0">
                <a:latin typeface="Geogrotesque Rg" panose="02000000000000000000" pitchFamily="2" charset="77"/>
              </a:rPr>
              <a:t>32</a:t>
            </a:fld>
            <a:endParaRPr lang="en-US">
              <a:latin typeface="Geogrotesque Rg" panose="02000000000000000000" pitchFamily="2" charset="77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17042" y="1"/>
            <a:ext cx="11674958" cy="75687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>
              <a:defRPr>
                <a:solidFill>
                  <a:srgbClr val="DE492D"/>
                </a:solidFill>
                <a:latin typeface="Geogrotesque Md" panose="02000000000000000000" pitchFamily="50" charset="0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cs-CZ" sz="3200" dirty="0" err="1">
                <a:latin typeface="Geogrotesque Rg" panose="02000000000000000000" pitchFamily="2" charset="77"/>
              </a:rPr>
              <a:t>Heigth</a:t>
            </a:r>
            <a:r>
              <a:rPr lang="cs-CZ" sz="3200" dirty="0">
                <a:latin typeface="Geogrotesque Rg" panose="02000000000000000000" pitchFamily="2" charset="77"/>
              </a:rPr>
              <a:t> &amp; </a:t>
            </a:r>
            <a:r>
              <a:rPr lang="cs-CZ" sz="3200" dirty="0" err="1">
                <a:latin typeface="Geogrotesque Rg" panose="02000000000000000000" pitchFamily="2" charset="77"/>
              </a:rPr>
              <a:t>intelligence</a:t>
            </a:r>
            <a:endParaRPr lang="cs-CZ" sz="3200" dirty="0">
              <a:latin typeface="Geogrotesque Rg" panose="02000000000000000000" pitchFamily="2" charset="77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3A74FCD-0727-7C4E-941A-30BBA63A20FB}"/>
              </a:ext>
            </a:extLst>
          </p:cNvPr>
          <p:cNvSpPr/>
          <p:nvPr/>
        </p:nvSpPr>
        <p:spPr>
          <a:xfrm>
            <a:off x="5967046" y="1137138"/>
            <a:ext cx="515816" cy="4454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eogrotesque Rg" panose="02000000000000000000" pitchFamily="2" charset="77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451EBF8-E52C-7D49-8813-E27A9BCFEBB3}"/>
              </a:ext>
            </a:extLst>
          </p:cNvPr>
          <p:cNvSpPr/>
          <p:nvPr/>
        </p:nvSpPr>
        <p:spPr>
          <a:xfrm>
            <a:off x="5967046" y="5111872"/>
            <a:ext cx="515816" cy="4454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eogrotesque Rg" panose="02000000000000000000" pitchFamily="2" charset="77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75E0EC6-2EC9-514B-9EF7-988EC97AB64A}"/>
              </a:ext>
            </a:extLst>
          </p:cNvPr>
          <p:cNvSpPr/>
          <p:nvPr/>
        </p:nvSpPr>
        <p:spPr>
          <a:xfrm>
            <a:off x="3309019" y="3146007"/>
            <a:ext cx="375458" cy="13299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eogrotesque Rg" panose="02000000000000000000" pitchFamily="2" charset="77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43F200C-E2A3-E947-B0D3-19EDDBB7E8DB}"/>
              </a:ext>
            </a:extLst>
          </p:cNvPr>
          <p:cNvSpPr/>
          <p:nvPr/>
        </p:nvSpPr>
        <p:spPr>
          <a:xfrm flipV="1">
            <a:off x="9182494" y="4255178"/>
            <a:ext cx="1560286" cy="3333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eogrotesque Rg" panose="02000000000000000000" pitchFamily="2" charset="77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D603CB5-1A65-404E-8BA0-624BE3CBB45B}"/>
              </a:ext>
            </a:extLst>
          </p:cNvPr>
          <p:cNvSpPr/>
          <p:nvPr/>
        </p:nvSpPr>
        <p:spPr>
          <a:xfrm flipV="1">
            <a:off x="9556331" y="6342193"/>
            <a:ext cx="1560286" cy="3333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eogrotesque Rg" panose="02000000000000000000" pitchFamily="2" charset="77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7A2CE6B-6852-5E4E-AA99-6839DE249B0B}"/>
              </a:ext>
            </a:extLst>
          </p:cNvPr>
          <p:cNvSpPr/>
          <p:nvPr/>
        </p:nvSpPr>
        <p:spPr>
          <a:xfrm flipV="1">
            <a:off x="3684477" y="700764"/>
            <a:ext cx="1560286" cy="7568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eogrotesque Rg" panose="02000000000000000000" pitchFamily="2" charset="77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32029E3-E4AE-4041-9179-5077F26197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852" y="883613"/>
            <a:ext cx="6505732" cy="252470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A1DD8C5-396D-A949-B0AF-01B726F18F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4763" y="2316428"/>
            <a:ext cx="6947237" cy="269127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3409642-C6ED-F947-82D1-A0BE9A7963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36532" y="4812948"/>
            <a:ext cx="7590269" cy="246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17278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65659-E5A7-483A-9350-80D7042BE98B}" type="slidenum">
              <a:rPr lang="en-US" smtClean="0">
                <a:latin typeface="Geogrotesque Rg" panose="02000000000000000000" pitchFamily="2" charset="77"/>
              </a:rPr>
              <a:t>33</a:t>
            </a:fld>
            <a:endParaRPr lang="en-US">
              <a:latin typeface="Geogrotesque Rg" panose="02000000000000000000" pitchFamily="2" charset="77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17042" y="1"/>
            <a:ext cx="11674958" cy="75687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>
              <a:defRPr>
                <a:solidFill>
                  <a:srgbClr val="DE492D"/>
                </a:solidFill>
                <a:latin typeface="Geogrotesque Md" panose="02000000000000000000" pitchFamily="50" charset="0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cs-CZ" sz="3200" dirty="0" err="1">
                <a:latin typeface="Geogrotesque Rg" panose="02000000000000000000" pitchFamily="2" charset="77"/>
              </a:rPr>
              <a:t>Rare</a:t>
            </a:r>
            <a:r>
              <a:rPr lang="cs-CZ" sz="3200" dirty="0">
                <a:latin typeface="Geogrotesque Rg" panose="02000000000000000000" pitchFamily="2" charset="77"/>
              </a:rPr>
              <a:t> </a:t>
            </a:r>
            <a:r>
              <a:rPr lang="cs-CZ" sz="3200" dirty="0" err="1">
                <a:latin typeface="Geogrotesque Rg" panose="02000000000000000000" pitchFamily="2" charset="77"/>
              </a:rPr>
              <a:t>alleles</a:t>
            </a:r>
            <a:r>
              <a:rPr lang="cs-CZ" sz="3200" dirty="0">
                <a:latin typeface="Geogrotesque Rg" panose="02000000000000000000" pitchFamily="2" charset="77"/>
              </a:rPr>
              <a:t> vs. </a:t>
            </a:r>
            <a:r>
              <a:rPr lang="cs-CZ" sz="3200" dirty="0" err="1">
                <a:latin typeface="Geogrotesque Rg" panose="02000000000000000000" pitchFamily="2" charset="77"/>
              </a:rPr>
              <a:t>Common</a:t>
            </a:r>
            <a:r>
              <a:rPr lang="cs-CZ" sz="3200" dirty="0">
                <a:latin typeface="Geogrotesque Rg" panose="02000000000000000000" pitchFamily="2" charset="77"/>
              </a:rPr>
              <a:t> </a:t>
            </a:r>
            <a:r>
              <a:rPr lang="cs-CZ" sz="3200" dirty="0" err="1">
                <a:latin typeface="Geogrotesque Rg" panose="02000000000000000000" pitchFamily="2" charset="77"/>
              </a:rPr>
              <a:t>alleles</a:t>
            </a:r>
            <a:endParaRPr lang="cs-CZ" sz="3200" dirty="0">
              <a:latin typeface="Geogrotesque Rg" panose="02000000000000000000" pitchFamily="2" charset="77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3A74FCD-0727-7C4E-941A-30BBA63A20FB}"/>
              </a:ext>
            </a:extLst>
          </p:cNvPr>
          <p:cNvSpPr/>
          <p:nvPr/>
        </p:nvSpPr>
        <p:spPr>
          <a:xfrm>
            <a:off x="5967046" y="1137138"/>
            <a:ext cx="515816" cy="4454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eogrotesque Rg" panose="02000000000000000000" pitchFamily="2" charset="77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451EBF8-E52C-7D49-8813-E27A9BCFEBB3}"/>
              </a:ext>
            </a:extLst>
          </p:cNvPr>
          <p:cNvSpPr/>
          <p:nvPr/>
        </p:nvSpPr>
        <p:spPr>
          <a:xfrm>
            <a:off x="5967046" y="5111872"/>
            <a:ext cx="515816" cy="4454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eogrotesque Rg" panose="02000000000000000000" pitchFamily="2" charset="77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75E0EC6-2EC9-514B-9EF7-988EC97AB64A}"/>
              </a:ext>
            </a:extLst>
          </p:cNvPr>
          <p:cNvSpPr/>
          <p:nvPr/>
        </p:nvSpPr>
        <p:spPr>
          <a:xfrm>
            <a:off x="3309019" y="3146007"/>
            <a:ext cx="375458" cy="13299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eogrotesque Rg" panose="02000000000000000000" pitchFamily="2" charset="77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43F200C-E2A3-E947-B0D3-19EDDBB7E8DB}"/>
              </a:ext>
            </a:extLst>
          </p:cNvPr>
          <p:cNvSpPr/>
          <p:nvPr/>
        </p:nvSpPr>
        <p:spPr>
          <a:xfrm flipV="1">
            <a:off x="9182494" y="4255178"/>
            <a:ext cx="1560286" cy="3333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eogrotesque Rg" panose="02000000000000000000" pitchFamily="2" charset="77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D603CB5-1A65-404E-8BA0-624BE3CBB45B}"/>
              </a:ext>
            </a:extLst>
          </p:cNvPr>
          <p:cNvSpPr/>
          <p:nvPr/>
        </p:nvSpPr>
        <p:spPr>
          <a:xfrm flipV="1">
            <a:off x="9556331" y="6342193"/>
            <a:ext cx="1560286" cy="3333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eogrotesque Rg" panose="02000000000000000000" pitchFamily="2" charset="77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7A2CE6B-6852-5E4E-AA99-6839DE249B0B}"/>
              </a:ext>
            </a:extLst>
          </p:cNvPr>
          <p:cNvSpPr/>
          <p:nvPr/>
        </p:nvSpPr>
        <p:spPr>
          <a:xfrm flipV="1">
            <a:off x="3684477" y="700764"/>
            <a:ext cx="1560286" cy="7568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eogrotesque Rg" panose="02000000000000000000" pitchFamily="2" charset="77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25EC40D-B75E-8F4E-97BF-6C70390800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4650" y="1066800"/>
            <a:ext cx="8902700" cy="47244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AC91370-9146-E64A-AA33-254910BD682F}"/>
              </a:ext>
            </a:extLst>
          </p:cNvPr>
          <p:cNvSpPr txBox="1"/>
          <p:nvPr/>
        </p:nvSpPr>
        <p:spPr>
          <a:xfrm>
            <a:off x="0" y="6583771"/>
            <a:ext cx="10668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1200" dirty="0">
                <a:latin typeface="Geogrotesque Rg" panose="02000000000000000000" pitchFamily="2" charset="77"/>
                <a:cs typeface="Arial" panose="020B0604020202020204" pitchFamily="34" charset="0"/>
              </a:rPr>
              <a:t>Gibson, Nat Rev Genet 2012</a:t>
            </a:r>
          </a:p>
        </p:txBody>
      </p:sp>
    </p:spTree>
    <p:extLst>
      <p:ext uri="{BB962C8B-B14F-4D97-AF65-F5344CB8AC3E}">
        <p14:creationId xmlns:p14="http://schemas.microsoft.com/office/powerpoint/2010/main" val="62068632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65659-E5A7-483A-9350-80D7042BE98B}" type="slidenum">
              <a:rPr lang="en-US" smtClean="0">
                <a:latin typeface="Geogrotesque Rg" panose="02000000000000000000" pitchFamily="2" charset="77"/>
              </a:rPr>
              <a:t>34</a:t>
            </a:fld>
            <a:endParaRPr lang="en-US">
              <a:latin typeface="Geogrotesque Rg" panose="02000000000000000000" pitchFamily="2" charset="77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17042" y="1"/>
            <a:ext cx="11674958" cy="75687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>
              <a:defRPr>
                <a:solidFill>
                  <a:srgbClr val="DE492D"/>
                </a:solidFill>
                <a:latin typeface="Geogrotesque Md" panose="02000000000000000000" pitchFamily="50" charset="0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cs-CZ" sz="3200" dirty="0" err="1">
                <a:latin typeface="Geogrotesque Rg" panose="02000000000000000000" pitchFamily="2" charset="77"/>
              </a:rPr>
              <a:t>Rare</a:t>
            </a:r>
            <a:r>
              <a:rPr lang="cs-CZ" sz="3200" dirty="0">
                <a:latin typeface="Geogrotesque Rg" panose="02000000000000000000" pitchFamily="2" charset="77"/>
              </a:rPr>
              <a:t> </a:t>
            </a:r>
            <a:r>
              <a:rPr lang="cs-CZ" sz="3200" dirty="0" err="1">
                <a:latin typeface="Geogrotesque Rg" panose="02000000000000000000" pitchFamily="2" charset="77"/>
              </a:rPr>
              <a:t>alleles</a:t>
            </a:r>
            <a:r>
              <a:rPr lang="cs-CZ" sz="3200" dirty="0">
                <a:latin typeface="Geogrotesque Rg" panose="02000000000000000000" pitchFamily="2" charset="77"/>
              </a:rPr>
              <a:t> vs. </a:t>
            </a:r>
            <a:r>
              <a:rPr lang="cs-CZ" sz="3200" dirty="0" err="1">
                <a:latin typeface="Geogrotesque Rg" panose="02000000000000000000" pitchFamily="2" charset="77"/>
              </a:rPr>
              <a:t>Common</a:t>
            </a:r>
            <a:r>
              <a:rPr lang="cs-CZ" sz="3200" dirty="0">
                <a:latin typeface="Geogrotesque Rg" panose="02000000000000000000" pitchFamily="2" charset="77"/>
              </a:rPr>
              <a:t> </a:t>
            </a:r>
            <a:r>
              <a:rPr lang="cs-CZ" sz="3200" dirty="0" err="1">
                <a:latin typeface="Geogrotesque Rg" panose="02000000000000000000" pitchFamily="2" charset="77"/>
              </a:rPr>
              <a:t>alleles</a:t>
            </a:r>
            <a:endParaRPr lang="cs-CZ" sz="3200" dirty="0">
              <a:latin typeface="Geogrotesque Rg" panose="02000000000000000000" pitchFamily="2" charset="77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3A74FCD-0727-7C4E-941A-30BBA63A20FB}"/>
              </a:ext>
            </a:extLst>
          </p:cNvPr>
          <p:cNvSpPr/>
          <p:nvPr/>
        </p:nvSpPr>
        <p:spPr>
          <a:xfrm>
            <a:off x="5967046" y="1137138"/>
            <a:ext cx="515816" cy="4454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eogrotesque Rg" panose="02000000000000000000" pitchFamily="2" charset="77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451EBF8-E52C-7D49-8813-E27A9BCFEBB3}"/>
              </a:ext>
            </a:extLst>
          </p:cNvPr>
          <p:cNvSpPr/>
          <p:nvPr/>
        </p:nvSpPr>
        <p:spPr>
          <a:xfrm>
            <a:off x="5967046" y="5111872"/>
            <a:ext cx="515816" cy="4454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eogrotesque Rg" panose="02000000000000000000" pitchFamily="2" charset="77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75E0EC6-2EC9-514B-9EF7-988EC97AB64A}"/>
              </a:ext>
            </a:extLst>
          </p:cNvPr>
          <p:cNvSpPr/>
          <p:nvPr/>
        </p:nvSpPr>
        <p:spPr>
          <a:xfrm>
            <a:off x="3309019" y="3146007"/>
            <a:ext cx="375458" cy="13299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eogrotesque Rg" panose="02000000000000000000" pitchFamily="2" charset="77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43F200C-E2A3-E947-B0D3-19EDDBB7E8DB}"/>
              </a:ext>
            </a:extLst>
          </p:cNvPr>
          <p:cNvSpPr/>
          <p:nvPr/>
        </p:nvSpPr>
        <p:spPr>
          <a:xfrm flipV="1">
            <a:off x="9182494" y="4255178"/>
            <a:ext cx="1560286" cy="3333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eogrotesque Rg" panose="02000000000000000000" pitchFamily="2" charset="77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D603CB5-1A65-404E-8BA0-624BE3CBB45B}"/>
              </a:ext>
            </a:extLst>
          </p:cNvPr>
          <p:cNvSpPr/>
          <p:nvPr/>
        </p:nvSpPr>
        <p:spPr>
          <a:xfrm flipV="1">
            <a:off x="9556331" y="6342193"/>
            <a:ext cx="1560286" cy="3333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eogrotesque Rg" panose="02000000000000000000" pitchFamily="2" charset="77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7A2CE6B-6852-5E4E-AA99-6839DE249B0B}"/>
              </a:ext>
            </a:extLst>
          </p:cNvPr>
          <p:cNvSpPr/>
          <p:nvPr/>
        </p:nvSpPr>
        <p:spPr>
          <a:xfrm flipV="1">
            <a:off x="3684477" y="700764"/>
            <a:ext cx="1560286" cy="7568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eogrotesque Rg" panose="02000000000000000000" pitchFamily="2" charset="77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50AE400-3E58-5244-9614-369BE397C1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4650" y="927100"/>
            <a:ext cx="8902700" cy="50038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EC0352D-7DD1-7B44-8086-426BCE7F341E}"/>
              </a:ext>
            </a:extLst>
          </p:cNvPr>
          <p:cNvSpPr txBox="1"/>
          <p:nvPr/>
        </p:nvSpPr>
        <p:spPr>
          <a:xfrm>
            <a:off x="0" y="6583771"/>
            <a:ext cx="10668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1200" dirty="0">
                <a:latin typeface="Geogrotesque Rg" panose="02000000000000000000" pitchFamily="2" charset="77"/>
                <a:cs typeface="Arial" panose="020B0604020202020204" pitchFamily="34" charset="0"/>
              </a:rPr>
              <a:t>Gibson, Nat Rev Genet 2012</a:t>
            </a:r>
          </a:p>
        </p:txBody>
      </p:sp>
    </p:spTree>
    <p:extLst>
      <p:ext uri="{BB962C8B-B14F-4D97-AF65-F5344CB8AC3E}">
        <p14:creationId xmlns:p14="http://schemas.microsoft.com/office/powerpoint/2010/main" val="88832593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65659-E5A7-483A-9350-80D7042BE98B}" type="slidenum">
              <a:rPr lang="en-US" smtClean="0">
                <a:latin typeface="Geogrotesque Rg" panose="02000000000000000000" pitchFamily="2" charset="77"/>
              </a:rPr>
              <a:t>35</a:t>
            </a:fld>
            <a:endParaRPr lang="en-US">
              <a:latin typeface="Geogrotesque Rg" panose="02000000000000000000" pitchFamily="2" charset="77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17042" y="1"/>
            <a:ext cx="11674958" cy="75687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>
              <a:defRPr>
                <a:solidFill>
                  <a:srgbClr val="DE492D"/>
                </a:solidFill>
                <a:latin typeface="Geogrotesque Md" panose="02000000000000000000" pitchFamily="50" charset="0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cs-CZ" sz="3200" dirty="0">
                <a:latin typeface="Geogrotesque Rg" panose="02000000000000000000" pitchFamily="2" charset="77"/>
              </a:rPr>
              <a:t>Reporting and </a:t>
            </a:r>
            <a:r>
              <a:rPr lang="cs-CZ" sz="3200" dirty="0" err="1">
                <a:latin typeface="Geogrotesque Rg" panose="02000000000000000000" pitchFamily="2" charset="77"/>
              </a:rPr>
              <a:t>deposition</a:t>
            </a:r>
            <a:endParaRPr lang="cs-CZ" sz="3200" dirty="0">
              <a:latin typeface="Geogrotesque Rg" panose="02000000000000000000" pitchFamily="2" charset="77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3A74FCD-0727-7C4E-941A-30BBA63A20FB}"/>
              </a:ext>
            </a:extLst>
          </p:cNvPr>
          <p:cNvSpPr/>
          <p:nvPr/>
        </p:nvSpPr>
        <p:spPr>
          <a:xfrm>
            <a:off x="5967046" y="1137138"/>
            <a:ext cx="515816" cy="4454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eogrotesque Rg" panose="02000000000000000000" pitchFamily="2" charset="77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451EBF8-E52C-7D49-8813-E27A9BCFEBB3}"/>
              </a:ext>
            </a:extLst>
          </p:cNvPr>
          <p:cNvSpPr/>
          <p:nvPr/>
        </p:nvSpPr>
        <p:spPr>
          <a:xfrm>
            <a:off x="5967046" y="5111872"/>
            <a:ext cx="515816" cy="4454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eogrotesque Rg" panose="02000000000000000000" pitchFamily="2" charset="77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75E0EC6-2EC9-514B-9EF7-988EC97AB64A}"/>
              </a:ext>
            </a:extLst>
          </p:cNvPr>
          <p:cNvSpPr/>
          <p:nvPr/>
        </p:nvSpPr>
        <p:spPr>
          <a:xfrm>
            <a:off x="3309019" y="3146007"/>
            <a:ext cx="375458" cy="13299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eogrotesque Rg" panose="02000000000000000000" pitchFamily="2" charset="77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43F200C-E2A3-E947-B0D3-19EDDBB7E8DB}"/>
              </a:ext>
            </a:extLst>
          </p:cNvPr>
          <p:cNvSpPr/>
          <p:nvPr/>
        </p:nvSpPr>
        <p:spPr>
          <a:xfrm flipV="1">
            <a:off x="9182494" y="4255178"/>
            <a:ext cx="1560286" cy="3333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eogrotesque Rg" panose="02000000000000000000" pitchFamily="2" charset="77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D603CB5-1A65-404E-8BA0-624BE3CBB45B}"/>
              </a:ext>
            </a:extLst>
          </p:cNvPr>
          <p:cNvSpPr/>
          <p:nvPr/>
        </p:nvSpPr>
        <p:spPr>
          <a:xfrm flipV="1">
            <a:off x="9556331" y="6342193"/>
            <a:ext cx="1560286" cy="3333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eogrotesque Rg" panose="02000000000000000000" pitchFamily="2" charset="77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7A2CE6B-6852-5E4E-AA99-6839DE249B0B}"/>
              </a:ext>
            </a:extLst>
          </p:cNvPr>
          <p:cNvSpPr/>
          <p:nvPr/>
        </p:nvSpPr>
        <p:spPr>
          <a:xfrm flipV="1">
            <a:off x="3684477" y="700764"/>
            <a:ext cx="1560286" cy="7568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eogrotesque Rg" panose="02000000000000000000" pitchFamily="2" charset="77"/>
            </a:endParaRPr>
          </a:p>
        </p:txBody>
      </p:sp>
      <p:sp>
        <p:nvSpPr>
          <p:cNvPr id="20" name="Vertical Text Placeholder 2">
            <a:extLst>
              <a:ext uri="{FF2B5EF4-FFF2-40B4-BE49-F238E27FC236}">
                <a16:creationId xmlns:a16="http://schemas.microsoft.com/office/drawing/2014/main" id="{A7235B35-A64A-DD4F-A593-F5499464ADC6}"/>
              </a:ext>
            </a:extLst>
          </p:cNvPr>
          <p:cNvSpPr txBox="1">
            <a:spLocks/>
          </p:cNvSpPr>
          <p:nvPr/>
        </p:nvSpPr>
        <p:spPr>
          <a:xfrm>
            <a:off x="517042" y="1316835"/>
            <a:ext cx="11250237" cy="5025358"/>
          </a:xfrm>
          <a:prstGeom prst="rect">
            <a:avLst/>
          </a:prstGeom>
          <a:solidFill>
            <a:schemeClr val="bg1">
              <a:alpha val="63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latin typeface="Geogrotesque Rg" panose="02000000000000000000" pitchFamily="2" charset="77"/>
              </a:rPr>
              <a:t>Databases of GWAS studies</a:t>
            </a:r>
          </a:p>
          <a:p>
            <a:endParaRPr lang="en-US" dirty="0">
              <a:solidFill>
                <a:schemeClr val="bg1">
                  <a:lumMod val="50000"/>
                </a:schemeClr>
              </a:solidFill>
              <a:latin typeface="Geogrotesque Rg" panose="02000000000000000000" pitchFamily="2" charset="77"/>
            </a:endParaRPr>
          </a:p>
          <a:p>
            <a:r>
              <a:rPr lang="en-US" dirty="0">
                <a:solidFill>
                  <a:srgbClr val="007FBA"/>
                </a:solidFill>
                <a:latin typeface="Geogrotesque Rg" panose="02000000000000000000" pitchFamily="2" charset="77"/>
              </a:rPr>
              <a:t>The database of Genotypes and Phenotypes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Geogrotesque Rg" panose="02000000000000000000" pitchFamily="2" charset="77"/>
              </a:rPr>
              <a:t>dbGaP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Geogrotesque Rg" panose="02000000000000000000" pitchFamily="2" charset="77"/>
              </a:rPr>
              <a:t> (https://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Geogrotesque Rg" panose="02000000000000000000" pitchFamily="2" charset="77"/>
              </a:rPr>
              <a:t>www.ncbi.nlm.nih.gov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Geogrotesque Rg" panose="02000000000000000000" pitchFamily="2" charset="77"/>
              </a:rPr>
              <a:t>/gap/) </a:t>
            </a:r>
          </a:p>
          <a:p>
            <a:r>
              <a:rPr lang="en-US" dirty="0">
                <a:solidFill>
                  <a:srgbClr val="007FBA"/>
                </a:solidFill>
                <a:latin typeface="Geogrotesque Rg" panose="02000000000000000000" pitchFamily="2" charset="77"/>
              </a:rPr>
              <a:t>The European Genome-phenome Archive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Geogrotesque Rg" panose="02000000000000000000" pitchFamily="2" charset="77"/>
              </a:rPr>
              <a:t>EGA (https://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Geogrotesque Rg" panose="02000000000000000000" pitchFamily="2" charset="77"/>
              </a:rPr>
              <a:t>ega-archive.org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Geogrotesque Rg" panose="02000000000000000000" pitchFamily="2" charset="77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94369320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65659-E5A7-483A-9350-80D7042BE98B}" type="slidenum">
              <a:rPr lang="en-US" smtClean="0">
                <a:latin typeface="Geogrotesque Rg" panose="02000000000000000000" pitchFamily="2" charset="77"/>
              </a:rPr>
              <a:t>36</a:t>
            </a:fld>
            <a:endParaRPr lang="en-US">
              <a:latin typeface="Geogrotesque Rg" panose="02000000000000000000" pitchFamily="2" charset="77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17042" y="1"/>
            <a:ext cx="11674958" cy="75687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>
              <a:defRPr>
                <a:solidFill>
                  <a:srgbClr val="DE492D"/>
                </a:solidFill>
                <a:latin typeface="Geogrotesque Md" panose="02000000000000000000" pitchFamily="50" charset="0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cs-CZ" sz="3200" dirty="0" err="1">
                <a:latin typeface="Geogrotesque Rg" panose="02000000000000000000" pitchFamily="2" charset="77"/>
              </a:rPr>
              <a:t>Exercises</a:t>
            </a:r>
            <a:endParaRPr lang="cs-CZ" sz="3200" dirty="0">
              <a:latin typeface="Geogrotesque Rg" panose="02000000000000000000" pitchFamily="2" charset="77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3A74FCD-0727-7C4E-941A-30BBA63A20FB}"/>
              </a:ext>
            </a:extLst>
          </p:cNvPr>
          <p:cNvSpPr/>
          <p:nvPr/>
        </p:nvSpPr>
        <p:spPr>
          <a:xfrm>
            <a:off x="5967046" y="1137138"/>
            <a:ext cx="515816" cy="4454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eogrotesque Rg" panose="02000000000000000000" pitchFamily="2" charset="77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451EBF8-E52C-7D49-8813-E27A9BCFEBB3}"/>
              </a:ext>
            </a:extLst>
          </p:cNvPr>
          <p:cNvSpPr/>
          <p:nvPr/>
        </p:nvSpPr>
        <p:spPr>
          <a:xfrm>
            <a:off x="5967046" y="5111872"/>
            <a:ext cx="515816" cy="4454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eogrotesque Rg" panose="02000000000000000000" pitchFamily="2" charset="77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75E0EC6-2EC9-514B-9EF7-988EC97AB64A}"/>
              </a:ext>
            </a:extLst>
          </p:cNvPr>
          <p:cNvSpPr/>
          <p:nvPr/>
        </p:nvSpPr>
        <p:spPr>
          <a:xfrm>
            <a:off x="3309019" y="3146007"/>
            <a:ext cx="375458" cy="13299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eogrotesque Rg" panose="02000000000000000000" pitchFamily="2" charset="77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43F200C-E2A3-E947-B0D3-19EDDBB7E8DB}"/>
              </a:ext>
            </a:extLst>
          </p:cNvPr>
          <p:cNvSpPr/>
          <p:nvPr/>
        </p:nvSpPr>
        <p:spPr>
          <a:xfrm flipV="1">
            <a:off x="9182494" y="4255178"/>
            <a:ext cx="1560286" cy="3333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eogrotesque Rg" panose="02000000000000000000" pitchFamily="2" charset="77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D603CB5-1A65-404E-8BA0-624BE3CBB45B}"/>
              </a:ext>
            </a:extLst>
          </p:cNvPr>
          <p:cNvSpPr/>
          <p:nvPr/>
        </p:nvSpPr>
        <p:spPr>
          <a:xfrm flipV="1">
            <a:off x="9556331" y="6342193"/>
            <a:ext cx="1560286" cy="3333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eogrotesque Rg" panose="02000000000000000000" pitchFamily="2" charset="77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7A2CE6B-6852-5E4E-AA99-6839DE249B0B}"/>
              </a:ext>
            </a:extLst>
          </p:cNvPr>
          <p:cNvSpPr/>
          <p:nvPr/>
        </p:nvSpPr>
        <p:spPr>
          <a:xfrm flipV="1">
            <a:off x="3684477" y="700764"/>
            <a:ext cx="1560286" cy="7568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eogrotesque Rg" panose="02000000000000000000" pitchFamily="2" charset="77"/>
            </a:endParaRPr>
          </a:p>
        </p:txBody>
      </p:sp>
      <p:sp>
        <p:nvSpPr>
          <p:cNvPr id="20" name="Vertical Text Placeholder 2">
            <a:extLst>
              <a:ext uri="{FF2B5EF4-FFF2-40B4-BE49-F238E27FC236}">
                <a16:creationId xmlns:a16="http://schemas.microsoft.com/office/drawing/2014/main" id="{A7235B35-A64A-DD4F-A593-F5499464ADC6}"/>
              </a:ext>
            </a:extLst>
          </p:cNvPr>
          <p:cNvSpPr txBox="1">
            <a:spLocks/>
          </p:cNvSpPr>
          <p:nvPr/>
        </p:nvSpPr>
        <p:spPr>
          <a:xfrm>
            <a:off x="517042" y="1316835"/>
            <a:ext cx="11250237" cy="5025358"/>
          </a:xfrm>
          <a:prstGeom prst="rect">
            <a:avLst/>
          </a:prstGeom>
          <a:solidFill>
            <a:schemeClr val="bg1">
              <a:alpha val="63000"/>
            </a:schemeClr>
          </a:solidFill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latin typeface="Geogrotesque Rg" panose="02000000000000000000" pitchFamily="2" charset="77"/>
              </a:rPr>
              <a:t>Homework</a:t>
            </a:r>
          </a:p>
          <a:p>
            <a:endParaRPr lang="en-US" dirty="0">
              <a:solidFill>
                <a:schemeClr val="bg1">
                  <a:lumMod val="50000"/>
                </a:schemeClr>
              </a:solidFill>
              <a:latin typeface="Geogrotesque Rg" panose="02000000000000000000" pitchFamily="2" charset="77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Geogrotesque Rg" panose="02000000000000000000" pitchFamily="2" charset="77"/>
              </a:rPr>
              <a:t>True or False: Common diseases, such as type II diabetes and lung cancer, are likely caused by mutations to a single gene. Explain your answer.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Geogrotesque Rg" panose="02000000000000000000" pitchFamily="2" charset="77"/>
              </a:rPr>
              <a:t>Will the genotyping platforms designed for GWAS of European Descent populations be of equal utility in African Descent populations? Why or why not?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Geogrotesque Rg" panose="02000000000000000000" pitchFamily="2" charset="77"/>
              </a:rPr>
              <a:t>When conducting a genetic study, what additional factors should be measured and adjusted for in the statistical analysis?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Geogrotesque Rg" panose="02000000000000000000" pitchFamily="2" charset="77"/>
              </a:rPr>
              <a:t>True or False: SNPs that are associated to disease using GWAS design should be immediately considered for molecular studies. Explain your answer.</a:t>
            </a:r>
          </a:p>
        </p:txBody>
      </p:sp>
    </p:spTree>
    <p:extLst>
      <p:ext uri="{BB962C8B-B14F-4D97-AF65-F5344CB8AC3E}">
        <p14:creationId xmlns:p14="http://schemas.microsoft.com/office/powerpoint/2010/main" val="23287591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65659-E5A7-483A-9350-80D7042BE98B}" type="slidenum">
              <a:rPr lang="en-US" smtClean="0">
                <a:latin typeface="Geogrotesque Rg" panose="02000000000000000000" pitchFamily="2" charset="77"/>
              </a:rPr>
              <a:t>4</a:t>
            </a:fld>
            <a:endParaRPr lang="en-US">
              <a:latin typeface="Geogrotesque Rg" panose="02000000000000000000" pitchFamily="2" charset="77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1"/>
            <a:ext cx="12192000" cy="75687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>
              <a:defRPr>
                <a:solidFill>
                  <a:srgbClr val="DE492D"/>
                </a:solidFill>
                <a:latin typeface="Geogrotesque Md" panose="02000000000000000000" pitchFamily="50" charset="0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cs-CZ" sz="3200" dirty="0" err="1">
                <a:latin typeface="Geogrotesque Rg" panose="02000000000000000000" pitchFamily="2" charset="77"/>
              </a:rPr>
              <a:t>Goals</a:t>
            </a:r>
            <a:r>
              <a:rPr lang="cs-CZ" sz="3200" dirty="0">
                <a:latin typeface="Geogrotesque Rg" panose="02000000000000000000" pitchFamily="2" charset="77"/>
              </a:rPr>
              <a:t> </a:t>
            </a:r>
            <a:r>
              <a:rPr lang="cs-CZ" sz="3200" dirty="0" err="1">
                <a:latin typeface="Geogrotesque Rg" panose="02000000000000000000" pitchFamily="2" charset="77"/>
              </a:rPr>
              <a:t>of</a:t>
            </a:r>
            <a:r>
              <a:rPr lang="cs-CZ" sz="3200" dirty="0">
                <a:latin typeface="Geogrotesque Rg" panose="02000000000000000000" pitchFamily="2" charset="77"/>
              </a:rPr>
              <a:t> a </a:t>
            </a:r>
            <a:r>
              <a:rPr lang="cs-CZ" sz="3200" dirty="0" err="1">
                <a:latin typeface="Geogrotesque Rg" panose="02000000000000000000" pitchFamily="2" charset="77"/>
              </a:rPr>
              <a:t>genetic</a:t>
            </a:r>
            <a:r>
              <a:rPr lang="cs-CZ" sz="3200" dirty="0">
                <a:latin typeface="Geogrotesque Rg" panose="02000000000000000000" pitchFamily="2" charset="77"/>
              </a:rPr>
              <a:t> study </a:t>
            </a:r>
            <a:r>
              <a:rPr lang="cs-CZ" sz="3200" dirty="0" err="1">
                <a:latin typeface="Geogrotesque Rg" panose="02000000000000000000" pitchFamily="2" charset="77"/>
              </a:rPr>
              <a:t>of</a:t>
            </a:r>
            <a:r>
              <a:rPr lang="cs-CZ" sz="3200" dirty="0">
                <a:latin typeface="Geogrotesque Rg" panose="02000000000000000000" pitchFamily="2" charset="77"/>
              </a:rPr>
              <a:t> a </a:t>
            </a:r>
            <a:r>
              <a:rPr lang="cs-CZ" sz="3200" dirty="0" err="1">
                <a:latin typeface="Geogrotesque Rg" panose="02000000000000000000" pitchFamily="2" charset="77"/>
              </a:rPr>
              <a:t>disease</a:t>
            </a:r>
            <a:endParaRPr lang="cs-CZ" sz="3200" dirty="0">
              <a:latin typeface="Geogrotesque Rg" panose="02000000000000000000" pitchFamily="2" charset="77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3A74FCD-0727-7C4E-941A-30BBA63A20FB}"/>
              </a:ext>
            </a:extLst>
          </p:cNvPr>
          <p:cNvSpPr/>
          <p:nvPr/>
        </p:nvSpPr>
        <p:spPr>
          <a:xfrm>
            <a:off x="5967046" y="1137138"/>
            <a:ext cx="515816" cy="4454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eogrotesque Rg" panose="02000000000000000000" pitchFamily="2" charset="77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451EBF8-E52C-7D49-8813-E27A9BCFEBB3}"/>
              </a:ext>
            </a:extLst>
          </p:cNvPr>
          <p:cNvSpPr/>
          <p:nvPr/>
        </p:nvSpPr>
        <p:spPr>
          <a:xfrm>
            <a:off x="5967046" y="5111872"/>
            <a:ext cx="515816" cy="4454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eogrotesque Rg" panose="02000000000000000000" pitchFamily="2" charset="77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2D8222C-6812-C14C-A94D-446F933919C6}"/>
              </a:ext>
            </a:extLst>
          </p:cNvPr>
          <p:cNvSpPr/>
          <p:nvPr/>
        </p:nvSpPr>
        <p:spPr>
          <a:xfrm>
            <a:off x="7467600" y="5045191"/>
            <a:ext cx="4646780" cy="4454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eogrotesque Rg" panose="02000000000000000000" pitchFamily="2" charset="77"/>
            </a:endParaRPr>
          </a:p>
        </p:txBody>
      </p:sp>
      <p:sp>
        <p:nvSpPr>
          <p:cNvPr id="14" name="Vertical Text Placeholder 2">
            <a:extLst>
              <a:ext uri="{FF2B5EF4-FFF2-40B4-BE49-F238E27FC236}">
                <a16:creationId xmlns:a16="http://schemas.microsoft.com/office/drawing/2014/main" id="{D6CFAF56-8124-6A49-A7FD-0032894B9F47}"/>
              </a:ext>
            </a:extLst>
          </p:cNvPr>
          <p:cNvSpPr txBox="1">
            <a:spLocks/>
          </p:cNvSpPr>
          <p:nvPr/>
        </p:nvSpPr>
        <p:spPr>
          <a:xfrm>
            <a:off x="1392498" y="1300651"/>
            <a:ext cx="9664912" cy="4831538"/>
          </a:xfrm>
          <a:prstGeom prst="rect">
            <a:avLst/>
          </a:prstGeom>
          <a:solidFill>
            <a:schemeClr val="bg1">
              <a:alpha val="63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Geogrotesque Rg" panose="02000000000000000000" pitchFamily="2" charset="77"/>
              </a:rPr>
              <a:t>Determine if there is a genetic component of a disease</a:t>
            </a:r>
          </a:p>
          <a:p>
            <a:r>
              <a:rPr lang="en-US" dirty="0">
                <a:latin typeface="Geogrotesque Rg" panose="02000000000000000000" pitchFamily="2" charset="77"/>
              </a:rPr>
              <a:t>Describe mode of disease inheritance</a:t>
            </a:r>
          </a:p>
          <a:p>
            <a:r>
              <a:rPr lang="en-US" dirty="0">
                <a:latin typeface="Geogrotesque Rg" panose="02000000000000000000" pitchFamily="2" charset="77"/>
              </a:rPr>
              <a:t>Determine the effect size of the genetic component</a:t>
            </a:r>
          </a:p>
          <a:p>
            <a:r>
              <a:rPr lang="en-US" dirty="0">
                <a:latin typeface="Geogrotesque Rg" panose="02000000000000000000" pitchFamily="2" charset="77"/>
              </a:rPr>
              <a:t>Identify the gene causing the disease</a:t>
            </a:r>
            <a:endParaRPr lang="en-GB" dirty="0">
              <a:latin typeface="Geogrotesque Rg" panose="02000000000000000000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9122169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65659-E5A7-483A-9350-80D7042BE98B}" type="slidenum">
              <a:rPr lang="en-US" smtClean="0">
                <a:latin typeface="Geogrotesque Rg" panose="02000000000000000000" pitchFamily="2" charset="77"/>
              </a:rPr>
              <a:t>5</a:t>
            </a:fld>
            <a:endParaRPr lang="en-US">
              <a:latin typeface="Geogrotesque Rg" panose="02000000000000000000" pitchFamily="2" charset="77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1"/>
            <a:ext cx="12192000" cy="75687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>
              <a:defRPr>
                <a:solidFill>
                  <a:srgbClr val="DE492D"/>
                </a:solidFill>
                <a:latin typeface="Geogrotesque Md" panose="02000000000000000000" pitchFamily="50" charset="0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cs-CZ" sz="3200" dirty="0" err="1">
                <a:latin typeface="Geogrotesque Rg" panose="02000000000000000000" pitchFamily="2" charset="77"/>
              </a:rPr>
              <a:t>Based</a:t>
            </a:r>
            <a:r>
              <a:rPr lang="cs-CZ" sz="3200" dirty="0">
                <a:latin typeface="Geogrotesque Rg" panose="02000000000000000000" pitchFamily="2" charset="77"/>
              </a:rPr>
              <a:t> 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9D0D7F7-D64B-4630-951D-AA88F9716152}"/>
              </a:ext>
            </a:extLst>
          </p:cNvPr>
          <p:cNvSpPr txBox="1"/>
          <p:nvPr/>
        </p:nvSpPr>
        <p:spPr>
          <a:xfrm>
            <a:off x="0" y="6364225"/>
            <a:ext cx="1731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1200" dirty="0">
                <a:latin typeface="Geogrotesque Rg" panose="02000000000000000000" pitchFamily="2" charset="77"/>
                <a:cs typeface="Arial" panose="020B0604020202020204" pitchFamily="34" charset="0"/>
              </a:rPr>
              <a:t>Bush &amp; Moore, </a:t>
            </a:r>
            <a:r>
              <a:rPr lang="en-US" sz="1200" dirty="0" err="1">
                <a:latin typeface="Geogrotesque Rg" panose="02000000000000000000" pitchFamily="2" charset="77"/>
                <a:cs typeface="Arial" panose="020B0604020202020204" pitchFamily="34" charset="0"/>
              </a:rPr>
              <a:t>PLoS</a:t>
            </a:r>
            <a:r>
              <a:rPr lang="en-US" sz="1200" dirty="0">
                <a:latin typeface="Geogrotesque Rg" panose="02000000000000000000" pitchFamily="2" charset="77"/>
                <a:cs typeface="Arial" panose="020B0604020202020204" pitchFamily="34" charset="0"/>
              </a:rPr>
              <a:t> Comp. Biol. 2012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3A74FCD-0727-7C4E-941A-30BBA63A20FB}"/>
              </a:ext>
            </a:extLst>
          </p:cNvPr>
          <p:cNvSpPr/>
          <p:nvPr/>
        </p:nvSpPr>
        <p:spPr>
          <a:xfrm>
            <a:off x="5967046" y="1137138"/>
            <a:ext cx="515816" cy="4454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eogrotesque Rg" panose="02000000000000000000" pitchFamily="2" charset="77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451EBF8-E52C-7D49-8813-E27A9BCFEBB3}"/>
              </a:ext>
            </a:extLst>
          </p:cNvPr>
          <p:cNvSpPr/>
          <p:nvPr/>
        </p:nvSpPr>
        <p:spPr>
          <a:xfrm>
            <a:off x="5967046" y="5111872"/>
            <a:ext cx="515816" cy="4454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eogrotesque Rg" panose="02000000000000000000" pitchFamily="2" charset="77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2D8222C-6812-C14C-A94D-446F933919C6}"/>
              </a:ext>
            </a:extLst>
          </p:cNvPr>
          <p:cNvSpPr/>
          <p:nvPr/>
        </p:nvSpPr>
        <p:spPr>
          <a:xfrm>
            <a:off x="7467600" y="5045191"/>
            <a:ext cx="4646780" cy="4454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eogrotesque Rg" panose="02000000000000000000" pitchFamily="2" charset="77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BC03AD5-67DC-ED4B-A1F5-6221453023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9320" y="60784"/>
            <a:ext cx="8567083" cy="673643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2E56D6A-2D88-C948-80C9-009792117D92}"/>
              </a:ext>
            </a:extLst>
          </p:cNvPr>
          <p:cNvSpPr txBox="1"/>
          <p:nvPr/>
        </p:nvSpPr>
        <p:spPr>
          <a:xfrm>
            <a:off x="10020995" y="178113"/>
            <a:ext cx="158569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FBA"/>
                </a:solidFill>
                <a:latin typeface="Geogrotesque Rg" panose="02000000000000000000" pitchFamily="2" charset="77"/>
              </a:rPr>
              <a:t>Evolution?</a:t>
            </a:r>
          </a:p>
          <a:p>
            <a:r>
              <a:rPr lang="en-US" sz="2400" dirty="0">
                <a:solidFill>
                  <a:srgbClr val="F25331"/>
                </a:solidFill>
                <a:latin typeface="Geogrotesque Rg" panose="02000000000000000000" pitchFamily="2" charset="77"/>
              </a:rPr>
              <a:t>Prohibited!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B500065-4237-0D45-B00F-E60D5487A8D6}"/>
              </a:ext>
            </a:extLst>
          </p:cNvPr>
          <p:cNvSpPr txBox="1"/>
          <p:nvPr/>
        </p:nvSpPr>
        <p:spPr>
          <a:xfrm>
            <a:off x="10020995" y="3941788"/>
            <a:ext cx="203934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FBA"/>
                </a:solidFill>
                <a:latin typeface="Geogrotesque Rg" panose="02000000000000000000" pitchFamily="2" charset="77"/>
              </a:rPr>
              <a:t>Evolution?</a:t>
            </a:r>
          </a:p>
          <a:p>
            <a:r>
              <a:rPr lang="en-US" sz="2400" dirty="0">
                <a:solidFill>
                  <a:srgbClr val="F25331"/>
                </a:solidFill>
                <a:latin typeface="Geogrotesque Rg" panose="02000000000000000000" pitchFamily="2" charset="77"/>
              </a:rPr>
              <a:t>Nearly neutral.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3E482B5-55D0-2645-AA71-11D7D27C2B3D}"/>
              </a:ext>
            </a:extLst>
          </p:cNvPr>
          <p:cNvSpPr txBox="1"/>
          <p:nvPr/>
        </p:nvSpPr>
        <p:spPr>
          <a:xfrm>
            <a:off x="585315" y="3941788"/>
            <a:ext cx="15368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FBA"/>
                </a:solidFill>
                <a:latin typeface="Geogrotesque Rg" panose="02000000000000000000" pitchFamily="2" charset="77"/>
              </a:rPr>
              <a:t>Evolution?</a:t>
            </a:r>
          </a:p>
          <a:p>
            <a:r>
              <a:rPr lang="en-US" sz="2400" dirty="0">
                <a:solidFill>
                  <a:srgbClr val="F25331"/>
                </a:solidFill>
                <a:latin typeface="Geogrotesque Rg" panose="02000000000000000000" pitchFamily="2" charset="77"/>
              </a:rPr>
              <a:t>Neutral?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F6C171D-9514-664F-97C0-75C982BC8E9D}"/>
              </a:ext>
            </a:extLst>
          </p:cNvPr>
          <p:cNvSpPr txBox="1"/>
          <p:nvPr/>
        </p:nvSpPr>
        <p:spPr>
          <a:xfrm>
            <a:off x="585315" y="178113"/>
            <a:ext cx="16140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FBA"/>
                </a:solidFill>
                <a:latin typeface="Geogrotesque Rg" panose="02000000000000000000" pitchFamily="2" charset="77"/>
              </a:rPr>
              <a:t>Evolution?</a:t>
            </a:r>
          </a:p>
          <a:p>
            <a:r>
              <a:rPr lang="en-US" sz="2400" dirty="0">
                <a:solidFill>
                  <a:srgbClr val="F25331"/>
                </a:solidFill>
                <a:latin typeface="Geogrotesque Rg" panose="02000000000000000000" pitchFamily="2" charset="77"/>
              </a:rPr>
              <a:t>Purifying selection.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BD16BFF-747B-1640-BC10-649AACE90768}"/>
              </a:ext>
            </a:extLst>
          </p:cNvPr>
          <p:cNvSpPr txBox="1"/>
          <p:nvPr/>
        </p:nvSpPr>
        <p:spPr>
          <a:xfrm>
            <a:off x="4846758" y="5501245"/>
            <a:ext cx="427122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7FBA"/>
                </a:solidFill>
                <a:latin typeface="Geogrotesque Rg" panose="02000000000000000000" pitchFamily="2" charset="77"/>
              </a:rPr>
              <a:t>Minor allele frequency</a:t>
            </a:r>
            <a:endParaRPr lang="en-US" sz="2400" dirty="0">
              <a:solidFill>
                <a:srgbClr val="F25331"/>
              </a:solidFill>
              <a:latin typeface="Geogrotesque Rg" panose="02000000000000000000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173132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65659-E5A7-483A-9350-80D7042BE98B}" type="slidenum">
              <a:rPr lang="en-US" smtClean="0">
                <a:latin typeface="Geogrotesque Rg" panose="02000000000000000000" pitchFamily="2" charset="77"/>
              </a:rPr>
              <a:t>6</a:t>
            </a:fld>
            <a:endParaRPr lang="en-US">
              <a:latin typeface="Geogrotesque Rg" panose="02000000000000000000" pitchFamily="2" charset="77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1"/>
            <a:ext cx="12192000" cy="75687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>
              <a:defRPr>
                <a:solidFill>
                  <a:srgbClr val="DE492D"/>
                </a:solidFill>
                <a:latin typeface="Geogrotesque Md" panose="02000000000000000000" pitchFamily="50" charset="0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cs-CZ" sz="3200" dirty="0" err="1">
                <a:latin typeface="Geogrotesque Rg" panose="02000000000000000000" pitchFamily="2" charset="77"/>
              </a:rPr>
              <a:t>Mendelian</a:t>
            </a:r>
            <a:r>
              <a:rPr lang="cs-CZ" sz="3200" dirty="0">
                <a:latin typeface="Geogrotesque Rg" panose="02000000000000000000" pitchFamily="2" charset="77"/>
              </a:rPr>
              <a:t> </a:t>
            </a:r>
            <a:r>
              <a:rPr lang="cs-CZ" sz="3200" dirty="0" err="1">
                <a:latin typeface="Geogrotesque Rg" panose="02000000000000000000" pitchFamily="2" charset="77"/>
              </a:rPr>
              <a:t>diseases</a:t>
            </a:r>
            <a:r>
              <a:rPr lang="cs-CZ" sz="3200" dirty="0">
                <a:latin typeface="Geogrotesque Rg" panose="02000000000000000000" pitchFamily="2" charset="77"/>
              </a:rPr>
              <a:t> (</a:t>
            </a:r>
            <a:r>
              <a:rPr lang="cs-CZ" sz="3200" dirty="0" err="1">
                <a:latin typeface="Geogrotesque Rg" panose="02000000000000000000" pitchFamily="2" charset="77"/>
              </a:rPr>
              <a:t>rare</a:t>
            </a:r>
            <a:r>
              <a:rPr lang="cs-CZ" sz="3200" dirty="0">
                <a:latin typeface="Geogrotesque Rg" panose="02000000000000000000" pitchFamily="2" charset="77"/>
              </a:rPr>
              <a:t> </a:t>
            </a:r>
            <a:r>
              <a:rPr lang="cs-CZ" sz="3200" dirty="0" err="1">
                <a:latin typeface="Geogrotesque Rg" panose="02000000000000000000" pitchFamily="2" charset="77"/>
              </a:rPr>
              <a:t>variants</a:t>
            </a:r>
            <a:r>
              <a:rPr lang="cs-CZ" sz="3200" dirty="0">
                <a:latin typeface="Geogrotesque Rg" panose="02000000000000000000" pitchFamily="2" charset="77"/>
              </a:rPr>
              <a:t>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3A74FCD-0727-7C4E-941A-30BBA63A20FB}"/>
              </a:ext>
            </a:extLst>
          </p:cNvPr>
          <p:cNvSpPr/>
          <p:nvPr/>
        </p:nvSpPr>
        <p:spPr>
          <a:xfrm>
            <a:off x="5967046" y="1137138"/>
            <a:ext cx="515816" cy="4454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eogrotesque Rg" panose="02000000000000000000" pitchFamily="2" charset="77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451EBF8-E52C-7D49-8813-E27A9BCFEBB3}"/>
              </a:ext>
            </a:extLst>
          </p:cNvPr>
          <p:cNvSpPr/>
          <p:nvPr/>
        </p:nvSpPr>
        <p:spPr>
          <a:xfrm>
            <a:off x="5967046" y="5111872"/>
            <a:ext cx="515816" cy="4454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eogrotesque Rg" panose="02000000000000000000" pitchFamily="2" charset="77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2D8222C-6812-C14C-A94D-446F933919C6}"/>
              </a:ext>
            </a:extLst>
          </p:cNvPr>
          <p:cNvSpPr/>
          <p:nvPr/>
        </p:nvSpPr>
        <p:spPr>
          <a:xfrm>
            <a:off x="7467600" y="5045191"/>
            <a:ext cx="4646780" cy="4454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eogrotesque Rg" panose="02000000000000000000" pitchFamily="2" charset="77"/>
            </a:endParaRPr>
          </a:p>
        </p:txBody>
      </p:sp>
      <p:sp>
        <p:nvSpPr>
          <p:cNvPr id="14" name="Vertical Text Placeholder 2">
            <a:extLst>
              <a:ext uri="{FF2B5EF4-FFF2-40B4-BE49-F238E27FC236}">
                <a16:creationId xmlns:a16="http://schemas.microsoft.com/office/drawing/2014/main" id="{D6CFAF56-8124-6A49-A7FD-0032894B9F47}"/>
              </a:ext>
            </a:extLst>
          </p:cNvPr>
          <p:cNvSpPr txBox="1">
            <a:spLocks/>
          </p:cNvSpPr>
          <p:nvPr/>
        </p:nvSpPr>
        <p:spPr>
          <a:xfrm>
            <a:off x="706815" y="1300651"/>
            <a:ext cx="5389185" cy="4831538"/>
          </a:xfrm>
          <a:prstGeom prst="rect">
            <a:avLst/>
          </a:prstGeom>
          <a:solidFill>
            <a:schemeClr val="bg1">
              <a:alpha val="63000"/>
            </a:schemeClr>
          </a:solidFill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latin typeface="Geogrotesque Rg" panose="02000000000000000000" pitchFamily="2" charset="77"/>
              </a:rPr>
              <a:t>The genetic component may be determined using </a:t>
            </a:r>
            <a:r>
              <a:rPr lang="en-US" dirty="0">
                <a:solidFill>
                  <a:srgbClr val="007FBA"/>
                </a:solidFill>
                <a:latin typeface="Geogrotesque Rg" panose="02000000000000000000" pitchFamily="2" charset="77"/>
              </a:rPr>
              <a:t>family study, linkage analysis</a:t>
            </a:r>
          </a:p>
          <a:p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latin typeface="Geogrotesque Rg" panose="02000000000000000000" pitchFamily="2" charset="77"/>
            </a:endParaRPr>
          </a:p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Geogrotesque Rg" panose="02000000000000000000" pitchFamily="2" charset="77"/>
              </a:rPr>
              <a:t>Allows estimation of genetic component </a:t>
            </a:r>
          </a:p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Geogrotesque Rg" panose="02000000000000000000" pitchFamily="2" charset="77"/>
              </a:rPr>
              <a:t>Genetic markers</a:t>
            </a:r>
          </a:p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Geogrotesque Rg" panose="02000000000000000000" pitchFamily="2" charset="77"/>
              </a:rPr>
              <a:t>Allows examination of mode of inheritance </a:t>
            </a:r>
          </a:p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Geogrotesque Rg" panose="02000000000000000000" pitchFamily="2" charset="77"/>
              </a:rPr>
              <a:t>Difficult to collect </a:t>
            </a:r>
          </a:p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Geogrotesque Rg" panose="02000000000000000000" pitchFamily="2" charset="77"/>
              </a:rPr>
              <a:t>Power derived from the number of families</a:t>
            </a:r>
          </a:p>
          <a:p>
            <a:r>
              <a:rPr lang="en-US" dirty="0">
                <a:solidFill>
                  <a:srgbClr val="F25331"/>
                </a:solidFill>
                <a:latin typeface="Geogrotesque Rg" panose="02000000000000000000" pitchFamily="2" charset="77"/>
              </a:rPr>
              <a:t>E.g. CFTR gene in cystic fibrosis,</a:t>
            </a:r>
          </a:p>
          <a:p>
            <a:pPr marL="0" indent="0">
              <a:buNone/>
            </a:pPr>
            <a:r>
              <a:rPr lang="en-US" dirty="0">
                <a:solidFill>
                  <a:srgbClr val="F25331"/>
                </a:solidFill>
                <a:latin typeface="Geogrotesque Rg" panose="02000000000000000000" pitchFamily="2" charset="77"/>
              </a:rPr>
              <a:t>Huntington disease, …</a:t>
            </a:r>
          </a:p>
          <a:p>
            <a:endParaRPr lang="en-US" dirty="0">
              <a:solidFill>
                <a:srgbClr val="007FBA"/>
              </a:solidFill>
              <a:latin typeface="Geogrotesque Rg" panose="02000000000000000000" pitchFamily="2" charset="77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C39B188-EFE2-9A44-A52E-772FD4E48C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3077" y="1031312"/>
            <a:ext cx="6561303" cy="25872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8F6DEA-8E3E-574E-8C4F-ADD4AB08E6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45786" y="3771692"/>
            <a:ext cx="2743200" cy="217141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263144F-8010-FF43-998C-61BCD4A20106}"/>
              </a:ext>
            </a:extLst>
          </p:cNvPr>
          <p:cNvSpPr txBox="1"/>
          <p:nvPr/>
        </p:nvSpPr>
        <p:spPr>
          <a:xfrm>
            <a:off x="11871" y="6493086"/>
            <a:ext cx="26090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1200" dirty="0" err="1">
                <a:latin typeface="Geogrotesque Rg" panose="02000000000000000000" pitchFamily="2" charset="77"/>
                <a:cs typeface="Arial" panose="020B0604020202020204" pitchFamily="34" charset="0"/>
              </a:rPr>
              <a:t>Kerem</a:t>
            </a:r>
            <a:r>
              <a:rPr lang="en-US" sz="1200" dirty="0">
                <a:latin typeface="Geogrotesque Rg" panose="02000000000000000000" pitchFamily="2" charset="77"/>
                <a:cs typeface="Arial" panose="020B0604020202020204" pitchFamily="34" charset="0"/>
              </a:rPr>
              <a:t> et al., Science 1989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1A6A00F-564F-1642-8B8E-A334510BDDB3}"/>
              </a:ext>
            </a:extLst>
          </p:cNvPr>
          <p:cNvSpPr/>
          <p:nvPr/>
        </p:nvSpPr>
        <p:spPr>
          <a:xfrm>
            <a:off x="5295169" y="878168"/>
            <a:ext cx="515816" cy="4454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eogrotesque Rg" panose="02000000000000000000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5426729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65659-E5A7-483A-9350-80D7042BE98B}" type="slidenum">
              <a:rPr lang="en-US" smtClean="0">
                <a:latin typeface="Geogrotesque Rg" panose="02000000000000000000" pitchFamily="2" charset="77"/>
              </a:rPr>
              <a:t>7</a:t>
            </a:fld>
            <a:endParaRPr lang="en-US">
              <a:latin typeface="Geogrotesque Rg" panose="02000000000000000000" pitchFamily="2" charset="77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1"/>
            <a:ext cx="12192000" cy="75687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>
              <a:defRPr>
                <a:solidFill>
                  <a:srgbClr val="DE492D"/>
                </a:solidFill>
                <a:latin typeface="Geogrotesque Md" panose="02000000000000000000" pitchFamily="50" charset="0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cs-CZ" sz="3200" dirty="0" err="1">
                <a:latin typeface="Geogrotesque Rg" panose="02000000000000000000" pitchFamily="2" charset="77"/>
              </a:rPr>
              <a:t>Complex</a:t>
            </a:r>
            <a:r>
              <a:rPr lang="cs-CZ" sz="3200" dirty="0">
                <a:latin typeface="Geogrotesque Rg" panose="02000000000000000000" pitchFamily="2" charset="77"/>
              </a:rPr>
              <a:t> </a:t>
            </a:r>
            <a:r>
              <a:rPr lang="cs-CZ" sz="3200" dirty="0" err="1">
                <a:latin typeface="Geogrotesque Rg" panose="02000000000000000000" pitchFamily="2" charset="77"/>
              </a:rPr>
              <a:t>diseases</a:t>
            </a:r>
            <a:r>
              <a:rPr lang="cs-CZ" sz="3200" dirty="0">
                <a:latin typeface="Geogrotesque Rg" panose="02000000000000000000" pitchFamily="2" charset="77"/>
              </a:rPr>
              <a:t> - many </a:t>
            </a:r>
            <a:r>
              <a:rPr lang="cs-CZ" sz="3200" dirty="0" err="1">
                <a:latin typeface="Geogrotesque Rg" panose="02000000000000000000" pitchFamily="2" charset="77"/>
              </a:rPr>
              <a:t>common</a:t>
            </a:r>
            <a:r>
              <a:rPr lang="cs-CZ" sz="3200" dirty="0">
                <a:latin typeface="Geogrotesque Rg" panose="02000000000000000000" pitchFamily="2" charset="77"/>
              </a:rPr>
              <a:t> </a:t>
            </a:r>
            <a:r>
              <a:rPr lang="cs-CZ" sz="3200" dirty="0" err="1">
                <a:latin typeface="Geogrotesque Rg" panose="02000000000000000000" pitchFamily="2" charset="77"/>
              </a:rPr>
              <a:t>variants</a:t>
            </a:r>
            <a:endParaRPr lang="cs-CZ" sz="3200" dirty="0">
              <a:latin typeface="Geogrotesque Rg" panose="02000000000000000000" pitchFamily="2" charset="77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3A74FCD-0727-7C4E-941A-30BBA63A20FB}"/>
              </a:ext>
            </a:extLst>
          </p:cNvPr>
          <p:cNvSpPr/>
          <p:nvPr/>
        </p:nvSpPr>
        <p:spPr>
          <a:xfrm>
            <a:off x="5967046" y="1137138"/>
            <a:ext cx="515816" cy="4454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eogrotesque Rg" panose="02000000000000000000" pitchFamily="2" charset="77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451EBF8-E52C-7D49-8813-E27A9BCFEBB3}"/>
              </a:ext>
            </a:extLst>
          </p:cNvPr>
          <p:cNvSpPr/>
          <p:nvPr/>
        </p:nvSpPr>
        <p:spPr>
          <a:xfrm>
            <a:off x="5967046" y="5111872"/>
            <a:ext cx="515816" cy="4454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eogrotesque Rg" panose="02000000000000000000" pitchFamily="2" charset="77"/>
            </a:endParaRPr>
          </a:p>
        </p:txBody>
      </p:sp>
      <p:sp>
        <p:nvSpPr>
          <p:cNvPr id="14" name="Vertical Text Placeholder 2">
            <a:extLst>
              <a:ext uri="{FF2B5EF4-FFF2-40B4-BE49-F238E27FC236}">
                <a16:creationId xmlns:a16="http://schemas.microsoft.com/office/drawing/2014/main" id="{D6CFAF56-8124-6A49-A7FD-0032894B9F47}"/>
              </a:ext>
            </a:extLst>
          </p:cNvPr>
          <p:cNvSpPr txBox="1">
            <a:spLocks/>
          </p:cNvSpPr>
          <p:nvPr/>
        </p:nvSpPr>
        <p:spPr>
          <a:xfrm>
            <a:off x="706815" y="1300651"/>
            <a:ext cx="10820621" cy="4831538"/>
          </a:xfrm>
          <a:prstGeom prst="rect">
            <a:avLst/>
          </a:prstGeom>
          <a:solidFill>
            <a:schemeClr val="bg1">
              <a:alpha val="63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latin typeface="Geogrotesque Rg" panose="02000000000000000000" pitchFamily="2" charset="77"/>
              </a:rPr>
              <a:t>Linkage analysis fails when applied to more common diseases</a:t>
            </a:r>
          </a:p>
          <a:p>
            <a:pPr marL="0" indent="0">
              <a:buNone/>
            </a:pPr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latin typeface="Geogrotesque Rg" panose="02000000000000000000" pitchFamily="2" charset="77"/>
            </a:endParaRPr>
          </a:p>
          <a:p>
            <a:r>
              <a:rPr lang="en-US" dirty="0">
                <a:solidFill>
                  <a:srgbClr val="007FBA"/>
                </a:solidFill>
                <a:latin typeface="Geogrotesque Rg" panose="02000000000000000000" pitchFamily="2" charset="77"/>
              </a:rPr>
              <a:t>Common disease / common variant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Geogrotesque Rg" panose="02000000000000000000" pitchFamily="2" charset="77"/>
              </a:rPr>
              <a:t>hypothesis</a:t>
            </a:r>
          </a:p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Geogrotesque Rg" panose="02000000000000000000" pitchFamily="2" charset="77"/>
              </a:rPr>
              <a:t>Implies small effect size or penetrance of the variant</a:t>
            </a:r>
          </a:p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Geogrotesque Rg" panose="02000000000000000000" pitchFamily="2" charset="77"/>
              </a:rPr>
              <a:t>Multiple common alleles must influence disease susceptibility</a:t>
            </a:r>
          </a:p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Geogrotesque Rg" panose="02000000000000000000" pitchFamily="2" charset="77"/>
              </a:rPr>
              <a:t>Each SNP explains only a small proportion of the risk</a:t>
            </a:r>
          </a:p>
          <a:p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latin typeface="Geogrotesque Rg" panose="02000000000000000000" pitchFamily="2" charset="77"/>
            </a:endParaRPr>
          </a:p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Geogrotesque Rg" panose="02000000000000000000" pitchFamily="2" charset="77"/>
              </a:rPr>
              <a:t>Family-based studies are not suitable for detection of common variants</a:t>
            </a:r>
            <a:endParaRPr lang="en-US" dirty="0">
              <a:solidFill>
                <a:srgbClr val="007FBA"/>
              </a:solidFill>
              <a:latin typeface="Geogrotesque Rg" panose="02000000000000000000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8400039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65659-E5A7-483A-9350-80D7042BE98B}" type="slidenum">
              <a:rPr lang="en-US" smtClean="0">
                <a:latin typeface="Geogrotesque Rg" panose="02000000000000000000" pitchFamily="2" charset="77"/>
              </a:rPr>
              <a:t>8</a:t>
            </a:fld>
            <a:endParaRPr lang="en-US">
              <a:latin typeface="Geogrotesque Rg" panose="02000000000000000000" pitchFamily="2" charset="77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1"/>
            <a:ext cx="12192000" cy="75687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>
              <a:defRPr>
                <a:solidFill>
                  <a:srgbClr val="DE492D"/>
                </a:solidFill>
                <a:latin typeface="Geogrotesque Md" panose="02000000000000000000" pitchFamily="50" charset="0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cs-CZ" sz="3200" dirty="0" err="1">
                <a:latin typeface="Geogrotesque Rg" panose="02000000000000000000" pitchFamily="2" charset="77"/>
              </a:rPr>
              <a:t>Complex</a:t>
            </a:r>
            <a:r>
              <a:rPr lang="cs-CZ" sz="3200" dirty="0">
                <a:latin typeface="Geogrotesque Rg" panose="02000000000000000000" pitchFamily="2" charset="77"/>
              </a:rPr>
              <a:t> </a:t>
            </a:r>
            <a:r>
              <a:rPr lang="cs-CZ" sz="3200" dirty="0" err="1">
                <a:latin typeface="Geogrotesque Rg" panose="02000000000000000000" pitchFamily="2" charset="77"/>
              </a:rPr>
              <a:t>diseases</a:t>
            </a:r>
            <a:r>
              <a:rPr lang="cs-CZ" sz="3200" dirty="0">
                <a:latin typeface="Geogrotesque Rg" panose="02000000000000000000" pitchFamily="2" charset="77"/>
              </a:rPr>
              <a:t> - many </a:t>
            </a:r>
            <a:r>
              <a:rPr lang="cs-CZ" sz="3200" dirty="0" err="1">
                <a:latin typeface="Geogrotesque Rg" panose="02000000000000000000" pitchFamily="2" charset="77"/>
              </a:rPr>
              <a:t>common</a:t>
            </a:r>
            <a:r>
              <a:rPr lang="cs-CZ" sz="3200" dirty="0">
                <a:latin typeface="Geogrotesque Rg" panose="02000000000000000000" pitchFamily="2" charset="77"/>
              </a:rPr>
              <a:t> </a:t>
            </a:r>
            <a:r>
              <a:rPr lang="cs-CZ" sz="3200" dirty="0" err="1">
                <a:latin typeface="Geogrotesque Rg" panose="02000000000000000000" pitchFamily="2" charset="77"/>
              </a:rPr>
              <a:t>variants</a:t>
            </a:r>
            <a:endParaRPr lang="cs-CZ" sz="3200" dirty="0">
              <a:latin typeface="Geogrotesque Rg" panose="02000000000000000000" pitchFamily="2" charset="77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3A74FCD-0727-7C4E-941A-30BBA63A20FB}"/>
              </a:ext>
            </a:extLst>
          </p:cNvPr>
          <p:cNvSpPr/>
          <p:nvPr/>
        </p:nvSpPr>
        <p:spPr>
          <a:xfrm>
            <a:off x="5967046" y="1137138"/>
            <a:ext cx="515816" cy="4454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eogrotesque Rg" panose="02000000000000000000" pitchFamily="2" charset="77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451EBF8-E52C-7D49-8813-E27A9BCFEBB3}"/>
              </a:ext>
            </a:extLst>
          </p:cNvPr>
          <p:cNvSpPr/>
          <p:nvPr/>
        </p:nvSpPr>
        <p:spPr>
          <a:xfrm>
            <a:off x="5967046" y="5111872"/>
            <a:ext cx="515816" cy="4454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eogrotesque Rg" panose="02000000000000000000" pitchFamily="2" charset="77"/>
            </a:endParaRPr>
          </a:p>
        </p:txBody>
      </p:sp>
      <p:sp>
        <p:nvSpPr>
          <p:cNvPr id="14" name="Vertical Text Placeholder 2">
            <a:extLst>
              <a:ext uri="{FF2B5EF4-FFF2-40B4-BE49-F238E27FC236}">
                <a16:creationId xmlns:a16="http://schemas.microsoft.com/office/drawing/2014/main" id="{D6CFAF56-8124-6A49-A7FD-0032894B9F47}"/>
              </a:ext>
            </a:extLst>
          </p:cNvPr>
          <p:cNvSpPr txBox="1">
            <a:spLocks/>
          </p:cNvSpPr>
          <p:nvPr/>
        </p:nvSpPr>
        <p:spPr>
          <a:xfrm>
            <a:off x="542909" y="1264943"/>
            <a:ext cx="5147805" cy="4831538"/>
          </a:xfrm>
          <a:prstGeom prst="rect">
            <a:avLst/>
          </a:prstGeom>
          <a:solidFill>
            <a:schemeClr val="bg1">
              <a:alpha val="63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latin typeface="Geogrotesque Rg" panose="02000000000000000000" pitchFamily="2" charset="77"/>
              </a:rPr>
              <a:t>Still, the genetic component may be determined using </a:t>
            </a:r>
            <a:r>
              <a:rPr lang="en-US" dirty="0">
                <a:solidFill>
                  <a:srgbClr val="007FBA"/>
                </a:solidFill>
                <a:latin typeface="Geogrotesque Rg" panose="02000000000000000000" pitchFamily="2" charset="77"/>
              </a:rPr>
              <a:t>population study </a:t>
            </a:r>
          </a:p>
          <a:p>
            <a:pPr marL="0" indent="0">
              <a:buNone/>
            </a:pPr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latin typeface="Geogrotesque Rg" panose="02000000000000000000" pitchFamily="2" charset="77"/>
            </a:endParaRPr>
          </a:p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Geogrotesque Rg" panose="02000000000000000000" pitchFamily="2" charset="77"/>
              </a:rPr>
              <a:t>Large sample sizes</a:t>
            </a:r>
          </a:p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Geogrotesque Rg" panose="02000000000000000000" pitchFamily="2" charset="77"/>
              </a:rPr>
              <a:t>Assumes there is a genetic component</a:t>
            </a:r>
          </a:p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Geogrotesque Rg" panose="02000000000000000000" pitchFamily="2" charset="77"/>
              </a:rPr>
              <a:t>Power derived from odds ratio of controls to cases</a:t>
            </a:r>
            <a:endParaRPr lang="en-US" dirty="0">
              <a:solidFill>
                <a:srgbClr val="007FBA"/>
              </a:solidFill>
              <a:latin typeface="Geogrotesque Rg" panose="02000000000000000000" pitchFamily="2" charset="77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E81283F-E9D5-6B43-8493-8EEDAC723A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43606" y="686849"/>
            <a:ext cx="2293413" cy="17740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601FE80-53B3-1344-942D-18685E48B6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8612" y="1010765"/>
            <a:ext cx="1516819" cy="1348284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A770094-CAC8-654F-B4E7-C310B368D415}"/>
              </a:ext>
            </a:extLst>
          </p:cNvPr>
          <p:cNvCxnSpPr>
            <a:cxnSpLocks/>
          </p:cNvCxnSpPr>
          <p:nvPr/>
        </p:nvCxnSpPr>
        <p:spPr>
          <a:xfrm flipV="1">
            <a:off x="7890132" y="1707342"/>
            <a:ext cx="1481048" cy="1"/>
          </a:xfrm>
          <a:prstGeom prst="straightConnector1">
            <a:avLst/>
          </a:prstGeom>
          <a:ln w="139700">
            <a:solidFill>
              <a:srgbClr val="F2533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42DA8354-6190-B04C-BEC2-28BDA7B203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28612" y="2657810"/>
            <a:ext cx="6108407" cy="3865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5410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65659-E5A7-483A-9350-80D7042BE98B}" type="slidenum">
              <a:rPr lang="en-US" smtClean="0">
                <a:latin typeface="Geogrotesque Rg" panose="02000000000000000000" pitchFamily="2" charset="77"/>
              </a:rPr>
              <a:t>9</a:t>
            </a:fld>
            <a:endParaRPr lang="en-US">
              <a:latin typeface="Geogrotesque Rg" panose="02000000000000000000" pitchFamily="2" charset="77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1"/>
            <a:ext cx="12192000" cy="75687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>
              <a:defRPr>
                <a:solidFill>
                  <a:srgbClr val="DE492D"/>
                </a:solidFill>
                <a:latin typeface="Geogrotesque Md" panose="02000000000000000000" pitchFamily="50" charset="0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cs-CZ" sz="3200" dirty="0">
                <a:latin typeface="Geogrotesque Rg" panose="02000000000000000000" pitchFamily="2" charset="77"/>
              </a:rPr>
              <a:t>Genome </a:t>
            </a:r>
            <a:r>
              <a:rPr lang="cs-CZ" sz="3200" dirty="0" err="1">
                <a:latin typeface="Geogrotesque Rg" panose="02000000000000000000" pitchFamily="2" charset="77"/>
              </a:rPr>
              <a:t>wide</a:t>
            </a:r>
            <a:r>
              <a:rPr lang="cs-CZ" sz="3200" dirty="0">
                <a:latin typeface="Geogrotesque Rg" panose="02000000000000000000" pitchFamily="2" charset="77"/>
              </a:rPr>
              <a:t> </a:t>
            </a:r>
            <a:r>
              <a:rPr lang="cs-CZ" sz="3200" dirty="0" err="1">
                <a:latin typeface="Geogrotesque Rg" panose="02000000000000000000" pitchFamily="2" charset="77"/>
              </a:rPr>
              <a:t>association</a:t>
            </a:r>
            <a:r>
              <a:rPr lang="cs-CZ" sz="3200" dirty="0">
                <a:latin typeface="Geogrotesque Rg" panose="02000000000000000000" pitchFamily="2" charset="77"/>
              </a:rPr>
              <a:t> study (GWAS)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3A74FCD-0727-7C4E-941A-30BBA63A20FB}"/>
              </a:ext>
            </a:extLst>
          </p:cNvPr>
          <p:cNvSpPr/>
          <p:nvPr/>
        </p:nvSpPr>
        <p:spPr>
          <a:xfrm>
            <a:off x="5967046" y="1137138"/>
            <a:ext cx="515816" cy="4454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eogrotesque Rg" panose="02000000000000000000" pitchFamily="2" charset="77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451EBF8-E52C-7D49-8813-E27A9BCFEBB3}"/>
              </a:ext>
            </a:extLst>
          </p:cNvPr>
          <p:cNvSpPr/>
          <p:nvPr/>
        </p:nvSpPr>
        <p:spPr>
          <a:xfrm>
            <a:off x="5967046" y="5111872"/>
            <a:ext cx="515816" cy="4454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eogrotesque Rg" panose="02000000000000000000" pitchFamily="2" charset="7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5E32496-B1A9-5844-AC70-3F49D053AA3A}"/>
              </a:ext>
            </a:extLst>
          </p:cNvPr>
          <p:cNvSpPr txBox="1"/>
          <p:nvPr/>
        </p:nvSpPr>
        <p:spPr>
          <a:xfrm>
            <a:off x="0" y="6583771"/>
            <a:ext cx="10668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1200" dirty="0">
                <a:latin typeface="Geogrotesque Rg" panose="02000000000000000000" pitchFamily="2" charset="77"/>
                <a:cs typeface="Arial" panose="020B0604020202020204" pitchFamily="34" charset="0"/>
              </a:rPr>
              <a:t>Pearson et al. JAMA 2008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C036762-9381-E940-B3C3-D4556A4397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0770" y="756875"/>
            <a:ext cx="10108367" cy="549874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315C1B4-6696-6549-A878-E4D5E00AA115}"/>
              </a:ext>
            </a:extLst>
          </p:cNvPr>
          <p:cNvSpPr/>
          <p:nvPr/>
        </p:nvSpPr>
        <p:spPr>
          <a:xfrm>
            <a:off x="7237083" y="3304905"/>
            <a:ext cx="4042053" cy="4026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eogrotesque Rg" panose="02000000000000000000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2975417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3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8D9E1BD3-5453-492E-92C8-9A612A6B8939}">
  <we:reference id="wa104380121" version="2.0.0.0" store="en-US" storeType="OMEX"/>
  <we:alternateReferences>
    <we:reference id="WA104380121" version="2.0.0.0" store="WA104380121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24657</TotalTime>
  <Words>1683</Words>
  <Application>Microsoft Macintosh PowerPoint</Application>
  <PresentationFormat>Widescreen</PresentationFormat>
  <Paragraphs>320</Paragraphs>
  <Slides>36</Slides>
  <Notes>36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2" baseType="lpstr">
      <vt:lpstr>Arial</vt:lpstr>
      <vt:lpstr>Calibri</vt:lpstr>
      <vt:lpstr>Calibri Light</vt:lpstr>
      <vt:lpstr>Geogrotesque Md</vt:lpstr>
      <vt:lpstr>Geogrotesque Rg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novotnyj</dc:creator>
  <cp:lastModifiedBy>Michal Kolář</cp:lastModifiedBy>
  <cp:revision>1608</cp:revision>
  <cp:lastPrinted>2019-12-03T07:56:46Z</cp:lastPrinted>
  <dcterms:created xsi:type="dcterms:W3CDTF">2019-11-13T08:29:19Z</dcterms:created>
  <dcterms:modified xsi:type="dcterms:W3CDTF">2021-12-09T06:09:04Z</dcterms:modified>
</cp:coreProperties>
</file>