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8" r:id="rId4"/>
    <p:sldId id="259" r:id="rId5"/>
    <p:sldId id="260" r:id="rId6"/>
    <p:sldId id="261" r:id="rId7"/>
    <p:sldId id="262" r:id="rId8"/>
    <p:sldId id="284" r:id="rId9"/>
    <p:sldId id="291" r:id="rId10"/>
    <p:sldId id="287" r:id="rId11"/>
    <p:sldId id="285" r:id="rId12"/>
    <p:sldId id="286"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57" r:id="rId34"/>
    <p:sldId id="289" r:id="rId35"/>
    <p:sldId id="290" r:id="rId36"/>
    <p:sldId id="283" r:id="rId37"/>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0" d="100"/>
          <a:sy n="70" d="100"/>
        </p:scale>
        <p:origin x="45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CC20AC5D-7A4E-448F-9F61-1C5FDD1234EE}" type="datetimeFigureOut">
              <a:rPr lang="cs-CZ" smtClean="0"/>
              <a:t>15.10.2020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158561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CC20AC5D-7A4E-448F-9F61-1C5FDD1234EE}" type="datetimeFigureOut">
              <a:rPr lang="cs-CZ" smtClean="0"/>
              <a:t>15.10.2020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29224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CC20AC5D-7A4E-448F-9F61-1C5FDD1234EE}" type="datetimeFigureOut">
              <a:rPr lang="cs-CZ" smtClean="0"/>
              <a:t>15.10.2020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126325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CC20AC5D-7A4E-448F-9F61-1C5FDD1234EE}" type="datetimeFigureOut">
              <a:rPr lang="cs-CZ" smtClean="0"/>
              <a:t>15.10.2020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2213841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0AC5D-7A4E-448F-9F61-1C5FDD1234EE}" type="datetimeFigureOut">
              <a:rPr lang="cs-CZ" smtClean="0"/>
              <a:t>15.10.2020</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390922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CC20AC5D-7A4E-448F-9F61-1C5FDD1234EE}" type="datetimeFigureOut">
              <a:rPr lang="cs-CZ" smtClean="0"/>
              <a:t>15.10.2020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2377326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CC20AC5D-7A4E-448F-9F61-1C5FDD1234EE}" type="datetimeFigureOut">
              <a:rPr lang="cs-CZ" smtClean="0"/>
              <a:t>15.10.2020</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6996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CC20AC5D-7A4E-448F-9F61-1C5FDD1234EE}" type="datetimeFigureOut">
              <a:rPr lang="cs-CZ" smtClean="0"/>
              <a:t>15.10.2020</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397357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0AC5D-7A4E-448F-9F61-1C5FDD1234EE}" type="datetimeFigureOut">
              <a:rPr lang="cs-CZ" smtClean="0"/>
              <a:t>15.10.2020</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134454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0AC5D-7A4E-448F-9F61-1C5FDD1234EE}" type="datetimeFigureOut">
              <a:rPr lang="cs-CZ" smtClean="0"/>
              <a:t>15.10.2020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4054921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0AC5D-7A4E-448F-9F61-1C5FDD1234EE}" type="datetimeFigureOut">
              <a:rPr lang="cs-CZ" smtClean="0"/>
              <a:t>15.10.2020</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1CDDAB-8AA6-40DE-9FAA-7E1BB28E6AB7}" type="slidenum">
              <a:rPr lang="cs-CZ" smtClean="0"/>
              <a:t>‹#›</a:t>
            </a:fld>
            <a:endParaRPr lang="cs-CZ"/>
          </a:p>
        </p:txBody>
      </p:sp>
    </p:spTree>
    <p:extLst>
      <p:ext uri="{BB962C8B-B14F-4D97-AF65-F5344CB8AC3E}">
        <p14:creationId xmlns:p14="http://schemas.microsoft.com/office/powerpoint/2010/main" val="118558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20AC5D-7A4E-448F-9F61-1C5FDD1234EE}" type="datetimeFigureOut">
              <a:rPr lang="cs-CZ" smtClean="0"/>
              <a:t>15.10.2020</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CDDAB-8AA6-40DE-9FAA-7E1BB28E6AB7}" type="slidenum">
              <a:rPr lang="cs-CZ" smtClean="0"/>
              <a:t>‹#›</a:t>
            </a:fld>
            <a:endParaRPr lang="cs-CZ"/>
          </a:p>
        </p:txBody>
      </p:sp>
    </p:spTree>
    <p:extLst>
      <p:ext uri="{BB962C8B-B14F-4D97-AF65-F5344CB8AC3E}">
        <p14:creationId xmlns:p14="http://schemas.microsoft.com/office/powerpoint/2010/main" val="405373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al.kolar@img.cas.cz" TargetMode="External"/><Relationship Id="rId2" Type="http://schemas.openxmlformats.org/officeDocument/2006/relationships/hyperlink" Target="mailto:jan.paces@img.cas.cz" TargetMode="External"/><Relationship Id="rId1" Type="http://schemas.openxmlformats.org/officeDocument/2006/relationships/slideLayout" Target="../slideLayouts/slideLayout1.xml"/><Relationship Id="rId5" Type="http://schemas.openxmlformats.org/officeDocument/2006/relationships/hyperlink" Target="mailto:ehler@img.cas.cz" TargetMode="External"/><Relationship Id="rId4" Type="http://schemas.openxmlformats.org/officeDocument/2006/relationships/hyperlink" Target="mailto:janko@iapg.cas.cz"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phylogenomics</a:t>
            </a:r>
            <a:endParaRPr lang="cs-CZ" dirty="0"/>
          </a:p>
        </p:txBody>
      </p:sp>
      <p:sp>
        <p:nvSpPr>
          <p:cNvPr id="3" name="Subtitle 2"/>
          <p:cNvSpPr>
            <a:spLocks noGrp="1"/>
          </p:cNvSpPr>
          <p:nvPr>
            <p:ph type="subTitle" idx="1"/>
          </p:nvPr>
        </p:nvSpPr>
        <p:spPr/>
        <p:txBody>
          <a:bodyPr>
            <a:normAutofit fontScale="92500" lnSpcReduction="10000"/>
          </a:bodyPr>
          <a:lstStyle/>
          <a:p>
            <a:r>
              <a:rPr lang="en-US" dirty="0" smtClean="0"/>
              <a:t>Jan </a:t>
            </a:r>
            <a:r>
              <a:rPr lang="en-US" dirty="0" smtClean="0"/>
              <a:t>Pa</a:t>
            </a:r>
            <a:r>
              <a:rPr lang="cs-CZ" dirty="0" err="1" smtClean="0"/>
              <a:t>čes</a:t>
            </a:r>
            <a:r>
              <a:rPr lang="en-US" dirty="0" smtClean="0"/>
              <a:t> </a:t>
            </a:r>
            <a:r>
              <a:rPr lang="en-US" dirty="0" smtClean="0">
                <a:hlinkClick r:id="rId2"/>
              </a:rPr>
              <a:t>jan.paces@img.cas.cz</a:t>
            </a:r>
            <a:r>
              <a:rPr lang="cs-CZ" dirty="0" smtClean="0"/>
              <a:t>, IMG</a:t>
            </a:r>
            <a:endParaRPr lang="en-US" dirty="0" smtClean="0"/>
          </a:p>
          <a:p>
            <a:r>
              <a:rPr lang="en-US" dirty="0" smtClean="0"/>
              <a:t>Michal </a:t>
            </a:r>
            <a:r>
              <a:rPr lang="en-US" dirty="0" err="1" smtClean="0"/>
              <a:t>Kol</a:t>
            </a:r>
            <a:r>
              <a:rPr lang="cs-CZ" dirty="0" err="1" smtClean="0"/>
              <a:t>ář</a:t>
            </a:r>
            <a:r>
              <a:rPr lang="cs-CZ" dirty="0" smtClean="0"/>
              <a:t> </a:t>
            </a:r>
            <a:r>
              <a:rPr lang="cs-CZ" dirty="0" err="1" smtClean="0">
                <a:hlinkClick r:id="rId3"/>
              </a:rPr>
              <a:t>michal.kolar</a:t>
            </a:r>
            <a:r>
              <a:rPr lang="en-US" dirty="0" smtClean="0">
                <a:hlinkClick r:id="rId3"/>
              </a:rPr>
              <a:t>@img.cas.cz</a:t>
            </a:r>
            <a:r>
              <a:rPr lang="cs-CZ" dirty="0" smtClean="0"/>
              <a:t>, IMG</a:t>
            </a:r>
          </a:p>
          <a:p>
            <a:r>
              <a:rPr lang="cs-CZ" dirty="0" smtClean="0"/>
              <a:t>Karel Janko </a:t>
            </a:r>
            <a:r>
              <a:rPr lang="cs-CZ" dirty="0" smtClean="0">
                <a:hlinkClick r:id="rId4"/>
              </a:rPr>
              <a:t>janko@iapg.cas.cz</a:t>
            </a:r>
            <a:r>
              <a:rPr lang="cs-CZ" dirty="0" smtClean="0"/>
              <a:t>, IAPG</a:t>
            </a:r>
          </a:p>
          <a:p>
            <a:r>
              <a:rPr lang="cs-CZ" dirty="0" smtClean="0"/>
              <a:t>Edward </a:t>
            </a:r>
            <a:r>
              <a:rPr lang="cs-CZ" dirty="0" err="1" smtClean="0"/>
              <a:t>Ehler</a:t>
            </a:r>
            <a:r>
              <a:rPr lang="cs-CZ" dirty="0" smtClean="0"/>
              <a:t> </a:t>
            </a:r>
            <a:r>
              <a:rPr lang="cs-CZ" dirty="0" smtClean="0">
                <a:hlinkClick r:id="rId5"/>
              </a:rPr>
              <a:t>ehler@img.cas.cz</a:t>
            </a:r>
            <a:r>
              <a:rPr lang="cs-CZ" dirty="0" smtClean="0"/>
              <a:t>, IMG</a:t>
            </a:r>
            <a:endParaRPr lang="en-US" dirty="0" smtClean="0"/>
          </a:p>
          <a:p>
            <a:endParaRPr lang="cs-CZ" dirty="0"/>
          </a:p>
        </p:txBody>
      </p:sp>
    </p:spTree>
    <p:extLst>
      <p:ext uri="{BB962C8B-B14F-4D97-AF65-F5344CB8AC3E}">
        <p14:creationId xmlns:p14="http://schemas.microsoft.com/office/powerpoint/2010/main" val="2306530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Trees without branch lengths</a:t>
            </a:r>
            <a:endParaRPr lang="cs-CZ" dirty="0"/>
          </a:p>
        </p:txBody>
      </p:sp>
      <p:pic>
        <p:nvPicPr>
          <p:cNvPr id="3" name="Picture 2"/>
          <p:cNvPicPr>
            <a:picLocks noChangeAspect="1"/>
          </p:cNvPicPr>
          <p:nvPr/>
        </p:nvPicPr>
        <p:blipFill>
          <a:blip r:embed="rId2"/>
          <a:stretch>
            <a:fillRect/>
          </a:stretch>
        </p:blipFill>
        <p:spPr>
          <a:xfrm>
            <a:off x="2622776" y="2177823"/>
            <a:ext cx="6624638" cy="4462463"/>
          </a:xfrm>
          <a:prstGeom prst="rect">
            <a:avLst/>
          </a:prstGeom>
        </p:spPr>
      </p:pic>
    </p:spTree>
    <p:extLst>
      <p:ext uri="{BB962C8B-B14F-4D97-AF65-F5344CB8AC3E}">
        <p14:creationId xmlns:p14="http://schemas.microsoft.com/office/powerpoint/2010/main" val="31545802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are these topologies the same?</a:t>
            </a:r>
            <a:endParaRPr lang="cs-CZ" dirty="0"/>
          </a:p>
        </p:txBody>
      </p:sp>
      <p:pic>
        <p:nvPicPr>
          <p:cNvPr id="3" name="Picture 2"/>
          <p:cNvPicPr>
            <a:picLocks noChangeAspect="1"/>
          </p:cNvPicPr>
          <p:nvPr/>
        </p:nvPicPr>
        <p:blipFill>
          <a:blip r:embed="rId2"/>
          <a:stretch>
            <a:fillRect/>
          </a:stretch>
        </p:blipFill>
        <p:spPr>
          <a:xfrm>
            <a:off x="1634219" y="2980644"/>
            <a:ext cx="8048625" cy="1852613"/>
          </a:xfrm>
          <a:prstGeom prst="rect">
            <a:avLst/>
          </a:prstGeom>
        </p:spPr>
      </p:pic>
    </p:spTree>
    <p:extLst>
      <p:ext uri="{BB962C8B-B14F-4D97-AF65-F5344CB8AC3E}">
        <p14:creationId xmlns:p14="http://schemas.microsoft.com/office/powerpoint/2010/main" val="9848144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tree with a different topology?</a:t>
            </a:r>
            <a:endParaRPr lang="cs-CZ" dirty="0"/>
          </a:p>
        </p:txBody>
      </p:sp>
      <p:pic>
        <p:nvPicPr>
          <p:cNvPr id="3" name="Picture 2"/>
          <p:cNvPicPr>
            <a:picLocks noChangeAspect="1"/>
          </p:cNvPicPr>
          <p:nvPr/>
        </p:nvPicPr>
        <p:blipFill>
          <a:blip r:embed="rId2"/>
          <a:stretch>
            <a:fillRect/>
          </a:stretch>
        </p:blipFill>
        <p:spPr>
          <a:xfrm>
            <a:off x="2549979" y="2463573"/>
            <a:ext cx="6991350" cy="3795713"/>
          </a:xfrm>
          <a:prstGeom prst="rect">
            <a:avLst/>
          </a:prstGeom>
        </p:spPr>
      </p:pic>
    </p:spTree>
    <p:extLst>
      <p:ext uri="{BB962C8B-B14F-4D97-AF65-F5344CB8AC3E}">
        <p14:creationId xmlns:p14="http://schemas.microsoft.com/office/powerpoint/2010/main" val="10466488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p:spPr>
        <p:txBody>
          <a:bodyPr/>
          <a:lstStyle/>
          <a:p>
            <a:pPr eaLnBrk="1" hangingPunct="1"/>
            <a:r>
              <a:rPr lang="en-US" altLang="cs-CZ" dirty="0" smtClean="0"/>
              <a:t>methods</a:t>
            </a:r>
            <a:endParaRPr lang="cs-CZ" altLang="cs-CZ" dirty="0" smtClean="0"/>
          </a:p>
        </p:txBody>
      </p:sp>
      <p:sp>
        <p:nvSpPr>
          <p:cNvPr id="2" name="Content Placeholder 1"/>
          <p:cNvSpPr>
            <a:spLocks noGrp="1"/>
          </p:cNvSpPr>
          <p:nvPr>
            <p:ph idx="1"/>
          </p:nvPr>
        </p:nvSpPr>
        <p:spPr/>
        <p:txBody>
          <a:bodyPr/>
          <a:lstStyle/>
          <a:p>
            <a:r>
              <a:rPr lang="en-US" dirty="0" err="1" smtClean="0"/>
              <a:t>algorithmical</a:t>
            </a:r>
            <a:r>
              <a:rPr lang="en-US" dirty="0" smtClean="0"/>
              <a:t> methods: </a:t>
            </a:r>
          </a:p>
          <a:p>
            <a:pPr lvl="1"/>
            <a:r>
              <a:rPr lang="en-US" dirty="0" smtClean="0"/>
              <a:t>Fast</a:t>
            </a:r>
          </a:p>
          <a:p>
            <a:pPr lvl="1"/>
            <a:r>
              <a:rPr lang="en-US" dirty="0" smtClean="0"/>
              <a:t>giving one result, but not </a:t>
            </a:r>
            <a:r>
              <a:rPr lang="en-US" dirty="0" err="1" smtClean="0"/>
              <a:t>everytime</a:t>
            </a:r>
            <a:r>
              <a:rPr lang="en-US" dirty="0" smtClean="0"/>
              <a:t> the best one (local optimum)</a:t>
            </a:r>
          </a:p>
          <a:p>
            <a:endParaRPr lang="en-US" dirty="0" smtClean="0"/>
          </a:p>
          <a:p>
            <a:r>
              <a:rPr lang="en-US" dirty="0" err="1" smtClean="0"/>
              <a:t>optimalization</a:t>
            </a:r>
            <a:r>
              <a:rPr lang="en-US" dirty="0" smtClean="0"/>
              <a:t> methods:</a:t>
            </a:r>
          </a:p>
          <a:p>
            <a:pPr lvl="1"/>
            <a:r>
              <a:rPr lang="en-US" dirty="0" smtClean="0"/>
              <a:t>slower, but can found global maximum</a:t>
            </a:r>
          </a:p>
          <a:p>
            <a:pPr lvl="1"/>
            <a:r>
              <a:rPr lang="en-US" dirty="0" smtClean="0"/>
              <a:t>gives often range of the best results</a:t>
            </a:r>
          </a:p>
          <a:p>
            <a:endParaRPr lang="cs-CZ" dirty="0"/>
          </a:p>
        </p:txBody>
      </p:sp>
    </p:spTree>
    <p:extLst>
      <p:ext uri="{BB962C8B-B14F-4D97-AF65-F5344CB8AC3E}">
        <p14:creationId xmlns:p14="http://schemas.microsoft.com/office/powerpoint/2010/main" val="3797280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cs-CZ" dirty="0" smtClean="0"/>
              <a:t>Global and local maximum</a:t>
            </a:r>
            <a:endParaRPr lang="cs-CZ" altLang="cs-CZ" dirty="0" smtClean="0"/>
          </a:p>
        </p:txBody>
      </p:sp>
      <p:sp>
        <p:nvSpPr>
          <p:cNvPr id="11267" name="Freeform 2"/>
          <p:cNvSpPr>
            <a:spLocks/>
          </p:cNvSpPr>
          <p:nvPr/>
        </p:nvSpPr>
        <p:spPr bwMode="auto">
          <a:xfrm>
            <a:off x="2667001" y="2055814"/>
            <a:ext cx="5572125" cy="4587875"/>
          </a:xfrm>
          <a:custGeom>
            <a:avLst/>
            <a:gdLst>
              <a:gd name="T0" fmla="*/ 0 w 6330846"/>
              <a:gd name="T1" fmla="*/ 3796076 h 3765030"/>
              <a:gd name="T2" fmla="*/ 1332570 w 6330846"/>
              <a:gd name="T3" fmla="*/ 1275505 h 3765030"/>
              <a:gd name="T4" fmla="*/ 2849853 w 6330846"/>
              <a:gd name="T5" fmla="*/ 3613425 h 3765030"/>
              <a:gd name="T6" fmla="*/ 3760222 w 6330846"/>
              <a:gd name="T7" fmla="*/ 51751 h 3765030"/>
              <a:gd name="T8" fmla="*/ 5290699 w 6330846"/>
              <a:gd name="T9" fmla="*/ 3923929 h 3765030"/>
              <a:gd name="T10" fmla="*/ 5449022 w 6330846"/>
              <a:gd name="T11" fmla="*/ 4033520 h 37650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30846" h="3765030">
                <a:moveTo>
                  <a:pt x="0" y="3115456"/>
                </a:moveTo>
                <a:cubicBezTo>
                  <a:pt x="487180" y="2093626"/>
                  <a:pt x="974361" y="1071797"/>
                  <a:pt x="1514007" y="1046813"/>
                </a:cubicBezTo>
                <a:cubicBezTo>
                  <a:pt x="2053653" y="1021829"/>
                  <a:pt x="2778178" y="3132944"/>
                  <a:pt x="3237876" y="2965554"/>
                </a:cubicBezTo>
                <a:cubicBezTo>
                  <a:pt x="3697574" y="2798164"/>
                  <a:pt x="3810000" y="0"/>
                  <a:pt x="4272197" y="42472"/>
                </a:cubicBezTo>
                <a:cubicBezTo>
                  <a:pt x="4734394" y="84944"/>
                  <a:pt x="5691266" y="2675744"/>
                  <a:pt x="6011056" y="3220387"/>
                </a:cubicBezTo>
                <a:cubicBezTo>
                  <a:pt x="6330846" y="3765030"/>
                  <a:pt x="6260892" y="3537679"/>
                  <a:pt x="6190938" y="3310328"/>
                </a:cubicBezTo>
              </a:path>
            </a:pathLst>
          </a:custGeom>
          <a:solidFill>
            <a:schemeClr val="accent1"/>
          </a:solidFill>
          <a:ln w="9525" cap="flat" cmpd="sng" algn="ctr">
            <a:solidFill>
              <a:schemeClr val="tx1"/>
            </a:solidFill>
            <a:prstDash val="solid"/>
            <a:round/>
            <a:headEnd type="none" w="med" len="med"/>
            <a:tailEnd type="none" w="med" len="med"/>
          </a:ln>
        </p:spPr>
        <p:txBody>
          <a:bodyPr wrap="none"/>
          <a:lstStyle/>
          <a:p>
            <a:endParaRPr lang="cs-CZ"/>
          </a:p>
        </p:txBody>
      </p:sp>
    </p:spTree>
    <p:extLst>
      <p:ext uri="{BB962C8B-B14F-4D97-AF65-F5344CB8AC3E}">
        <p14:creationId xmlns:p14="http://schemas.microsoft.com/office/powerpoint/2010/main" val="1828515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p:spPr>
        <p:txBody>
          <a:bodyPr/>
          <a:lstStyle/>
          <a:p>
            <a:pPr eaLnBrk="1" hangingPunct="1"/>
            <a:r>
              <a:rPr lang="en-US" altLang="cs-CZ" smtClean="0"/>
              <a:t>methods</a:t>
            </a:r>
            <a:endParaRPr lang="cs-CZ" altLang="cs-CZ" smtClean="0"/>
          </a:p>
        </p:txBody>
      </p:sp>
      <p:sp>
        <p:nvSpPr>
          <p:cNvPr id="2" name="Content Placeholder 1"/>
          <p:cNvSpPr>
            <a:spLocks noGrp="1"/>
          </p:cNvSpPr>
          <p:nvPr>
            <p:ph idx="1"/>
          </p:nvPr>
        </p:nvSpPr>
        <p:spPr/>
        <p:txBody>
          <a:bodyPr/>
          <a:lstStyle/>
          <a:p>
            <a:pPr marL="0" indent="0">
              <a:buNone/>
            </a:pPr>
            <a:r>
              <a:rPr lang="en-US" dirty="0" smtClean="0"/>
              <a:t>Requirement for input data:</a:t>
            </a:r>
          </a:p>
          <a:p>
            <a:endParaRPr lang="en-US" dirty="0" smtClean="0"/>
          </a:p>
          <a:p>
            <a:r>
              <a:rPr lang="en-US" dirty="0" smtClean="0"/>
              <a:t>Alignment only of homologous parts</a:t>
            </a:r>
          </a:p>
          <a:p>
            <a:r>
              <a:rPr lang="en-US" dirty="0" smtClean="0"/>
              <a:t>Skip gaps</a:t>
            </a:r>
          </a:p>
          <a:p>
            <a:endParaRPr lang="en-US" dirty="0" smtClean="0"/>
          </a:p>
          <a:p>
            <a:pPr marL="0" indent="0">
              <a:buNone/>
            </a:pPr>
            <a:r>
              <a:rPr lang="en-US" dirty="0" smtClean="0"/>
              <a:t>(trees, based on other data: restriction analysis or unique insertions or deletions)</a:t>
            </a:r>
          </a:p>
          <a:p>
            <a:endParaRPr lang="cs-CZ" dirty="0"/>
          </a:p>
        </p:txBody>
      </p:sp>
    </p:spTree>
    <p:extLst>
      <p:ext uri="{BB962C8B-B14F-4D97-AF65-F5344CB8AC3E}">
        <p14:creationId xmlns:p14="http://schemas.microsoft.com/office/powerpoint/2010/main" val="54561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p:spPr>
        <p:txBody>
          <a:bodyPr/>
          <a:lstStyle/>
          <a:p>
            <a:pPr eaLnBrk="1" hangingPunct="1"/>
            <a:r>
              <a:rPr lang="en-US" altLang="cs-CZ" smtClean="0"/>
              <a:t>a</a:t>
            </a:r>
            <a:r>
              <a:rPr lang="cs-CZ" altLang="cs-CZ" smtClean="0"/>
              <a:t>lgor</a:t>
            </a:r>
            <a:r>
              <a:rPr lang="en-US" altLang="cs-CZ" smtClean="0"/>
              <a:t>h</a:t>
            </a:r>
            <a:r>
              <a:rPr lang="cs-CZ" altLang="cs-CZ" smtClean="0"/>
              <a:t>itmi</a:t>
            </a:r>
            <a:r>
              <a:rPr lang="en-US" altLang="cs-CZ" smtClean="0"/>
              <a:t>cal </a:t>
            </a:r>
            <a:r>
              <a:rPr lang="cs-CZ" altLang="cs-CZ" smtClean="0"/>
              <a:t>(distan</a:t>
            </a:r>
            <a:r>
              <a:rPr lang="en-US" altLang="cs-CZ" smtClean="0"/>
              <a:t>t</a:t>
            </a:r>
            <a:r>
              <a:rPr lang="cs-CZ" altLang="cs-CZ" smtClean="0"/>
              <a:t>) met</a:t>
            </a:r>
            <a:r>
              <a:rPr lang="en-US" altLang="cs-CZ" smtClean="0"/>
              <a:t>h</a:t>
            </a:r>
            <a:r>
              <a:rPr lang="cs-CZ" altLang="cs-CZ" smtClean="0"/>
              <a:t>od</a:t>
            </a:r>
            <a:r>
              <a:rPr lang="en-US" altLang="cs-CZ" smtClean="0"/>
              <a:t>s</a:t>
            </a:r>
            <a:endParaRPr lang="cs-CZ" altLang="cs-CZ" smtClean="0"/>
          </a:p>
        </p:txBody>
      </p:sp>
      <p:sp>
        <p:nvSpPr>
          <p:cNvPr id="2" name="Content Placeholder 1"/>
          <p:cNvSpPr>
            <a:spLocks noGrp="1"/>
          </p:cNvSpPr>
          <p:nvPr>
            <p:ph idx="1"/>
          </p:nvPr>
        </p:nvSpPr>
        <p:spPr/>
        <p:txBody>
          <a:bodyPr/>
          <a:lstStyle/>
          <a:p>
            <a:pPr marL="0" indent="0">
              <a:buNone/>
            </a:pPr>
            <a:r>
              <a:rPr lang="cs-CZ" dirty="0" smtClean="0"/>
              <a:t>Input: matrix </a:t>
            </a:r>
            <a:r>
              <a:rPr lang="cs-CZ" dirty="0" err="1" smtClean="0"/>
              <a:t>of</a:t>
            </a:r>
            <a:r>
              <a:rPr lang="cs-CZ" dirty="0" smtClean="0"/>
              <a:t> </a:t>
            </a:r>
            <a:r>
              <a:rPr lang="cs-CZ" dirty="0" err="1" smtClean="0"/>
              <a:t>distances</a:t>
            </a:r>
            <a:endParaRPr lang="en-US" dirty="0" smtClean="0"/>
          </a:p>
          <a:p>
            <a:pPr marL="0" indent="0">
              <a:buNone/>
            </a:pPr>
            <a:endParaRPr lang="en-US" dirty="0"/>
          </a:p>
          <a:p>
            <a:r>
              <a:rPr lang="en-US" dirty="0" smtClean="0"/>
              <a:t>UGPMA  (Unweighted pair group method with arithmetic averages)</a:t>
            </a:r>
          </a:p>
          <a:p>
            <a:r>
              <a:rPr lang="en-US" dirty="0" smtClean="0"/>
              <a:t>WGPMA (Weighted  …)</a:t>
            </a:r>
          </a:p>
          <a:p>
            <a:r>
              <a:rPr lang="en-US" dirty="0" smtClean="0"/>
              <a:t>Minimal evolution (e.g. </a:t>
            </a:r>
            <a:r>
              <a:rPr lang="en-US" dirty="0" err="1" smtClean="0"/>
              <a:t>Neighbour</a:t>
            </a:r>
            <a:r>
              <a:rPr lang="en-US" dirty="0" smtClean="0"/>
              <a:t>-joining)</a:t>
            </a:r>
          </a:p>
          <a:p>
            <a:pPr marL="0" indent="0">
              <a:buNone/>
            </a:pPr>
            <a:endParaRPr lang="cs-CZ" dirty="0" smtClean="0"/>
          </a:p>
          <a:p>
            <a:endParaRPr lang="cs-CZ" dirty="0"/>
          </a:p>
        </p:txBody>
      </p:sp>
    </p:spTree>
    <p:extLst>
      <p:ext uri="{BB962C8B-B14F-4D97-AF65-F5344CB8AC3E}">
        <p14:creationId xmlns:p14="http://schemas.microsoft.com/office/powerpoint/2010/main" val="3219521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p:spPr>
        <p:txBody>
          <a:bodyPr/>
          <a:lstStyle/>
          <a:p>
            <a:pPr eaLnBrk="1" hangingPunct="1"/>
            <a:r>
              <a:rPr lang="en-US" altLang="cs-CZ" smtClean="0"/>
              <a:t>n</a:t>
            </a:r>
            <a:r>
              <a:rPr lang="cs-CZ" altLang="cs-CZ" smtClean="0"/>
              <a:t>eighbour-joining</a:t>
            </a:r>
          </a:p>
        </p:txBody>
      </p:sp>
      <p:sp>
        <p:nvSpPr>
          <p:cNvPr id="5" name="Content Placeholder 4"/>
          <p:cNvSpPr>
            <a:spLocks noGrp="1"/>
          </p:cNvSpPr>
          <p:nvPr>
            <p:ph idx="1"/>
          </p:nvPr>
        </p:nvSpPr>
        <p:spPr/>
        <p:txBody>
          <a:bodyPr/>
          <a:lstStyle/>
          <a:p>
            <a:pPr marL="0" indent="0">
              <a:buNone/>
            </a:pPr>
            <a:r>
              <a:rPr lang="cs-CZ" dirty="0" smtClean="0"/>
              <a:t>Star </a:t>
            </a:r>
            <a:r>
              <a:rPr lang="cs-CZ" dirty="0" err="1" smtClean="0"/>
              <a:t>decomposition</a:t>
            </a:r>
            <a:r>
              <a:rPr lang="cs-CZ" dirty="0" smtClean="0"/>
              <a:t> </a:t>
            </a:r>
            <a:r>
              <a:rPr lang="cs-CZ" dirty="0" err="1" smtClean="0"/>
              <a:t>method</a:t>
            </a:r>
            <a:endParaRPr lang="cs-CZ" dirty="0" smtClean="0"/>
          </a:p>
          <a:p>
            <a:endParaRPr lang="cs-CZ" dirty="0"/>
          </a:p>
        </p:txBody>
      </p:sp>
      <p:grpSp>
        <p:nvGrpSpPr>
          <p:cNvPr id="2" name="Group 3"/>
          <p:cNvGrpSpPr>
            <a:grpSpLocks/>
          </p:cNvGrpSpPr>
          <p:nvPr/>
        </p:nvGrpSpPr>
        <p:grpSpPr bwMode="auto">
          <a:xfrm>
            <a:off x="2471057" y="2911929"/>
            <a:ext cx="1524000" cy="1371600"/>
            <a:chOff x="432" y="624"/>
            <a:chExt cx="960" cy="864"/>
          </a:xfrm>
        </p:grpSpPr>
        <p:sp>
          <p:nvSpPr>
            <p:cNvPr id="14358" name="Line 4"/>
            <p:cNvSpPr>
              <a:spLocks noChangeShapeType="1"/>
            </p:cNvSpPr>
            <p:nvPr/>
          </p:nvSpPr>
          <p:spPr bwMode="auto">
            <a:xfrm>
              <a:off x="480" y="720"/>
              <a:ext cx="384" cy="33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9" name="Line 5"/>
            <p:cNvSpPr>
              <a:spLocks noChangeShapeType="1"/>
            </p:cNvSpPr>
            <p:nvPr/>
          </p:nvSpPr>
          <p:spPr bwMode="auto">
            <a:xfrm flipV="1">
              <a:off x="864" y="624"/>
              <a:ext cx="240" cy="43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60" name="Line 6"/>
            <p:cNvSpPr>
              <a:spLocks noChangeShapeType="1"/>
            </p:cNvSpPr>
            <p:nvPr/>
          </p:nvSpPr>
          <p:spPr bwMode="auto">
            <a:xfrm flipH="1">
              <a:off x="432" y="1056"/>
              <a:ext cx="432" cy="19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61" name="Line 7"/>
            <p:cNvSpPr>
              <a:spLocks noChangeShapeType="1"/>
            </p:cNvSpPr>
            <p:nvPr/>
          </p:nvSpPr>
          <p:spPr bwMode="auto">
            <a:xfrm>
              <a:off x="864" y="1056"/>
              <a:ext cx="528" cy="48"/>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62" name="Line 8"/>
            <p:cNvSpPr>
              <a:spLocks noChangeShapeType="1"/>
            </p:cNvSpPr>
            <p:nvPr/>
          </p:nvSpPr>
          <p:spPr bwMode="auto">
            <a:xfrm>
              <a:off x="864" y="1056"/>
              <a:ext cx="48" cy="43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grpSp>
      <p:grpSp>
        <p:nvGrpSpPr>
          <p:cNvPr id="3" name="Group 9"/>
          <p:cNvGrpSpPr>
            <a:grpSpLocks/>
          </p:cNvGrpSpPr>
          <p:nvPr/>
        </p:nvGrpSpPr>
        <p:grpSpPr bwMode="auto">
          <a:xfrm>
            <a:off x="4223657" y="3521529"/>
            <a:ext cx="2667000" cy="1371600"/>
            <a:chOff x="1488" y="1920"/>
            <a:chExt cx="1680" cy="864"/>
          </a:xfrm>
        </p:grpSpPr>
        <p:sp>
          <p:nvSpPr>
            <p:cNvPr id="14351" name="Line 10"/>
            <p:cNvSpPr>
              <a:spLocks noChangeShapeType="1"/>
            </p:cNvSpPr>
            <p:nvPr/>
          </p:nvSpPr>
          <p:spPr bwMode="auto">
            <a:xfrm>
              <a:off x="2256" y="2016"/>
              <a:ext cx="384" cy="33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2" name="Line 11"/>
            <p:cNvSpPr>
              <a:spLocks noChangeShapeType="1"/>
            </p:cNvSpPr>
            <p:nvPr/>
          </p:nvSpPr>
          <p:spPr bwMode="auto">
            <a:xfrm flipV="1">
              <a:off x="2640" y="1920"/>
              <a:ext cx="240" cy="43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3" name="Line 12"/>
            <p:cNvSpPr>
              <a:spLocks noChangeShapeType="1"/>
            </p:cNvSpPr>
            <p:nvPr/>
          </p:nvSpPr>
          <p:spPr bwMode="auto">
            <a:xfrm flipH="1">
              <a:off x="2208" y="2544"/>
              <a:ext cx="38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4" name="Line 13"/>
            <p:cNvSpPr>
              <a:spLocks noChangeShapeType="1"/>
            </p:cNvSpPr>
            <p:nvPr/>
          </p:nvSpPr>
          <p:spPr bwMode="auto">
            <a:xfrm>
              <a:off x="2640" y="2352"/>
              <a:ext cx="528" cy="48"/>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5" name="Line 14"/>
            <p:cNvSpPr>
              <a:spLocks noChangeShapeType="1"/>
            </p:cNvSpPr>
            <p:nvPr/>
          </p:nvSpPr>
          <p:spPr bwMode="auto">
            <a:xfrm>
              <a:off x="2592" y="2544"/>
              <a:ext cx="96" cy="24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6" name="Line 15"/>
            <p:cNvSpPr>
              <a:spLocks noChangeShapeType="1"/>
            </p:cNvSpPr>
            <p:nvPr/>
          </p:nvSpPr>
          <p:spPr bwMode="auto">
            <a:xfrm flipH="1">
              <a:off x="2592" y="2352"/>
              <a:ext cx="48" cy="19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7" name="Line 16"/>
            <p:cNvSpPr>
              <a:spLocks noChangeShapeType="1"/>
            </p:cNvSpPr>
            <p:nvPr/>
          </p:nvSpPr>
          <p:spPr bwMode="auto">
            <a:xfrm>
              <a:off x="1488" y="2016"/>
              <a:ext cx="576" cy="144"/>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cs-CZ"/>
            </a:p>
          </p:txBody>
        </p:sp>
      </p:grpSp>
      <p:grpSp>
        <p:nvGrpSpPr>
          <p:cNvPr id="4" name="Group 17"/>
          <p:cNvGrpSpPr>
            <a:grpSpLocks/>
          </p:cNvGrpSpPr>
          <p:nvPr/>
        </p:nvGrpSpPr>
        <p:grpSpPr bwMode="auto">
          <a:xfrm>
            <a:off x="7271657" y="4588329"/>
            <a:ext cx="2286000" cy="1371600"/>
            <a:chOff x="3408" y="2592"/>
            <a:chExt cx="1440" cy="864"/>
          </a:xfrm>
        </p:grpSpPr>
        <p:sp>
          <p:nvSpPr>
            <p:cNvPr id="14343" name="Line 18"/>
            <p:cNvSpPr>
              <a:spLocks noChangeShapeType="1"/>
            </p:cNvSpPr>
            <p:nvPr/>
          </p:nvSpPr>
          <p:spPr bwMode="auto">
            <a:xfrm>
              <a:off x="3936" y="2688"/>
              <a:ext cx="384" cy="33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4" name="Line 19"/>
            <p:cNvSpPr>
              <a:spLocks noChangeShapeType="1"/>
            </p:cNvSpPr>
            <p:nvPr/>
          </p:nvSpPr>
          <p:spPr bwMode="auto">
            <a:xfrm flipH="1" flipV="1">
              <a:off x="4560" y="2592"/>
              <a:ext cx="96" cy="33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5" name="Line 20"/>
            <p:cNvSpPr>
              <a:spLocks noChangeShapeType="1"/>
            </p:cNvSpPr>
            <p:nvPr/>
          </p:nvSpPr>
          <p:spPr bwMode="auto">
            <a:xfrm flipH="1">
              <a:off x="3888" y="3216"/>
              <a:ext cx="384" cy="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6" name="Line 21"/>
            <p:cNvSpPr>
              <a:spLocks noChangeShapeType="1"/>
            </p:cNvSpPr>
            <p:nvPr/>
          </p:nvSpPr>
          <p:spPr bwMode="auto">
            <a:xfrm>
              <a:off x="4656" y="2928"/>
              <a:ext cx="192" cy="144"/>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7" name="Line 22"/>
            <p:cNvSpPr>
              <a:spLocks noChangeShapeType="1"/>
            </p:cNvSpPr>
            <p:nvPr/>
          </p:nvSpPr>
          <p:spPr bwMode="auto">
            <a:xfrm>
              <a:off x="4272" y="3216"/>
              <a:ext cx="96" cy="240"/>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8" name="Line 23"/>
            <p:cNvSpPr>
              <a:spLocks noChangeShapeType="1"/>
            </p:cNvSpPr>
            <p:nvPr/>
          </p:nvSpPr>
          <p:spPr bwMode="auto">
            <a:xfrm flipH="1">
              <a:off x="4272" y="3024"/>
              <a:ext cx="48" cy="192"/>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49" name="Line 24"/>
            <p:cNvSpPr>
              <a:spLocks noChangeShapeType="1"/>
            </p:cNvSpPr>
            <p:nvPr/>
          </p:nvSpPr>
          <p:spPr bwMode="auto">
            <a:xfrm flipH="1">
              <a:off x="4320" y="2928"/>
              <a:ext cx="336" cy="96"/>
            </a:xfrm>
            <a:prstGeom prst="line">
              <a:avLst/>
            </a:prstGeom>
            <a:ln>
              <a:headEnd/>
              <a:tailEnd/>
            </a:ln>
          </p:spPr>
          <p:style>
            <a:lnRef idx="3">
              <a:schemeClr val="dk1"/>
            </a:lnRef>
            <a:fillRef idx="0">
              <a:schemeClr val="dk1"/>
            </a:fillRef>
            <a:effectRef idx="2">
              <a:schemeClr val="dk1"/>
            </a:effectRef>
            <a:fontRef idx="minor">
              <a:schemeClr val="tx1"/>
            </a:fontRef>
          </p:style>
          <p:txBody>
            <a:bodyPr/>
            <a:lstStyle/>
            <a:p>
              <a:endParaRPr lang="cs-CZ"/>
            </a:p>
          </p:txBody>
        </p:sp>
        <p:sp>
          <p:nvSpPr>
            <p:cNvPr id="14350" name="Line 25"/>
            <p:cNvSpPr>
              <a:spLocks noChangeShapeType="1"/>
            </p:cNvSpPr>
            <p:nvPr/>
          </p:nvSpPr>
          <p:spPr bwMode="auto">
            <a:xfrm>
              <a:off x="3408" y="2592"/>
              <a:ext cx="384" cy="240"/>
            </a:xfrm>
            <a:prstGeom prst="line">
              <a:avLst/>
            </a:prstGeom>
            <a:ln>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cs-CZ"/>
            </a:p>
          </p:txBody>
        </p:sp>
      </p:grpSp>
    </p:spTree>
    <p:extLst>
      <p:ext uri="{BB962C8B-B14F-4D97-AF65-F5344CB8AC3E}">
        <p14:creationId xmlns:p14="http://schemas.microsoft.com/office/powerpoint/2010/main" val="29606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p:spPr>
        <p:txBody>
          <a:bodyPr/>
          <a:lstStyle/>
          <a:p>
            <a:pPr eaLnBrk="1" hangingPunct="1"/>
            <a:r>
              <a:rPr lang="en-US" altLang="cs-CZ" smtClean="0"/>
              <a:t>s</a:t>
            </a:r>
            <a:r>
              <a:rPr lang="cs-CZ" altLang="cs-CZ" smtClean="0"/>
              <a:t>ubstitu</a:t>
            </a:r>
            <a:r>
              <a:rPr lang="en-US" altLang="cs-CZ" smtClean="0"/>
              <a:t>tional </a:t>
            </a:r>
            <a:r>
              <a:rPr lang="cs-CZ" altLang="cs-CZ" smtClean="0"/>
              <a:t>model</a:t>
            </a:r>
            <a:r>
              <a:rPr lang="en-US" altLang="cs-CZ" smtClean="0"/>
              <a:t>s</a:t>
            </a:r>
            <a:endParaRPr lang="cs-CZ" altLang="cs-CZ" smtClean="0"/>
          </a:p>
        </p:txBody>
      </p:sp>
      <p:sp>
        <p:nvSpPr>
          <p:cNvPr id="15363" name="Text Box 3"/>
          <p:cNvSpPr txBox="1">
            <a:spLocks noChangeArrowheads="1"/>
          </p:cNvSpPr>
          <p:nvPr/>
        </p:nvSpPr>
        <p:spPr bwMode="auto">
          <a:xfrm>
            <a:off x="3048001" y="2362201"/>
            <a:ext cx="667522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3200" b="1" dirty="0">
                <a:solidFill>
                  <a:schemeClr val="folHlink"/>
                </a:solidFill>
              </a:rPr>
              <a:t>DNA:</a:t>
            </a:r>
          </a:p>
          <a:p>
            <a:pPr lvl="1"/>
            <a:r>
              <a:rPr lang="cs-CZ" altLang="cs-CZ" sz="3200" dirty="0">
                <a:solidFill>
                  <a:schemeClr val="tx2"/>
                </a:solidFill>
              </a:rPr>
              <a:t> </a:t>
            </a:r>
            <a:r>
              <a:rPr lang="en-US" altLang="cs-CZ" sz="3200" dirty="0">
                <a:solidFill>
                  <a:schemeClr val="tx2"/>
                </a:solidFill>
              </a:rPr>
              <a:t>Single parametric</a:t>
            </a:r>
            <a:r>
              <a:rPr lang="cs-CZ" altLang="cs-CZ" sz="3200" dirty="0">
                <a:solidFill>
                  <a:schemeClr val="tx2"/>
                </a:solidFill>
              </a:rPr>
              <a:t>: </a:t>
            </a:r>
            <a:r>
              <a:rPr lang="cs-CZ" altLang="cs-CZ" sz="3200" dirty="0" err="1">
                <a:solidFill>
                  <a:schemeClr val="tx2"/>
                </a:solidFill>
              </a:rPr>
              <a:t>Jukes-Cantor</a:t>
            </a:r>
            <a:endParaRPr lang="en-US" altLang="cs-CZ" sz="3200" dirty="0">
              <a:solidFill>
                <a:schemeClr val="tx2"/>
              </a:solidFill>
            </a:endParaRPr>
          </a:p>
          <a:p>
            <a:pPr lvl="1"/>
            <a:r>
              <a:rPr lang="cs-CZ" altLang="cs-CZ" sz="3200" dirty="0">
                <a:solidFill>
                  <a:schemeClr val="tx2"/>
                </a:solidFill>
              </a:rPr>
              <a:t> </a:t>
            </a:r>
            <a:r>
              <a:rPr lang="en-US" altLang="cs-CZ" sz="3200" dirty="0">
                <a:solidFill>
                  <a:schemeClr val="tx2"/>
                </a:solidFill>
              </a:rPr>
              <a:t>Two parametric</a:t>
            </a:r>
            <a:r>
              <a:rPr lang="cs-CZ" altLang="cs-CZ" sz="3200" dirty="0">
                <a:solidFill>
                  <a:schemeClr val="tx2"/>
                </a:solidFill>
              </a:rPr>
              <a:t>: </a:t>
            </a:r>
            <a:r>
              <a:rPr lang="cs-CZ" altLang="cs-CZ" sz="3200" dirty="0" err="1">
                <a:solidFill>
                  <a:schemeClr val="tx2"/>
                </a:solidFill>
              </a:rPr>
              <a:t>Kimura</a:t>
            </a:r>
            <a:endParaRPr lang="en-US" altLang="cs-CZ" sz="3200" dirty="0">
              <a:solidFill>
                <a:schemeClr val="tx2"/>
              </a:solidFill>
            </a:endParaRPr>
          </a:p>
          <a:p>
            <a:r>
              <a:rPr lang="cs-CZ" altLang="cs-CZ" sz="3200" dirty="0">
                <a:solidFill>
                  <a:schemeClr val="tx2"/>
                </a:solidFill>
              </a:rPr>
              <a:t>	</a:t>
            </a:r>
            <a:r>
              <a:rPr lang="cs-CZ" altLang="cs-CZ" sz="3200" dirty="0" err="1">
                <a:solidFill>
                  <a:schemeClr val="tx2"/>
                </a:solidFill>
              </a:rPr>
              <a:t>Transi</a:t>
            </a:r>
            <a:r>
              <a:rPr lang="en-US" altLang="cs-CZ" sz="3200" dirty="0" err="1">
                <a:solidFill>
                  <a:schemeClr val="tx2"/>
                </a:solidFill>
              </a:rPr>
              <a:t>tion</a:t>
            </a:r>
            <a:r>
              <a:rPr lang="cs-CZ" altLang="cs-CZ" sz="3200" dirty="0">
                <a:solidFill>
                  <a:schemeClr val="tx2"/>
                </a:solidFill>
              </a:rPr>
              <a:t>: purin </a:t>
            </a:r>
            <a:r>
              <a:rPr lang="en-US" altLang="cs-CZ" sz="3200" dirty="0">
                <a:solidFill>
                  <a:schemeClr val="tx2"/>
                </a:solidFill>
              </a:rPr>
              <a:t>- </a:t>
            </a:r>
            <a:r>
              <a:rPr lang="en-US" altLang="cs-CZ" sz="3200" dirty="0" err="1">
                <a:solidFill>
                  <a:schemeClr val="tx2"/>
                </a:solidFill>
              </a:rPr>
              <a:t>purin</a:t>
            </a:r>
            <a:endParaRPr lang="en-US" altLang="cs-CZ" sz="3200" dirty="0">
              <a:solidFill>
                <a:schemeClr val="tx2"/>
              </a:solidFill>
            </a:endParaRPr>
          </a:p>
          <a:p>
            <a:r>
              <a:rPr lang="cs-CZ" altLang="cs-CZ" sz="3200" dirty="0">
                <a:solidFill>
                  <a:schemeClr val="tx2"/>
                </a:solidFill>
              </a:rPr>
              <a:t>	</a:t>
            </a:r>
            <a:r>
              <a:rPr lang="en-US" altLang="cs-CZ" sz="3200" dirty="0" err="1">
                <a:solidFill>
                  <a:schemeClr val="tx2"/>
                </a:solidFill>
              </a:rPr>
              <a:t>Transversion</a:t>
            </a:r>
            <a:r>
              <a:rPr lang="en-US" altLang="cs-CZ" sz="3200" dirty="0">
                <a:solidFill>
                  <a:schemeClr val="tx2"/>
                </a:solidFill>
              </a:rPr>
              <a:t>: </a:t>
            </a:r>
            <a:r>
              <a:rPr lang="en-US" altLang="cs-CZ" sz="3200" dirty="0" err="1">
                <a:solidFill>
                  <a:schemeClr val="tx2"/>
                </a:solidFill>
              </a:rPr>
              <a:t>pyrimidin</a:t>
            </a:r>
            <a:r>
              <a:rPr lang="en-US" altLang="cs-CZ" sz="3200" dirty="0">
                <a:solidFill>
                  <a:schemeClr val="tx2"/>
                </a:solidFill>
              </a:rPr>
              <a:t> - </a:t>
            </a:r>
            <a:r>
              <a:rPr lang="en-US" altLang="cs-CZ" sz="3200" dirty="0" err="1">
                <a:solidFill>
                  <a:schemeClr val="tx2"/>
                </a:solidFill>
              </a:rPr>
              <a:t>purin</a:t>
            </a:r>
            <a:endParaRPr lang="cs-CZ" altLang="cs-CZ" sz="3200" dirty="0">
              <a:solidFill>
                <a:schemeClr val="tx2"/>
              </a:solidFill>
            </a:endParaRPr>
          </a:p>
          <a:p>
            <a:endParaRPr lang="cs-CZ" altLang="cs-CZ" sz="3200" dirty="0">
              <a:solidFill>
                <a:schemeClr val="folHlink"/>
              </a:solidFill>
            </a:endParaRPr>
          </a:p>
          <a:p>
            <a:r>
              <a:rPr lang="cs-CZ" altLang="cs-CZ" sz="3200" b="1" dirty="0" err="1">
                <a:solidFill>
                  <a:schemeClr val="folHlink"/>
                </a:solidFill>
              </a:rPr>
              <a:t>For</a:t>
            </a:r>
            <a:r>
              <a:rPr lang="cs-CZ" altLang="cs-CZ" sz="3200" b="1" dirty="0">
                <a:solidFill>
                  <a:schemeClr val="folHlink"/>
                </a:solidFill>
              </a:rPr>
              <a:t> </a:t>
            </a:r>
            <a:r>
              <a:rPr lang="cs-CZ" altLang="cs-CZ" sz="3200" b="1" dirty="0" err="1">
                <a:solidFill>
                  <a:schemeClr val="folHlink"/>
                </a:solidFill>
              </a:rPr>
              <a:t>proteins</a:t>
            </a:r>
            <a:r>
              <a:rPr lang="cs-CZ" altLang="cs-CZ" sz="3200" b="1" dirty="0">
                <a:solidFill>
                  <a:schemeClr val="folHlink"/>
                </a:solidFill>
              </a:rPr>
              <a:t>:</a:t>
            </a:r>
            <a:r>
              <a:rPr lang="cs-CZ" altLang="cs-CZ" sz="3200" b="1" dirty="0">
                <a:solidFill>
                  <a:schemeClr val="tx2"/>
                </a:solidFill>
              </a:rPr>
              <a:t> </a:t>
            </a:r>
          </a:p>
          <a:p>
            <a:pPr lvl="1"/>
            <a:r>
              <a:rPr lang="cs-CZ" altLang="cs-CZ" sz="3200" b="1" dirty="0">
                <a:solidFill>
                  <a:schemeClr val="tx2"/>
                </a:solidFill>
              </a:rPr>
              <a:t> </a:t>
            </a:r>
            <a:r>
              <a:rPr lang="en-US" altLang="cs-CZ" sz="3200" dirty="0">
                <a:solidFill>
                  <a:schemeClr val="tx2"/>
                </a:solidFill>
              </a:rPr>
              <a:t>Su</a:t>
            </a:r>
            <a:r>
              <a:rPr lang="cs-CZ" altLang="cs-CZ" sz="3200" dirty="0" err="1">
                <a:solidFill>
                  <a:schemeClr val="tx2"/>
                </a:solidFill>
              </a:rPr>
              <a:t>bstitu</a:t>
            </a:r>
            <a:r>
              <a:rPr lang="en-US" altLang="cs-CZ" sz="3200" dirty="0" err="1">
                <a:solidFill>
                  <a:schemeClr val="tx2"/>
                </a:solidFill>
              </a:rPr>
              <a:t>tion</a:t>
            </a:r>
            <a:r>
              <a:rPr lang="cs-CZ" altLang="cs-CZ" sz="3200" dirty="0">
                <a:solidFill>
                  <a:schemeClr val="tx2"/>
                </a:solidFill>
              </a:rPr>
              <a:t> mat</a:t>
            </a:r>
            <a:r>
              <a:rPr lang="en-US" altLang="cs-CZ" sz="3200" dirty="0">
                <a:solidFill>
                  <a:schemeClr val="tx2"/>
                </a:solidFill>
              </a:rPr>
              <a:t>r</a:t>
            </a:r>
            <a:r>
              <a:rPr lang="cs-CZ" altLang="cs-CZ" sz="3200" dirty="0">
                <a:solidFill>
                  <a:schemeClr val="tx2"/>
                </a:solidFill>
              </a:rPr>
              <a:t>i</a:t>
            </a:r>
            <a:r>
              <a:rPr lang="en-US" altLang="cs-CZ" sz="3200" dirty="0">
                <a:solidFill>
                  <a:schemeClr val="tx2"/>
                </a:solidFill>
              </a:rPr>
              <a:t>x</a:t>
            </a:r>
            <a:r>
              <a:rPr lang="cs-CZ" altLang="cs-CZ" sz="3200" dirty="0">
                <a:solidFill>
                  <a:schemeClr val="tx2"/>
                </a:solidFill>
              </a:rPr>
              <a:t> (B</a:t>
            </a:r>
            <a:r>
              <a:rPr lang="en-US" altLang="cs-CZ" sz="3200" dirty="0">
                <a:solidFill>
                  <a:schemeClr val="tx2"/>
                </a:solidFill>
              </a:rPr>
              <a:t>LOSUM</a:t>
            </a:r>
            <a:r>
              <a:rPr lang="cs-CZ" altLang="cs-CZ" sz="3200" dirty="0">
                <a:solidFill>
                  <a:schemeClr val="tx2"/>
                </a:solidFill>
              </a:rPr>
              <a:t> </a:t>
            </a:r>
            <a:r>
              <a:rPr lang="cs-CZ" altLang="cs-CZ" sz="3200" dirty="0" err="1">
                <a:solidFill>
                  <a:schemeClr val="tx2"/>
                </a:solidFill>
              </a:rPr>
              <a:t>etc</a:t>
            </a:r>
            <a:r>
              <a:rPr lang="en-US" altLang="cs-CZ" sz="3200" dirty="0">
                <a:solidFill>
                  <a:schemeClr val="tx2"/>
                </a:solidFill>
              </a:rPr>
              <a:t>.</a:t>
            </a:r>
            <a:r>
              <a:rPr lang="cs-CZ" altLang="cs-CZ" sz="3200" dirty="0">
                <a:solidFill>
                  <a:schemeClr val="tx2"/>
                </a:solidFill>
              </a:rPr>
              <a:t>)</a:t>
            </a:r>
          </a:p>
        </p:txBody>
      </p:sp>
    </p:spTree>
    <p:extLst>
      <p:ext uri="{BB962C8B-B14F-4D97-AF65-F5344CB8AC3E}">
        <p14:creationId xmlns:p14="http://schemas.microsoft.com/office/powerpoint/2010/main" val="1002115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838200" y="2465615"/>
            <a:ext cx="10755086"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sz="1800" b="1" dirty="0">
                <a:solidFill>
                  <a:schemeClr val="tx2"/>
                </a:solidFill>
                <a:latin typeface="Courier New" panose="02070309020205020404" pitchFamily="49" charset="0"/>
                <a:ea typeface="MS Mincho" panose="02020609040205080304" pitchFamily="49" charset="-128"/>
              </a:rPr>
              <a:t>     9</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polyA_26   </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polyA_30     0.1102</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polyA_20     0.1144  0.1027</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polyA_99     0.1326  0.1100  0.1237</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polyA_410    0.1089  0.1009  0.1067  0.1150</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HERV17_27    0.1070  0.1263  0.1285  0.1504  0.1198</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HERV17_76    0.0960  0.1024  0.0953  0.1221  0.1036  0.1188</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HERV17_19    0.1045  0.0994  0.1019  0.1097  0.1059  0.1304  0.0975</a:t>
            </a:r>
            <a:br>
              <a:rPr lang="en-US" altLang="cs-CZ" sz="1800" b="1" dirty="0">
                <a:solidFill>
                  <a:schemeClr val="tx2"/>
                </a:solidFill>
                <a:latin typeface="Courier New" panose="02070309020205020404" pitchFamily="49" charset="0"/>
                <a:ea typeface="MS Mincho" panose="02020609040205080304" pitchFamily="49" charset="-128"/>
              </a:rPr>
            </a:br>
            <a:r>
              <a:rPr lang="en-US" altLang="cs-CZ" sz="1800" b="1" dirty="0">
                <a:solidFill>
                  <a:schemeClr val="tx2"/>
                </a:solidFill>
                <a:latin typeface="Courier New" panose="02070309020205020404" pitchFamily="49" charset="0"/>
                <a:ea typeface="MS Mincho" panose="02020609040205080304" pitchFamily="49" charset="-128"/>
              </a:rPr>
              <a:t>HERV17_15    0.0980  0.0975  0.0841  0.1170  0.0977  0.1127  0.0860  0.0927</a:t>
            </a:r>
            <a:endParaRPr lang="en-US" altLang="cs-CZ" sz="1800" b="1" dirty="0">
              <a:solidFill>
                <a:schemeClr val="tx2"/>
              </a:solidFill>
              <a:latin typeface="Courier New" panose="02070309020205020404" pitchFamily="49" charset="0"/>
              <a:cs typeface="Courier New" panose="02070309020205020404" pitchFamily="49" charset="0"/>
            </a:endParaRPr>
          </a:p>
          <a:p>
            <a:endParaRPr lang="en-US" altLang="cs-CZ" sz="1800" b="1" dirty="0">
              <a:solidFill>
                <a:schemeClr val="tx2"/>
              </a:solidFill>
              <a:latin typeface="Courier New" panose="02070309020205020404" pitchFamily="49" charset="0"/>
            </a:endParaRPr>
          </a:p>
        </p:txBody>
      </p:sp>
      <p:sp>
        <p:nvSpPr>
          <p:cNvPr id="16387" name="Rectangle 3"/>
          <p:cNvSpPr>
            <a:spLocks noGrp="1" noChangeArrowheads="1"/>
          </p:cNvSpPr>
          <p:nvPr>
            <p:ph type="title"/>
          </p:nvPr>
        </p:nvSpPr>
        <p:spPr>
          <a:noFill/>
        </p:spPr>
        <p:txBody>
          <a:bodyPr/>
          <a:lstStyle/>
          <a:p>
            <a:pPr eaLnBrk="1" hangingPunct="1"/>
            <a:r>
              <a:rPr lang="en-US" altLang="cs-CZ" smtClean="0"/>
              <a:t>m</a:t>
            </a:r>
            <a:r>
              <a:rPr lang="cs-CZ" altLang="cs-CZ" smtClean="0"/>
              <a:t>at</a:t>
            </a:r>
            <a:r>
              <a:rPr lang="en-US" altLang="cs-CZ" smtClean="0"/>
              <a:t>rix</a:t>
            </a:r>
            <a:r>
              <a:rPr lang="cs-CZ" altLang="cs-CZ" smtClean="0"/>
              <a:t> </a:t>
            </a:r>
            <a:r>
              <a:rPr lang="en-US" altLang="cs-CZ" smtClean="0"/>
              <a:t>of </a:t>
            </a:r>
            <a:r>
              <a:rPr lang="cs-CZ" altLang="cs-CZ" smtClean="0"/>
              <a:t>distanc</a:t>
            </a:r>
            <a:r>
              <a:rPr lang="en-US" altLang="cs-CZ" smtClean="0"/>
              <a:t>es</a:t>
            </a:r>
            <a:endParaRPr lang="cs-CZ" altLang="cs-CZ" smtClean="0"/>
          </a:p>
        </p:txBody>
      </p:sp>
    </p:spTree>
    <p:extLst>
      <p:ext uri="{BB962C8B-B14F-4D97-AF65-F5344CB8AC3E}">
        <p14:creationId xmlns:p14="http://schemas.microsoft.com/office/powerpoint/2010/main" val="2180586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a:lstStyle/>
          <a:p>
            <a:pPr eaLnBrk="1" hangingPunct="1"/>
            <a:r>
              <a:rPr lang="en-US" altLang="cs-CZ" dirty="0"/>
              <a:t>P</a:t>
            </a:r>
            <a:r>
              <a:rPr lang="en-US" altLang="cs-CZ" dirty="0" smtClean="0"/>
              <a:t>hylogenetic analysis</a:t>
            </a:r>
            <a:endParaRPr lang="cs-CZ" altLang="cs-CZ" dirty="0" smtClean="0"/>
          </a:p>
        </p:txBody>
      </p:sp>
      <p:pic>
        <p:nvPicPr>
          <p:cNvPr id="5124" name="Picture 4" descr="pTR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715" y="1181491"/>
            <a:ext cx="3876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3"/>
          <p:cNvSpPr txBox="1">
            <a:spLocks noChangeArrowheads="1"/>
          </p:cNvSpPr>
          <p:nvPr/>
        </p:nvSpPr>
        <p:spPr bwMode="auto">
          <a:xfrm>
            <a:off x="3864428" y="6262687"/>
            <a:ext cx="72390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sz="2800" dirty="0" smtClean="0">
                <a:solidFill>
                  <a:schemeClr val="tx2"/>
                </a:solidFill>
              </a:rPr>
              <a:t>Shows </a:t>
            </a:r>
            <a:r>
              <a:rPr lang="en-US" altLang="cs-CZ" sz="2800" dirty="0">
                <a:solidFill>
                  <a:schemeClr val="tx2"/>
                </a:solidFill>
              </a:rPr>
              <a:t>evolutionary relations between sequence</a:t>
            </a:r>
            <a:r>
              <a:rPr lang="cs-CZ" altLang="cs-CZ" sz="2800" dirty="0">
                <a:solidFill>
                  <a:schemeClr val="tx2"/>
                </a:solidFill>
              </a:rPr>
              <a:t>s</a:t>
            </a:r>
            <a:r>
              <a:rPr lang="en-US" altLang="cs-CZ" sz="2800" dirty="0">
                <a:solidFill>
                  <a:schemeClr val="tx2"/>
                </a:solidFill>
              </a:rPr>
              <a:t>.</a:t>
            </a:r>
            <a:endParaRPr lang="cs-CZ" altLang="cs-CZ" sz="2800" dirty="0">
              <a:solidFill>
                <a:schemeClr val="tx2"/>
              </a:solidFill>
            </a:endParaRPr>
          </a:p>
        </p:txBody>
      </p:sp>
      <p:pic>
        <p:nvPicPr>
          <p:cNvPr id="3" name="Picture 2"/>
          <p:cNvPicPr>
            <a:picLocks noChangeAspect="1"/>
          </p:cNvPicPr>
          <p:nvPr/>
        </p:nvPicPr>
        <p:blipFill>
          <a:blip r:embed="rId3"/>
          <a:stretch>
            <a:fillRect/>
          </a:stretch>
        </p:blipFill>
        <p:spPr>
          <a:xfrm>
            <a:off x="1903642" y="1924731"/>
            <a:ext cx="4152900" cy="3867150"/>
          </a:xfrm>
          <a:prstGeom prst="rect">
            <a:avLst/>
          </a:prstGeom>
        </p:spPr>
      </p:pic>
      <p:sp>
        <p:nvSpPr>
          <p:cNvPr id="5" name="TextBox 4"/>
          <p:cNvSpPr txBox="1"/>
          <p:nvPr/>
        </p:nvSpPr>
        <p:spPr>
          <a:xfrm>
            <a:off x="4640483" y="5829691"/>
            <a:ext cx="1437830" cy="369332"/>
          </a:xfrm>
          <a:prstGeom prst="rect">
            <a:avLst/>
          </a:prstGeom>
          <a:noFill/>
        </p:spPr>
        <p:txBody>
          <a:bodyPr wrap="none" rtlCol="0">
            <a:spAutoFit/>
          </a:bodyPr>
          <a:lstStyle/>
          <a:p>
            <a:r>
              <a:rPr lang="en-US" dirty="0" smtClean="0"/>
              <a:t>Darwin, 1837</a:t>
            </a:r>
            <a:endParaRPr lang="cs-CZ" dirty="0"/>
          </a:p>
        </p:txBody>
      </p:sp>
    </p:spTree>
    <p:extLst>
      <p:ext uri="{BB962C8B-B14F-4D97-AF65-F5344CB8AC3E}">
        <p14:creationId xmlns:p14="http://schemas.microsoft.com/office/powerpoint/2010/main" val="3608106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0-#ppt_w/2"/>
                                          </p:val>
                                        </p:tav>
                                        <p:tav tm="100000">
                                          <p:val>
                                            <p:strVal val="#ppt_x"/>
                                          </p:val>
                                        </p:tav>
                                      </p:tavLst>
                                    </p:anim>
                                    <p:anim calcmode="lin" valueType="num">
                                      <p:cBhvr additive="base">
                                        <p:cTn id="8" dur="500" fill="hold"/>
                                        <p:tgtEl>
                                          <p:spTgt spid="5124"/>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12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noFill/>
        </p:spPr>
        <p:txBody>
          <a:bodyPr/>
          <a:lstStyle/>
          <a:p>
            <a:pPr eaLnBrk="1" hangingPunct="1"/>
            <a:r>
              <a:rPr lang="en-US" altLang="cs-CZ" dirty="0" err="1" smtClean="0"/>
              <a:t>optimalisation</a:t>
            </a:r>
            <a:r>
              <a:rPr lang="en-US" altLang="cs-CZ" dirty="0" smtClean="0"/>
              <a:t> methods</a:t>
            </a:r>
            <a:endParaRPr lang="cs-CZ" altLang="cs-CZ" dirty="0" smtClean="0"/>
          </a:p>
        </p:txBody>
      </p:sp>
      <p:sp>
        <p:nvSpPr>
          <p:cNvPr id="2" name="Content Placeholder 1"/>
          <p:cNvSpPr>
            <a:spLocks noGrp="1"/>
          </p:cNvSpPr>
          <p:nvPr>
            <p:ph idx="1"/>
          </p:nvPr>
        </p:nvSpPr>
        <p:spPr/>
        <p:txBody>
          <a:bodyPr/>
          <a:lstStyle/>
          <a:p>
            <a:pPr marL="0" indent="0">
              <a:buNone/>
            </a:pPr>
            <a:r>
              <a:rPr lang="en-US" dirty="0" smtClean="0"/>
              <a:t>Method: search for optimal tree</a:t>
            </a:r>
          </a:p>
          <a:p>
            <a:pPr marL="0" indent="0">
              <a:buNone/>
            </a:pPr>
            <a:r>
              <a:rPr lang="en-US" dirty="0" smtClean="0"/>
              <a:t>Input: multiple alignment</a:t>
            </a:r>
          </a:p>
          <a:p>
            <a:r>
              <a:rPr lang="en-US" dirty="0" smtClean="0"/>
              <a:t>Maximum parsimony</a:t>
            </a:r>
          </a:p>
          <a:p>
            <a:pPr lvl="1"/>
            <a:r>
              <a:rPr lang="en-US" dirty="0" err="1" smtClean="0"/>
              <a:t>Minimises</a:t>
            </a:r>
            <a:r>
              <a:rPr lang="en-US" dirty="0" smtClean="0"/>
              <a:t> number of mutational steps</a:t>
            </a:r>
          </a:p>
          <a:p>
            <a:r>
              <a:rPr lang="en-US" dirty="0"/>
              <a:t>M</a:t>
            </a:r>
            <a:r>
              <a:rPr lang="en-US" dirty="0" smtClean="0"/>
              <a:t>aximum likelihood – ML</a:t>
            </a:r>
          </a:p>
          <a:p>
            <a:pPr lvl="1"/>
            <a:r>
              <a:rPr lang="en-US" dirty="0" smtClean="0"/>
              <a:t>Statistical likelihood of alternative trees</a:t>
            </a:r>
          </a:p>
          <a:p>
            <a:pPr lvl="1"/>
            <a:r>
              <a:rPr lang="en-US" dirty="0" smtClean="0"/>
              <a:t>Explicit model of substitution</a:t>
            </a:r>
          </a:p>
          <a:p>
            <a:r>
              <a:rPr lang="en-US" dirty="0" smtClean="0"/>
              <a:t>Bayesian methods</a:t>
            </a:r>
          </a:p>
          <a:p>
            <a:pPr lvl="1"/>
            <a:r>
              <a:rPr lang="en-US" dirty="0" smtClean="0"/>
              <a:t>Like ML with prior knowledge</a:t>
            </a:r>
          </a:p>
          <a:p>
            <a:pPr marL="0" indent="0">
              <a:buNone/>
            </a:pPr>
            <a:endParaRPr lang="en-US" dirty="0" smtClean="0"/>
          </a:p>
          <a:p>
            <a:endParaRPr lang="cs-CZ" dirty="0"/>
          </a:p>
        </p:txBody>
      </p:sp>
    </p:spTree>
    <p:extLst>
      <p:ext uri="{BB962C8B-B14F-4D97-AF65-F5344CB8AC3E}">
        <p14:creationId xmlns:p14="http://schemas.microsoft.com/office/powerpoint/2010/main" val="3534762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a:t>
            </a:r>
            <a:endParaRPr lang="cs-CZ" altLang="cs-CZ" smtClean="0"/>
          </a:p>
        </p:txBody>
      </p:sp>
      <p:sp>
        <p:nvSpPr>
          <p:cNvPr id="18435" name="Text Box 3"/>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A: TATGTTC</a:t>
            </a:r>
          </a:p>
          <a:p>
            <a:r>
              <a:rPr lang="cs-CZ" altLang="cs-CZ" b="1">
                <a:solidFill>
                  <a:schemeClr val="tx2"/>
                </a:solidFill>
                <a:latin typeface="Courier New" panose="02070309020205020404" pitchFamily="49" charset="0"/>
              </a:rPr>
              <a:t>B: TATTTTC</a:t>
            </a:r>
          </a:p>
          <a:p>
            <a:r>
              <a:rPr lang="cs-CZ" altLang="cs-CZ" b="1">
                <a:solidFill>
                  <a:schemeClr val="tx2"/>
                </a:solidFill>
                <a:latin typeface="Courier New" panose="02070309020205020404" pitchFamily="49" charset="0"/>
              </a:rPr>
              <a:t>C: </a:t>
            </a:r>
            <a:r>
              <a:rPr lang="en-US" altLang="cs-CZ" b="1">
                <a:solidFill>
                  <a:schemeClr val="tx2"/>
                </a:solidFill>
                <a:latin typeface="Courier New" panose="02070309020205020404" pitchFamily="49" charset="0"/>
              </a:rPr>
              <a:t>T</a:t>
            </a:r>
            <a:r>
              <a:rPr lang="cs-CZ" altLang="cs-CZ" b="1">
                <a:solidFill>
                  <a:schemeClr val="tx2"/>
                </a:solidFill>
                <a:latin typeface="Courier New" panose="02070309020205020404" pitchFamily="49" charset="0"/>
              </a:rPr>
              <a:t>ACGTAC</a:t>
            </a:r>
          </a:p>
          <a:p>
            <a:r>
              <a:rPr lang="cs-CZ" altLang="cs-CZ" b="1">
                <a:solidFill>
                  <a:schemeClr val="tx2"/>
                </a:solidFill>
                <a:latin typeface="Courier New" panose="02070309020205020404" pitchFamily="49" charset="0"/>
              </a:rPr>
              <a:t>D: GACTTAA</a:t>
            </a:r>
          </a:p>
        </p:txBody>
      </p:sp>
      <p:grpSp>
        <p:nvGrpSpPr>
          <p:cNvPr id="2" name="Group 4"/>
          <p:cNvGrpSpPr>
            <a:grpSpLocks/>
          </p:cNvGrpSpPr>
          <p:nvPr/>
        </p:nvGrpSpPr>
        <p:grpSpPr bwMode="auto">
          <a:xfrm>
            <a:off x="6781801" y="2438401"/>
            <a:ext cx="1616075" cy="3871913"/>
            <a:chOff x="3216" y="912"/>
            <a:chExt cx="1018" cy="2439"/>
          </a:xfrm>
        </p:grpSpPr>
        <p:sp>
          <p:nvSpPr>
            <p:cNvPr id="18437" name="Text Box 5"/>
            <p:cNvSpPr txBox="1">
              <a:spLocks noChangeArrowheads="1"/>
            </p:cNvSpPr>
            <p:nvPr/>
          </p:nvSpPr>
          <p:spPr bwMode="auto">
            <a:xfrm>
              <a:off x="3216"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8438" name="Text Box 6"/>
            <p:cNvSpPr txBox="1">
              <a:spLocks noChangeArrowheads="1"/>
            </p:cNvSpPr>
            <p:nvPr/>
          </p:nvSpPr>
          <p:spPr bwMode="auto">
            <a:xfrm>
              <a:off x="4032"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8439" name="Text Box 7"/>
            <p:cNvSpPr txBox="1">
              <a:spLocks noChangeArrowheads="1"/>
            </p:cNvSpPr>
            <p:nvPr/>
          </p:nvSpPr>
          <p:spPr bwMode="auto">
            <a:xfrm>
              <a:off x="3216"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8440" name="Text Box 8"/>
            <p:cNvSpPr txBox="1">
              <a:spLocks noChangeArrowheads="1"/>
            </p:cNvSpPr>
            <p:nvPr/>
          </p:nvSpPr>
          <p:spPr bwMode="auto">
            <a:xfrm>
              <a:off x="4032"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8441" name="Line 9"/>
            <p:cNvSpPr>
              <a:spLocks noChangeShapeType="1"/>
            </p:cNvSpPr>
            <p:nvPr/>
          </p:nvSpPr>
          <p:spPr bwMode="auto">
            <a:xfrm>
              <a:off x="3552" y="1200"/>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2" name="Line 10"/>
            <p:cNvSpPr>
              <a:spLocks noChangeShapeType="1"/>
            </p:cNvSpPr>
            <p:nvPr/>
          </p:nvSpPr>
          <p:spPr bwMode="auto">
            <a:xfrm flipV="1">
              <a:off x="388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3" name="Line 11"/>
            <p:cNvSpPr>
              <a:spLocks noChangeShapeType="1"/>
            </p:cNvSpPr>
            <p:nvPr/>
          </p:nvSpPr>
          <p:spPr bwMode="auto">
            <a:xfrm>
              <a:off x="388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4" name="Line 12"/>
            <p:cNvSpPr>
              <a:spLocks noChangeShapeType="1"/>
            </p:cNvSpPr>
            <p:nvPr/>
          </p:nvSpPr>
          <p:spPr bwMode="auto">
            <a:xfrm flipH="1" flipV="1">
              <a:off x="340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5" name="Line 13"/>
            <p:cNvSpPr>
              <a:spLocks noChangeShapeType="1"/>
            </p:cNvSpPr>
            <p:nvPr/>
          </p:nvSpPr>
          <p:spPr bwMode="auto">
            <a:xfrm flipH="1">
              <a:off x="340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46" name="Text Box 14"/>
            <p:cNvSpPr txBox="1">
              <a:spLocks noChangeArrowheads="1"/>
            </p:cNvSpPr>
            <p:nvPr/>
          </p:nvSpPr>
          <p:spPr bwMode="auto">
            <a:xfrm>
              <a:off x="3216"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8447" name="Text Box 15"/>
            <p:cNvSpPr txBox="1">
              <a:spLocks noChangeArrowheads="1"/>
            </p:cNvSpPr>
            <p:nvPr/>
          </p:nvSpPr>
          <p:spPr bwMode="auto">
            <a:xfrm>
              <a:off x="4032"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8448" name="Text Box 16"/>
            <p:cNvSpPr txBox="1">
              <a:spLocks noChangeArrowheads="1"/>
            </p:cNvSpPr>
            <p:nvPr/>
          </p:nvSpPr>
          <p:spPr bwMode="auto">
            <a:xfrm>
              <a:off x="3216"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8449" name="Text Box 17"/>
            <p:cNvSpPr txBox="1">
              <a:spLocks noChangeArrowheads="1"/>
            </p:cNvSpPr>
            <p:nvPr/>
          </p:nvSpPr>
          <p:spPr bwMode="auto">
            <a:xfrm>
              <a:off x="4032"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8450" name="Line 18"/>
            <p:cNvSpPr>
              <a:spLocks noChangeShapeType="1"/>
            </p:cNvSpPr>
            <p:nvPr/>
          </p:nvSpPr>
          <p:spPr bwMode="auto">
            <a:xfrm>
              <a:off x="3552" y="2121"/>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1" name="Line 19"/>
            <p:cNvSpPr>
              <a:spLocks noChangeShapeType="1"/>
            </p:cNvSpPr>
            <p:nvPr/>
          </p:nvSpPr>
          <p:spPr bwMode="auto">
            <a:xfrm flipV="1">
              <a:off x="388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2" name="Line 20"/>
            <p:cNvSpPr>
              <a:spLocks noChangeShapeType="1"/>
            </p:cNvSpPr>
            <p:nvPr/>
          </p:nvSpPr>
          <p:spPr bwMode="auto">
            <a:xfrm>
              <a:off x="388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3" name="Line 21"/>
            <p:cNvSpPr>
              <a:spLocks noChangeShapeType="1"/>
            </p:cNvSpPr>
            <p:nvPr/>
          </p:nvSpPr>
          <p:spPr bwMode="auto">
            <a:xfrm flipH="1" flipV="1">
              <a:off x="340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4" name="Line 22"/>
            <p:cNvSpPr>
              <a:spLocks noChangeShapeType="1"/>
            </p:cNvSpPr>
            <p:nvPr/>
          </p:nvSpPr>
          <p:spPr bwMode="auto">
            <a:xfrm flipH="1">
              <a:off x="340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55" name="Text Box 23"/>
            <p:cNvSpPr txBox="1">
              <a:spLocks noChangeArrowheads="1"/>
            </p:cNvSpPr>
            <p:nvPr/>
          </p:nvSpPr>
          <p:spPr bwMode="auto">
            <a:xfrm>
              <a:off x="3216"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8456" name="Text Box 24"/>
            <p:cNvSpPr txBox="1">
              <a:spLocks noChangeArrowheads="1"/>
            </p:cNvSpPr>
            <p:nvPr/>
          </p:nvSpPr>
          <p:spPr bwMode="auto">
            <a:xfrm>
              <a:off x="4032"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8457" name="Text Box 25"/>
            <p:cNvSpPr txBox="1">
              <a:spLocks noChangeArrowheads="1"/>
            </p:cNvSpPr>
            <p:nvPr/>
          </p:nvSpPr>
          <p:spPr bwMode="auto">
            <a:xfrm>
              <a:off x="3216"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8458" name="Text Box 26"/>
            <p:cNvSpPr txBox="1">
              <a:spLocks noChangeArrowheads="1"/>
            </p:cNvSpPr>
            <p:nvPr/>
          </p:nvSpPr>
          <p:spPr bwMode="auto">
            <a:xfrm>
              <a:off x="4032"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8459" name="Line 27"/>
            <p:cNvSpPr>
              <a:spLocks noChangeShapeType="1"/>
            </p:cNvSpPr>
            <p:nvPr/>
          </p:nvSpPr>
          <p:spPr bwMode="auto">
            <a:xfrm>
              <a:off x="3552" y="30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0" name="Line 28"/>
            <p:cNvSpPr>
              <a:spLocks noChangeShapeType="1"/>
            </p:cNvSpPr>
            <p:nvPr/>
          </p:nvSpPr>
          <p:spPr bwMode="auto">
            <a:xfrm flipV="1">
              <a:off x="388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1" name="Line 29"/>
            <p:cNvSpPr>
              <a:spLocks noChangeShapeType="1"/>
            </p:cNvSpPr>
            <p:nvPr/>
          </p:nvSpPr>
          <p:spPr bwMode="auto">
            <a:xfrm>
              <a:off x="388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2" name="Line 30"/>
            <p:cNvSpPr>
              <a:spLocks noChangeShapeType="1"/>
            </p:cNvSpPr>
            <p:nvPr/>
          </p:nvSpPr>
          <p:spPr bwMode="auto">
            <a:xfrm flipH="1" flipV="1">
              <a:off x="340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63" name="Line 31"/>
            <p:cNvSpPr>
              <a:spLocks noChangeShapeType="1"/>
            </p:cNvSpPr>
            <p:nvPr/>
          </p:nvSpPr>
          <p:spPr bwMode="auto">
            <a:xfrm flipH="1">
              <a:off x="340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grpSp>
    </p:spTree>
    <p:extLst>
      <p:ext uri="{BB962C8B-B14F-4D97-AF65-F5344CB8AC3E}">
        <p14:creationId xmlns:p14="http://schemas.microsoft.com/office/powerpoint/2010/main" val="38436670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step 1</a:t>
            </a:r>
            <a:endParaRPr lang="cs-CZ" altLang="cs-CZ" smtClean="0"/>
          </a:p>
        </p:txBody>
      </p:sp>
      <p:sp>
        <p:nvSpPr>
          <p:cNvPr id="19459" name="Text Box 12"/>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A: </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ATGTTC</a:t>
            </a:r>
          </a:p>
          <a:p>
            <a:r>
              <a:rPr lang="cs-CZ" altLang="cs-CZ" b="1">
                <a:solidFill>
                  <a:schemeClr val="tx2"/>
                </a:solidFill>
                <a:latin typeface="Courier New" panose="02070309020205020404" pitchFamily="49" charset="0"/>
              </a:rPr>
              <a:t>B: </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ATTTTC</a:t>
            </a:r>
          </a:p>
          <a:p>
            <a:r>
              <a:rPr lang="cs-CZ" altLang="cs-CZ" b="1">
                <a:solidFill>
                  <a:schemeClr val="tx2"/>
                </a:solidFill>
                <a:latin typeface="Courier New" panose="02070309020205020404" pitchFamily="49" charset="0"/>
              </a:rPr>
              <a:t>C: </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ACGTAC</a:t>
            </a:r>
          </a:p>
          <a:p>
            <a:r>
              <a:rPr lang="cs-CZ" altLang="cs-CZ" b="1">
                <a:solidFill>
                  <a:schemeClr val="tx2"/>
                </a:solidFill>
                <a:latin typeface="Courier New" panose="02070309020205020404" pitchFamily="49" charset="0"/>
              </a:rPr>
              <a:t>D: </a:t>
            </a:r>
            <a:r>
              <a:rPr lang="cs-CZ" altLang="cs-CZ" b="1">
                <a:solidFill>
                  <a:schemeClr val="folHlink"/>
                </a:solidFill>
                <a:latin typeface="Courier New" panose="02070309020205020404" pitchFamily="49" charset="0"/>
              </a:rPr>
              <a:t>G</a:t>
            </a:r>
            <a:r>
              <a:rPr lang="cs-CZ" altLang="cs-CZ" b="1">
                <a:solidFill>
                  <a:schemeClr val="tx2"/>
                </a:solidFill>
                <a:latin typeface="Courier New" panose="02070309020205020404" pitchFamily="49" charset="0"/>
              </a:rPr>
              <a:t>ACTTAA</a:t>
            </a:r>
          </a:p>
        </p:txBody>
      </p:sp>
      <p:grpSp>
        <p:nvGrpSpPr>
          <p:cNvPr id="19460" name="Group 35"/>
          <p:cNvGrpSpPr>
            <a:grpSpLocks/>
          </p:cNvGrpSpPr>
          <p:nvPr/>
        </p:nvGrpSpPr>
        <p:grpSpPr bwMode="auto">
          <a:xfrm>
            <a:off x="6781801" y="2438401"/>
            <a:ext cx="2319338" cy="3871913"/>
            <a:chOff x="3216" y="912"/>
            <a:chExt cx="1461" cy="2439"/>
          </a:xfrm>
        </p:grpSpPr>
        <p:sp>
          <p:nvSpPr>
            <p:cNvPr id="19461" name="Text Box 3"/>
            <p:cNvSpPr txBox="1">
              <a:spLocks noChangeArrowheads="1"/>
            </p:cNvSpPr>
            <p:nvPr/>
          </p:nvSpPr>
          <p:spPr bwMode="auto">
            <a:xfrm>
              <a:off x="3216"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9462" name="Text Box 4"/>
            <p:cNvSpPr txBox="1">
              <a:spLocks noChangeArrowheads="1"/>
            </p:cNvSpPr>
            <p:nvPr/>
          </p:nvSpPr>
          <p:spPr bwMode="auto">
            <a:xfrm>
              <a:off x="4032"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9463" name="Text Box 5"/>
            <p:cNvSpPr txBox="1">
              <a:spLocks noChangeArrowheads="1"/>
            </p:cNvSpPr>
            <p:nvPr/>
          </p:nvSpPr>
          <p:spPr bwMode="auto">
            <a:xfrm>
              <a:off x="3216"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9464" name="Text Box 6"/>
            <p:cNvSpPr txBox="1">
              <a:spLocks noChangeArrowheads="1"/>
            </p:cNvSpPr>
            <p:nvPr/>
          </p:nvSpPr>
          <p:spPr bwMode="auto">
            <a:xfrm>
              <a:off x="4032"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9465" name="Line 7"/>
            <p:cNvSpPr>
              <a:spLocks noChangeShapeType="1"/>
            </p:cNvSpPr>
            <p:nvPr/>
          </p:nvSpPr>
          <p:spPr bwMode="auto">
            <a:xfrm>
              <a:off x="3552" y="1200"/>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66" name="Line 8"/>
            <p:cNvSpPr>
              <a:spLocks noChangeShapeType="1"/>
            </p:cNvSpPr>
            <p:nvPr/>
          </p:nvSpPr>
          <p:spPr bwMode="auto">
            <a:xfrm flipV="1">
              <a:off x="388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67" name="Line 9"/>
            <p:cNvSpPr>
              <a:spLocks noChangeShapeType="1"/>
            </p:cNvSpPr>
            <p:nvPr/>
          </p:nvSpPr>
          <p:spPr bwMode="auto">
            <a:xfrm>
              <a:off x="388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68" name="Line 10"/>
            <p:cNvSpPr>
              <a:spLocks noChangeShapeType="1"/>
            </p:cNvSpPr>
            <p:nvPr/>
          </p:nvSpPr>
          <p:spPr bwMode="auto">
            <a:xfrm flipH="1" flipV="1">
              <a:off x="340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69" name="Line 11"/>
            <p:cNvSpPr>
              <a:spLocks noChangeShapeType="1"/>
            </p:cNvSpPr>
            <p:nvPr/>
          </p:nvSpPr>
          <p:spPr bwMode="auto">
            <a:xfrm flipH="1">
              <a:off x="340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0" name="Text Box 13"/>
            <p:cNvSpPr txBox="1">
              <a:spLocks noChangeArrowheads="1"/>
            </p:cNvSpPr>
            <p:nvPr/>
          </p:nvSpPr>
          <p:spPr bwMode="auto">
            <a:xfrm>
              <a:off x="3216"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9471" name="Text Box 14"/>
            <p:cNvSpPr txBox="1">
              <a:spLocks noChangeArrowheads="1"/>
            </p:cNvSpPr>
            <p:nvPr/>
          </p:nvSpPr>
          <p:spPr bwMode="auto">
            <a:xfrm>
              <a:off x="4032"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9472" name="Text Box 15"/>
            <p:cNvSpPr txBox="1">
              <a:spLocks noChangeArrowheads="1"/>
            </p:cNvSpPr>
            <p:nvPr/>
          </p:nvSpPr>
          <p:spPr bwMode="auto">
            <a:xfrm>
              <a:off x="3216"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9473" name="Text Box 16"/>
            <p:cNvSpPr txBox="1">
              <a:spLocks noChangeArrowheads="1"/>
            </p:cNvSpPr>
            <p:nvPr/>
          </p:nvSpPr>
          <p:spPr bwMode="auto">
            <a:xfrm>
              <a:off x="4032"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9474" name="Line 17"/>
            <p:cNvSpPr>
              <a:spLocks noChangeShapeType="1"/>
            </p:cNvSpPr>
            <p:nvPr/>
          </p:nvSpPr>
          <p:spPr bwMode="auto">
            <a:xfrm>
              <a:off x="3552" y="2121"/>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5" name="Line 18"/>
            <p:cNvSpPr>
              <a:spLocks noChangeShapeType="1"/>
            </p:cNvSpPr>
            <p:nvPr/>
          </p:nvSpPr>
          <p:spPr bwMode="auto">
            <a:xfrm flipV="1">
              <a:off x="388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6" name="Line 19"/>
            <p:cNvSpPr>
              <a:spLocks noChangeShapeType="1"/>
            </p:cNvSpPr>
            <p:nvPr/>
          </p:nvSpPr>
          <p:spPr bwMode="auto">
            <a:xfrm>
              <a:off x="388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7" name="Line 20"/>
            <p:cNvSpPr>
              <a:spLocks noChangeShapeType="1"/>
            </p:cNvSpPr>
            <p:nvPr/>
          </p:nvSpPr>
          <p:spPr bwMode="auto">
            <a:xfrm flipH="1" flipV="1">
              <a:off x="340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8" name="Line 21"/>
            <p:cNvSpPr>
              <a:spLocks noChangeShapeType="1"/>
            </p:cNvSpPr>
            <p:nvPr/>
          </p:nvSpPr>
          <p:spPr bwMode="auto">
            <a:xfrm flipH="1">
              <a:off x="340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79" name="Text Box 22"/>
            <p:cNvSpPr txBox="1">
              <a:spLocks noChangeArrowheads="1"/>
            </p:cNvSpPr>
            <p:nvPr/>
          </p:nvSpPr>
          <p:spPr bwMode="auto">
            <a:xfrm>
              <a:off x="3216"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19480" name="Text Box 23"/>
            <p:cNvSpPr txBox="1">
              <a:spLocks noChangeArrowheads="1"/>
            </p:cNvSpPr>
            <p:nvPr/>
          </p:nvSpPr>
          <p:spPr bwMode="auto">
            <a:xfrm>
              <a:off x="4032"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19481" name="Text Box 24"/>
            <p:cNvSpPr txBox="1">
              <a:spLocks noChangeArrowheads="1"/>
            </p:cNvSpPr>
            <p:nvPr/>
          </p:nvSpPr>
          <p:spPr bwMode="auto">
            <a:xfrm>
              <a:off x="3216"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19482" name="Text Box 25"/>
            <p:cNvSpPr txBox="1">
              <a:spLocks noChangeArrowheads="1"/>
            </p:cNvSpPr>
            <p:nvPr/>
          </p:nvSpPr>
          <p:spPr bwMode="auto">
            <a:xfrm>
              <a:off x="4032"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19483" name="Line 26"/>
            <p:cNvSpPr>
              <a:spLocks noChangeShapeType="1"/>
            </p:cNvSpPr>
            <p:nvPr/>
          </p:nvSpPr>
          <p:spPr bwMode="auto">
            <a:xfrm>
              <a:off x="3552" y="30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84" name="Line 27"/>
            <p:cNvSpPr>
              <a:spLocks noChangeShapeType="1"/>
            </p:cNvSpPr>
            <p:nvPr/>
          </p:nvSpPr>
          <p:spPr bwMode="auto">
            <a:xfrm flipV="1">
              <a:off x="388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85" name="Line 28"/>
            <p:cNvSpPr>
              <a:spLocks noChangeShapeType="1"/>
            </p:cNvSpPr>
            <p:nvPr/>
          </p:nvSpPr>
          <p:spPr bwMode="auto">
            <a:xfrm>
              <a:off x="388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86" name="Line 29"/>
            <p:cNvSpPr>
              <a:spLocks noChangeShapeType="1"/>
            </p:cNvSpPr>
            <p:nvPr/>
          </p:nvSpPr>
          <p:spPr bwMode="auto">
            <a:xfrm flipH="1" flipV="1">
              <a:off x="340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87" name="Line 30"/>
            <p:cNvSpPr>
              <a:spLocks noChangeShapeType="1"/>
            </p:cNvSpPr>
            <p:nvPr/>
          </p:nvSpPr>
          <p:spPr bwMode="auto">
            <a:xfrm flipH="1">
              <a:off x="340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88" name="Oval 31"/>
            <p:cNvSpPr>
              <a:spLocks noChangeArrowheads="1"/>
            </p:cNvSpPr>
            <p:nvPr/>
          </p:nvSpPr>
          <p:spPr bwMode="auto">
            <a:xfrm>
              <a:off x="3888" y="1296"/>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19489" name="Oval 32"/>
            <p:cNvSpPr>
              <a:spLocks noChangeArrowheads="1"/>
            </p:cNvSpPr>
            <p:nvPr/>
          </p:nvSpPr>
          <p:spPr bwMode="auto">
            <a:xfrm>
              <a:off x="3888" y="2217"/>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19490" name="Oval 33"/>
            <p:cNvSpPr>
              <a:spLocks noChangeArrowheads="1"/>
            </p:cNvSpPr>
            <p:nvPr/>
          </p:nvSpPr>
          <p:spPr bwMode="auto">
            <a:xfrm>
              <a:off x="3504" y="31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19491" name="Text Box 34"/>
            <p:cNvSpPr txBox="1">
              <a:spLocks noChangeArrowheads="1"/>
            </p:cNvSpPr>
            <p:nvPr/>
          </p:nvSpPr>
          <p:spPr bwMode="auto">
            <a:xfrm>
              <a:off x="4464" y="1056"/>
              <a:ext cx="213"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tx2"/>
                  </a:solidFill>
                </a:rPr>
                <a:t>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1</a:t>
              </a:r>
              <a:endParaRPr lang="cs-CZ" altLang="cs-CZ" b="1">
                <a:solidFill>
                  <a:schemeClr val="tx2"/>
                </a:solidFill>
              </a:endParaRPr>
            </a:p>
          </p:txBody>
        </p:sp>
      </p:grpSp>
    </p:spTree>
    <p:extLst>
      <p:ext uri="{BB962C8B-B14F-4D97-AF65-F5344CB8AC3E}">
        <p14:creationId xmlns:p14="http://schemas.microsoft.com/office/powerpoint/2010/main" val="3465889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step 2</a:t>
            </a:r>
            <a:endParaRPr lang="cs-CZ" altLang="cs-CZ" smtClean="0"/>
          </a:p>
        </p:txBody>
      </p:sp>
      <p:sp>
        <p:nvSpPr>
          <p:cNvPr id="20483" name="Text Box 12"/>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A: TA</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GTTC</a:t>
            </a:r>
          </a:p>
          <a:p>
            <a:r>
              <a:rPr lang="cs-CZ" altLang="cs-CZ" b="1">
                <a:solidFill>
                  <a:schemeClr val="tx2"/>
                </a:solidFill>
                <a:latin typeface="Courier New" panose="02070309020205020404" pitchFamily="49" charset="0"/>
              </a:rPr>
              <a:t>B: TA</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TTTC</a:t>
            </a:r>
          </a:p>
          <a:p>
            <a:r>
              <a:rPr lang="cs-CZ" altLang="cs-CZ" b="1">
                <a:solidFill>
                  <a:schemeClr val="tx2"/>
                </a:solidFill>
                <a:latin typeface="Courier New" panose="02070309020205020404" pitchFamily="49" charset="0"/>
              </a:rPr>
              <a:t>C: </a:t>
            </a:r>
            <a:r>
              <a:rPr lang="en-US" altLang="cs-CZ" b="1">
                <a:solidFill>
                  <a:schemeClr val="tx2"/>
                </a:solidFill>
                <a:latin typeface="Courier New" panose="02070309020205020404" pitchFamily="49" charset="0"/>
              </a:rPr>
              <a:t>T</a:t>
            </a:r>
            <a:r>
              <a:rPr lang="cs-CZ" altLang="cs-CZ" b="1">
                <a:solidFill>
                  <a:schemeClr val="tx2"/>
                </a:solidFill>
                <a:latin typeface="Courier New" panose="02070309020205020404" pitchFamily="49" charset="0"/>
              </a:rPr>
              <a:t>A</a:t>
            </a:r>
            <a:r>
              <a:rPr lang="cs-CZ" altLang="cs-CZ" b="1">
                <a:solidFill>
                  <a:schemeClr val="folHlink"/>
                </a:solidFill>
                <a:latin typeface="Courier New" panose="02070309020205020404" pitchFamily="49" charset="0"/>
              </a:rPr>
              <a:t>C</a:t>
            </a:r>
            <a:r>
              <a:rPr lang="cs-CZ" altLang="cs-CZ" b="1">
                <a:solidFill>
                  <a:schemeClr val="tx2"/>
                </a:solidFill>
                <a:latin typeface="Courier New" panose="02070309020205020404" pitchFamily="49" charset="0"/>
              </a:rPr>
              <a:t>GTAC</a:t>
            </a:r>
          </a:p>
          <a:p>
            <a:r>
              <a:rPr lang="cs-CZ" altLang="cs-CZ" b="1">
                <a:solidFill>
                  <a:schemeClr val="tx2"/>
                </a:solidFill>
                <a:latin typeface="Courier New" panose="02070309020205020404" pitchFamily="49" charset="0"/>
              </a:rPr>
              <a:t>D: GA</a:t>
            </a:r>
            <a:r>
              <a:rPr lang="cs-CZ" altLang="cs-CZ" b="1">
                <a:solidFill>
                  <a:schemeClr val="folHlink"/>
                </a:solidFill>
                <a:latin typeface="Courier New" panose="02070309020205020404" pitchFamily="49" charset="0"/>
              </a:rPr>
              <a:t>C</a:t>
            </a:r>
            <a:r>
              <a:rPr lang="cs-CZ" altLang="cs-CZ" b="1">
                <a:solidFill>
                  <a:schemeClr val="tx2"/>
                </a:solidFill>
                <a:latin typeface="Courier New" panose="02070309020205020404" pitchFamily="49" charset="0"/>
              </a:rPr>
              <a:t>TTAA</a:t>
            </a:r>
          </a:p>
        </p:txBody>
      </p:sp>
      <p:grpSp>
        <p:nvGrpSpPr>
          <p:cNvPr id="20484" name="Group 37"/>
          <p:cNvGrpSpPr>
            <a:grpSpLocks/>
          </p:cNvGrpSpPr>
          <p:nvPr/>
        </p:nvGrpSpPr>
        <p:grpSpPr bwMode="auto">
          <a:xfrm>
            <a:off x="6781800" y="2438401"/>
            <a:ext cx="2801938" cy="3871913"/>
            <a:chOff x="3216" y="912"/>
            <a:chExt cx="1765" cy="2439"/>
          </a:xfrm>
        </p:grpSpPr>
        <p:sp>
          <p:nvSpPr>
            <p:cNvPr id="20485" name="Text Box 3"/>
            <p:cNvSpPr txBox="1">
              <a:spLocks noChangeArrowheads="1"/>
            </p:cNvSpPr>
            <p:nvPr/>
          </p:nvSpPr>
          <p:spPr bwMode="auto">
            <a:xfrm>
              <a:off x="3216"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0486" name="Text Box 4"/>
            <p:cNvSpPr txBox="1">
              <a:spLocks noChangeArrowheads="1"/>
            </p:cNvSpPr>
            <p:nvPr/>
          </p:nvSpPr>
          <p:spPr bwMode="auto">
            <a:xfrm>
              <a:off x="4032"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0487" name="Text Box 5"/>
            <p:cNvSpPr txBox="1">
              <a:spLocks noChangeArrowheads="1"/>
            </p:cNvSpPr>
            <p:nvPr/>
          </p:nvSpPr>
          <p:spPr bwMode="auto">
            <a:xfrm>
              <a:off x="3216"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0488" name="Text Box 6"/>
            <p:cNvSpPr txBox="1">
              <a:spLocks noChangeArrowheads="1"/>
            </p:cNvSpPr>
            <p:nvPr/>
          </p:nvSpPr>
          <p:spPr bwMode="auto">
            <a:xfrm>
              <a:off x="4032"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0489" name="Line 7"/>
            <p:cNvSpPr>
              <a:spLocks noChangeShapeType="1"/>
            </p:cNvSpPr>
            <p:nvPr/>
          </p:nvSpPr>
          <p:spPr bwMode="auto">
            <a:xfrm>
              <a:off x="3552" y="1200"/>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0" name="Line 8"/>
            <p:cNvSpPr>
              <a:spLocks noChangeShapeType="1"/>
            </p:cNvSpPr>
            <p:nvPr/>
          </p:nvSpPr>
          <p:spPr bwMode="auto">
            <a:xfrm flipV="1">
              <a:off x="388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1" name="Line 9"/>
            <p:cNvSpPr>
              <a:spLocks noChangeShapeType="1"/>
            </p:cNvSpPr>
            <p:nvPr/>
          </p:nvSpPr>
          <p:spPr bwMode="auto">
            <a:xfrm>
              <a:off x="388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2" name="Line 10"/>
            <p:cNvSpPr>
              <a:spLocks noChangeShapeType="1"/>
            </p:cNvSpPr>
            <p:nvPr/>
          </p:nvSpPr>
          <p:spPr bwMode="auto">
            <a:xfrm flipH="1" flipV="1">
              <a:off x="340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3" name="Line 11"/>
            <p:cNvSpPr>
              <a:spLocks noChangeShapeType="1"/>
            </p:cNvSpPr>
            <p:nvPr/>
          </p:nvSpPr>
          <p:spPr bwMode="auto">
            <a:xfrm flipH="1">
              <a:off x="340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4" name="Text Box 13"/>
            <p:cNvSpPr txBox="1">
              <a:spLocks noChangeArrowheads="1"/>
            </p:cNvSpPr>
            <p:nvPr/>
          </p:nvSpPr>
          <p:spPr bwMode="auto">
            <a:xfrm>
              <a:off x="3216"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0495" name="Text Box 14"/>
            <p:cNvSpPr txBox="1">
              <a:spLocks noChangeArrowheads="1"/>
            </p:cNvSpPr>
            <p:nvPr/>
          </p:nvSpPr>
          <p:spPr bwMode="auto">
            <a:xfrm>
              <a:off x="4032"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0496" name="Text Box 15"/>
            <p:cNvSpPr txBox="1">
              <a:spLocks noChangeArrowheads="1"/>
            </p:cNvSpPr>
            <p:nvPr/>
          </p:nvSpPr>
          <p:spPr bwMode="auto">
            <a:xfrm>
              <a:off x="3216"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0497" name="Text Box 16"/>
            <p:cNvSpPr txBox="1">
              <a:spLocks noChangeArrowheads="1"/>
            </p:cNvSpPr>
            <p:nvPr/>
          </p:nvSpPr>
          <p:spPr bwMode="auto">
            <a:xfrm>
              <a:off x="4032"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0498" name="Line 17"/>
            <p:cNvSpPr>
              <a:spLocks noChangeShapeType="1"/>
            </p:cNvSpPr>
            <p:nvPr/>
          </p:nvSpPr>
          <p:spPr bwMode="auto">
            <a:xfrm>
              <a:off x="3552" y="2121"/>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99" name="Line 18"/>
            <p:cNvSpPr>
              <a:spLocks noChangeShapeType="1"/>
            </p:cNvSpPr>
            <p:nvPr/>
          </p:nvSpPr>
          <p:spPr bwMode="auto">
            <a:xfrm flipV="1">
              <a:off x="388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0" name="Line 19"/>
            <p:cNvSpPr>
              <a:spLocks noChangeShapeType="1"/>
            </p:cNvSpPr>
            <p:nvPr/>
          </p:nvSpPr>
          <p:spPr bwMode="auto">
            <a:xfrm>
              <a:off x="388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1" name="Line 20"/>
            <p:cNvSpPr>
              <a:spLocks noChangeShapeType="1"/>
            </p:cNvSpPr>
            <p:nvPr/>
          </p:nvSpPr>
          <p:spPr bwMode="auto">
            <a:xfrm flipH="1" flipV="1">
              <a:off x="340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2" name="Line 21"/>
            <p:cNvSpPr>
              <a:spLocks noChangeShapeType="1"/>
            </p:cNvSpPr>
            <p:nvPr/>
          </p:nvSpPr>
          <p:spPr bwMode="auto">
            <a:xfrm flipH="1">
              <a:off x="340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3" name="Text Box 22"/>
            <p:cNvSpPr txBox="1">
              <a:spLocks noChangeArrowheads="1"/>
            </p:cNvSpPr>
            <p:nvPr/>
          </p:nvSpPr>
          <p:spPr bwMode="auto">
            <a:xfrm>
              <a:off x="3216"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0504" name="Text Box 23"/>
            <p:cNvSpPr txBox="1">
              <a:spLocks noChangeArrowheads="1"/>
            </p:cNvSpPr>
            <p:nvPr/>
          </p:nvSpPr>
          <p:spPr bwMode="auto">
            <a:xfrm>
              <a:off x="4032"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0505" name="Text Box 24"/>
            <p:cNvSpPr txBox="1">
              <a:spLocks noChangeArrowheads="1"/>
            </p:cNvSpPr>
            <p:nvPr/>
          </p:nvSpPr>
          <p:spPr bwMode="auto">
            <a:xfrm>
              <a:off x="3216"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0506" name="Text Box 25"/>
            <p:cNvSpPr txBox="1">
              <a:spLocks noChangeArrowheads="1"/>
            </p:cNvSpPr>
            <p:nvPr/>
          </p:nvSpPr>
          <p:spPr bwMode="auto">
            <a:xfrm>
              <a:off x="4032"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0507" name="Line 26"/>
            <p:cNvSpPr>
              <a:spLocks noChangeShapeType="1"/>
            </p:cNvSpPr>
            <p:nvPr/>
          </p:nvSpPr>
          <p:spPr bwMode="auto">
            <a:xfrm>
              <a:off x="3552" y="30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8" name="Line 27"/>
            <p:cNvSpPr>
              <a:spLocks noChangeShapeType="1"/>
            </p:cNvSpPr>
            <p:nvPr/>
          </p:nvSpPr>
          <p:spPr bwMode="auto">
            <a:xfrm flipV="1">
              <a:off x="388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09" name="Line 28"/>
            <p:cNvSpPr>
              <a:spLocks noChangeShapeType="1"/>
            </p:cNvSpPr>
            <p:nvPr/>
          </p:nvSpPr>
          <p:spPr bwMode="auto">
            <a:xfrm>
              <a:off x="388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0" name="Line 29"/>
            <p:cNvSpPr>
              <a:spLocks noChangeShapeType="1"/>
            </p:cNvSpPr>
            <p:nvPr/>
          </p:nvSpPr>
          <p:spPr bwMode="auto">
            <a:xfrm flipH="1" flipV="1">
              <a:off x="340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1" name="Line 30"/>
            <p:cNvSpPr>
              <a:spLocks noChangeShapeType="1"/>
            </p:cNvSpPr>
            <p:nvPr/>
          </p:nvSpPr>
          <p:spPr bwMode="auto">
            <a:xfrm flipH="1">
              <a:off x="340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512" name="Oval 31"/>
            <p:cNvSpPr>
              <a:spLocks noChangeArrowheads="1"/>
            </p:cNvSpPr>
            <p:nvPr/>
          </p:nvSpPr>
          <p:spPr bwMode="auto">
            <a:xfrm>
              <a:off x="3696" y="124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0513" name="Oval 32"/>
            <p:cNvSpPr>
              <a:spLocks noChangeArrowheads="1"/>
            </p:cNvSpPr>
            <p:nvPr/>
          </p:nvSpPr>
          <p:spPr bwMode="auto">
            <a:xfrm>
              <a:off x="3888" y="220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0514" name="Oval 33"/>
            <p:cNvSpPr>
              <a:spLocks noChangeArrowheads="1"/>
            </p:cNvSpPr>
            <p:nvPr/>
          </p:nvSpPr>
          <p:spPr bwMode="auto">
            <a:xfrm>
              <a:off x="3504" y="31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0515" name="Text Box 34"/>
            <p:cNvSpPr txBox="1">
              <a:spLocks noChangeArrowheads="1"/>
            </p:cNvSpPr>
            <p:nvPr/>
          </p:nvSpPr>
          <p:spPr bwMode="auto">
            <a:xfrm>
              <a:off x="4464" y="1056"/>
              <a:ext cx="517"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tx2"/>
                  </a:solidFill>
                </a:rPr>
                <a:t>1 + 1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1 + 2</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1 + 2</a:t>
              </a:r>
              <a:endParaRPr lang="cs-CZ" altLang="cs-CZ" b="1">
                <a:solidFill>
                  <a:schemeClr val="tx2"/>
                </a:solidFill>
              </a:endParaRPr>
            </a:p>
          </p:txBody>
        </p:sp>
        <p:sp>
          <p:nvSpPr>
            <p:cNvPr id="20516" name="Oval 35"/>
            <p:cNvSpPr>
              <a:spLocks noChangeArrowheads="1"/>
            </p:cNvSpPr>
            <p:nvPr/>
          </p:nvSpPr>
          <p:spPr bwMode="auto">
            <a:xfrm>
              <a:off x="3504" y="220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0517" name="Oval 36"/>
            <p:cNvSpPr>
              <a:spLocks noChangeArrowheads="1"/>
            </p:cNvSpPr>
            <p:nvPr/>
          </p:nvSpPr>
          <p:spPr bwMode="auto">
            <a:xfrm>
              <a:off x="3888" y="288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grpSp>
    </p:spTree>
    <p:extLst>
      <p:ext uri="{BB962C8B-B14F-4D97-AF65-F5344CB8AC3E}">
        <p14:creationId xmlns:p14="http://schemas.microsoft.com/office/powerpoint/2010/main" val="87557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step 3</a:t>
            </a:r>
            <a:endParaRPr lang="cs-CZ" altLang="cs-CZ" smtClean="0"/>
          </a:p>
        </p:txBody>
      </p:sp>
      <p:sp>
        <p:nvSpPr>
          <p:cNvPr id="21507" name="Text Box 12"/>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A: TAT</a:t>
            </a:r>
            <a:r>
              <a:rPr lang="cs-CZ" altLang="cs-CZ" b="1">
                <a:solidFill>
                  <a:schemeClr val="folHlink"/>
                </a:solidFill>
                <a:latin typeface="Courier New" panose="02070309020205020404" pitchFamily="49" charset="0"/>
              </a:rPr>
              <a:t>G</a:t>
            </a:r>
            <a:r>
              <a:rPr lang="cs-CZ" altLang="cs-CZ" b="1">
                <a:solidFill>
                  <a:schemeClr val="tx2"/>
                </a:solidFill>
                <a:latin typeface="Courier New" panose="02070309020205020404" pitchFamily="49" charset="0"/>
              </a:rPr>
              <a:t>TTC</a:t>
            </a:r>
          </a:p>
          <a:p>
            <a:r>
              <a:rPr lang="cs-CZ" altLang="cs-CZ" b="1">
                <a:solidFill>
                  <a:schemeClr val="tx2"/>
                </a:solidFill>
                <a:latin typeface="Courier New" panose="02070309020205020404" pitchFamily="49" charset="0"/>
              </a:rPr>
              <a:t>B: TAT</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TTC</a:t>
            </a:r>
          </a:p>
          <a:p>
            <a:r>
              <a:rPr lang="cs-CZ" altLang="cs-CZ" b="1">
                <a:solidFill>
                  <a:schemeClr val="tx2"/>
                </a:solidFill>
                <a:latin typeface="Courier New" panose="02070309020205020404" pitchFamily="49" charset="0"/>
              </a:rPr>
              <a:t>C: TAC</a:t>
            </a:r>
            <a:r>
              <a:rPr lang="cs-CZ" altLang="cs-CZ" b="1">
                <a:solidFill>
                  <a:schemeClr val="folHlink"/>
                </a:solidFill>
                <a:latin typeface="Courier New" panose="02070309020205020404" pitchFamily="49" charset="0"/>
              </a:rPr>
              <a:t>G</a:t>
            </a:r>
            <a:r>
              <a:rPr lang="cs-CZ" altLang="cs-CZ" b="1">
                <a:solidFill>
                  <a:schemeClr val="tx2"/>
                </a:solidFill>
                <a:latin typeface="Courier New" panose="02070309020205020404" pitchFamily="49" charset="0"/>
              </a:rPr>
              <a:t>TAC</a:t>
            </a:r>
          </a:p>
          <a:p>
            <a:r>
              <a:rPr lang="cs-CZ" altLang="cs-CZ" b="1">
                <a:solidFill>
                  <a:schemeClr val="tx2"/>
                </a:solidFill>
                <a:latin typeface="Courier New" panose="02070309020205020404" pitchFamily="49" charset="0"/>
              </a:rPr>
              <a:t>D: GAC</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TAA</a:t>
            </a:r>
          </a:p>
        </p:txBody>
      </p:sp>
      <p:grpSp>
        <p:nvGrpSpPr>
          <p:cNvPr id="21508" name="Group 37"/>
          <p:cNvGrpSpPr>
            <a:grpSpLocks/>
          </p:cNvGrpSpPr>
          <p:nvPr/>
        </p:nvGrpSpPr>
        <p:grpSpPr bwMode="auto">
          <a:xfrm>
            <a:off x="6781800" y="2438401"/>
            <a:ext cx="2801938" cy="3871913"/>
            <a:chOff x="3216" y="912"/>
            <a:chExt cx="1765" cy="2439"/>
          </a:xfrm>
        </p:grpSpPr>
        <p:sp>
          <p:nvSpPr>
            <p:cNvPr id="21509" name="Text Box 3"/>
            <p:cNvSpPr txBox="1">
              <a:spLocks noChangeArrowheads="1"/>
            </p:cNvSpPr>
            <p:nvPr/>
          </p:nvSpPr>
          <p:spPr bwMode="auto">
            <a:xfrm>
              <a:off x="3216"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1510" name="Text Box 4"/>
            <p:cNvSpPr txBox="1">
              <a:spLocks noChangeArrowheads="1"/>
            </p:cNvSpPr>
            <p:nvPr/>
          </p:nvSpPr>
          <p:spPr bwMode="auto">
            <a:xfrm>
              <a:off x="4032"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1511" name="Text Box 5"/>
            <p:cNvSpPr txBox="1">
              <a:spLocks noChangeArrowheads="1"/>
            </p:cNvSpPr>
            <p:nvPr/>
          </p:nvSpPr>
          <p:spPr bwMode="auto">
            <a:xfrm>
              <a:off x="3216"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1512" name="Text Box 6"/>
            <p:cNvSpPr txBox="1">
              <a:spLocks noChangeArrowheads="1"/>
            </p:cNvSpPr>
            <p:nvPr/>
          </p:nvSpPr>
          <p:spPr bwMode="auto">
            <a:xfrm>
              <a:off x="4032"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1513" name="Line 7"/>
            <p:cNvSpPr>
              <a:spLocks noChangeShapeType="1"/>
            </p:cNvSpPr>
            <p:nvPr/>
          </p:nvSpPr>
          <p:spPr bwMode="auto">
            <a:xfrm>
              <a:off x="3552" y="1200"/>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4" name="Line 8"/>
            <p:cNvSpPr>
              <a:spLocks noChangeShapeType="1"/>
            </p:cNvSpPr>
            <p:nvPr/>
          </p:nvSpPr>
          <p:spPr bwMode="auto">
            <a:xfrm flipV="1">
              <a:off x="388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5" name="Line 9"/>
            <p:cNvSpPr>
              <a:spLocks noChangeShapeType="1"/>
            </p:cNvSpPr>
            <p:nvPr/>
          </p:nvSpPr>
          <p:spPr bwMode="auto">
            <a:xfrm>
              <a:off x="388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6" name="Line 10"/>
            <p:cNvSpPr>
              <a:spLocks noChangeShapeType="1"/>
            </p:cNvSpPr>
            <p:nvPr/>
          </p:nvSpPr>
          <p:spPr bwMode="auto">
            <a:xfrm flipH="1" flipV="1">
              <a:off x="340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7" name="Line 11"/>
            <p:cNvSpPr>
              <a:spLocks noChangeShapeType="1"/>
            </p:cNvSpPr>
            <p:nvPr/>
          </p:nvSpPr>
          <p:spPr bwMode="auto">
            <a:xfrm flipH="1">
              <a:off x="340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18" name="Text Box 13"/>
            <p:cNvSpPr txBox="1">
              <a:spLocks noChangeArrowheads="1"/>
            </p:cNvSpPr>
            <p:nvPr/>
          </p:nvSpPr>
          <p:spPr bwMode="auto">
            <a:xfrm>
              <a:off x="3216"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1519" name="Text Box 14"/>
            <p:cNvSpPr txBox="1">
              <a:spLocks noChangeArrowheads="1"/>
            </p:cNvSpPr>
            <p:nvPr/>
          </p:nvSpPr>
          <p:spPr bwMode="auto">
            <a:xfrm>
              <a:off x="4032"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1520" name="Text Box 15"/>
            <p:cNvSpPr txBox="1">
              <a:spLocks noChangeArrowheads="1"/>
            </p:cNvSpPr>
            <p:nvPr/>
          </p:nvSpPr>
          <p:spPr bwMode="auto">
            <a:xfrm>
              <a:off x="3216"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1521" name="Text Box 16"/>
            <p:cNvSpPr txBox="1">
              <a:spLocks noChangeArrowheads="1"/>
            </p:cNvSpPr>
            <p:nvPr/>
          </p:nvSpPr>
          <p:spPr bwMode="auto">
            <a:xfrm>
              <a:off x="4032"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1522" name="Line 17"/>
            <p:cNvSpPr>
              <a:spLocks noChangeShapeType="1"/>
            </p:cNvSpPr>
            <p:nvPr/>
          </p:nvSpPr>
          <p:spPr bwMode="auto">
            <a:xfrm>
              <a:off x="3552" y="2121"/>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3" name="Line 18"/>
            <p:cNvSpPr>
              <a:spLocks noChangeShapeType="1"/>
            </p:cNvSpPr>
            <p:nvPr/>
          </p:nvSpPr>
          <p:spPr bwMode="auto">
            <a:xfrm flipV="1">
              <a:off x="388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4" name="Line 19"/>
            <p:cNvSpPr>
              <a:spLocks noChangeShapeType="1"/>
            </p:cNvSpPr>
            <p:nvPr/>
          </p:nvSpPr>
          <p:spPr bwMode="auto">
            <a:xfrm>
              <a:off x="388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5" name="Line 20"/>
            <p:cNvSpPr>
              <a:spLocks noChangeShapeType="1"/>
            </p:cNvSpPr>
            <p:nvPr/>
          </p:nvSpPr>
          <p:spPr bwMode="auto">
            <a:xfrm flipH="1" flipV="1">
              <a:off x="340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6" name="Line 21"/>
            <p:cNvSpPr>
              <a:spLocks noChangeShapeType="1"/>
            </p:cNvSpPr>
            <p:nvPr/>
          </p:nvSpPr>
          <p:spPr bwMode="auto">
            <a:xfrm flipH="1">
              <a:off x="340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27" name="Text Box 22"/>
            <p:cNvSpPr txBox="1">
              <a:spLocks noChangeArrowheads="1"/>
            </p:cNvSpPr>
            <p:nvPr/>
          </p:nvSpPr>
          <p:spPr bwMode="auto">
            <a:xfrm>
              <a:off x="3216"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1528" name="Text Box 23"/>
            <p:cNvSpPr txBox="1">
              <a:spLocks noChangeArrowheads="1"/>
            </p:cNvSpPr>
            <p:nvPr/>
          </p:nvSpPr>
          <p:spPr bwMode="auto">
            <a:xfrm>
              <a:off x="4032"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1529" name="Text Box 24"/>
            <p:cNvSpPr txBox="1">
              <a:spLocks noChangeArrowheads="1"/>
            </p:cNvSpPr>
            <p:nvPr/>
          </p:nvSpPr>
          <p:spPr bwMode="auto">
            <a:xfrm>
              <a:off x="3216"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1530" name="Text Box 25"/>
            <p:cNvSpPr txBox="1">
              <a:spLocks noChangeArrowheads="1"/>
            </p:cNvSpPr>
            <p:nvPr/>
          </p:nvSpPr>
          <p:spPr bwMode="auto">
            <a:xfrm>
              <a:off x="4032"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1531" name="Line 26"/>
            <p:cNvSpPr>
              <a:spLocks noChangeShapeType="1"/>
            </p:cNvSpPr>
            <p:nvPr/>
          </p:nvSpPr>
          <p:spPr bwMode="auto">
            <a:xfrm>
              <a:off x="3552" y="30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2" name="Line 27"/>
            <p:cNvSpPr>
              <a:spLocks noChangeShapeType="1"/>
            </p:cNvSpPr>
            <p:nvPr/>
          </p:nvSpPr>
          <p:spPr bwMode="auto">
            <a:xfrm flipV="1">
              <a:off x="388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3" name="Line 28"/>
            <p:cNvSpPr>
              <a:spLocks noChangeShapeType="1"/>
            </p:cNvSpPr>
            <p:nvPr/>
          </p:nvSpPr>
          <p:spPr bwMode="auto">
            <a:xfrm>
              <a:off x="388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4" name="Line 29"/>
            <p:cNvSpPr>
              <a:spLocks noChangeShapeType="1"/>
            </p:cNvSpPr>
            <p:nvPr/>
          </p:nvSpPr>
          <p:spPr bwMode="auto">
            <a:xfrm flipH="1" flipV="1">
              <a:off x="340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5" name="Line 30"/>
            <p:cNvSpPr>
              <a:spLocks noChangeShapeType="1"/>
            </p:cNvSpPr>
            <p:nvPr/>
          </p:nvSpPr>
          <p:spPr bwMode="auto">
            <a:xfrm flipH="1">
              <a:off x="340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1536" name="Oval 31"/>
            <p:cNvSpPr>
              <a:spLocks noChangeArrowheads="1"/>
            </p:cNvSpPr>
            <p:nvPr/>
          </p:nvSpPr>
          <p:spPr bwMode="auto">
            <a:xfrm>
              <a:off x="3504" y="1296"/>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1537" name="Oval 32"/>
            <p:cNvSpPr>
              <a:spLocks noChangeArrowheads="1"/>
            </p:cNvSpPr>
            <p:nvPr/>
          </p:nvSpPr>
          <p:spPr bwMode="auto">
            <a:xfrm>
              <a:off x="3888" y="31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1538" name="Oval 33"/>
            <p:cNvSpPr>
              <a:spLocks noChangeArrowheads="1"/>
            </p:cNvSpPr>
            <p:nvPr/>
          </p:nvSpPr>
          <p:spPr bwMode="auto">
            <a:xfrm>
              <a:off x="3504" y="31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1539" name="Text Box 34"/>
            <p:cNvSpPr txBox="1">
              <a:spLocks noChangeArrowheads="1"/>
            </p:cNvSpPr>
            <p:nvPr/>
          </p:nvSpPr>
          <p:spPr bwMode="auto">
            <a:xfrm>
              <a:off x="4464" y="1056"/>
              <a:ext cx="517"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tx2"/>
                  </a:solidFill>
                </a:rPr>
                <a:t>2 + 2</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3 + 1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3 + 2</a:t>
              </a:r>
              <a:endParaRPr lang="cs-CZ" altLang="cs-CZ" b="1">
                <a:solidFill>
                  <a:schemeClr val="tx2"/>
                </a:solidFill>
              </a:endParaRPr>
            </a:p>
          </p:txBody>
        </p:sp>
        <p:sp>
          <p:nvSpPr>
            <p:cNvPr id="21540" name="Oval 35"/>
            <p:cNvSpPr>
              <a:spLocks noChangeArrowheads="1"/>
            </p:cNvSpPr>
            <p:nvPr/>
          </p:nvSpPr>
          <p:spPr bwMode="auto">
            <a:xfrm>
              <a:off x="3888" y="1296"/>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1541" name="Oval 36"/>
            <p:cNvSpPr>
              <a:spLocks noChangeArrowheads="1"/>
            </p:cNvSpPr>
            <p:nvPr/>
          </p:nvSpPr>
          <p:spPr bwMode="auto">
            <a:xfrm>
              <a:off x="3696" y="216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grpSp>
    </p:spTree>
    <p:extLst>
      <p:ext uri="{BB962C8B-B14F-4D97-AF65-F5344CB8AC3E}">
        <p14:creationId xmlns:p14="http://schemas.microsoft.com/office/powerpoint/2010/main" val="2113016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step 4</a:t>
            </a:r>
            <a:endParaRPr lang="cs-CZ" altLang="cs-CZ" smtClean="0"/>
          </a:p>
        </p:txBody>
      </p:sp>
      <p:sp>
        <p:nvSpPr>
          <p:cNvPr id="22531" name="Text Box 12"/>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A: TATGT</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C</a:t>
            </a:r>
          </a:p>
          <a:p>
            <a:r>
              <a:rPr lang="cs-CZ" altLang="cs-CZ" b="1">
                <a:solidFill>
                  <a:schemeClr val="tx2"/>
                </a:solidFill>
                <a:latin typeface="Courier New" panose="02070309020205020404" pitchFamily="49" charset="0"/>
              </a:rPr>
              <a:t>B: TATTT</a:t>
            </a:r>
            <a:r>
              <a:rPr lang="cs-CZ" altLang="cs-CZ" b="1">
                <a:solidFill>
                  <a:schemeClr val="folHlink"/>
                </a:solidFill>
                <a:latin typeface="Courier New" panose="02070309020205020404" pitchFamily="49" charset="0"/>
              </a:rPr>
              <a:t>T</a:t>
            </a:r>
            <a:r>
              <a:rPr lang="cs-CZ" altLang="cs-CZ" b="1">
                <a:solidFill>
                  <a:schemeClr val="tx2"/>
                </a:solidFill>
                <a:latin typeface="Courier New" panose="02070309020205020404" pitchFamily="49" charset="0"/>
              </a:rPr>
              <a:t>C</a:t>
            </a:r>
          </a:p>
          <a:p>
            <a:r>
              <a:rPr lang="cs-CZ" altLang="cs-CZ" b="1">
                <a:solidFill>
                  <a:schemeClr val="tx2"/>
                </a:solidFill>
                <a:latin typeface="Courier New" panose="02070309020205020404" pitchFamily="49" charset="0"/>
              </a:rPr>
              <a:t>C: </a:t>
            </a:r>
            <a:r>
              <a:rPr lang="en-US" altLang="cs-CZ" b="1">
                <a:solidFill>
                  <a:schemeClr val="tx2"/>
                </a:solidFill>
                <a:latin typeface="Courier New" panose="02070309020205020404" pitchFamily="49" charset="0"/>
              </a:rPr>
              <a:t>T</a:t>
            </a:r>
            <a:r>
              <a:rPr lang="cs-CZ" altLang="cs-CZ" b="1">
                <a:solidFill>
                  <a:schemeClr val="tx2"/>
                </a:solidFill>
                <a:latin typeface="Courier New" panose="02070309020205020404" pitchFamily="49" charset="0"/>
              </a:rPr>
              <a:t>ACGT</a:t>
            </a:r>
            <a:r>
              <a:rPr lang="cs-CZ" altLang="cs-CZ" b="1">
                <a:solidFill>
                  <a:schemeClr val="folHlink"/>
                </a:solidFill>
                <a:latin typeface="Courier New" panose="02070309020205020404" pitchFamily="49" charset="0"/>
              </a:rPr>
              <a:t>A</a:t>
            </a:r>
            <a:r>
              <a:rPr lang="cs-CZ" altLang="cs-CZ" b="1">
                <a:solidFill>
                  <a:schemeClr val="tx2"/>
                </a:solidFill>
                <a:latin typeface="Courier New" panose="02070309020205020404" pitchFamily="49" charset="0"/>
              </a:rPr>
              <a:t>C</a:t>
            </a:r>
          </a:p>
          <a:p>
            <a:r>
              <a:rPr lang="cs-CZ" altLang="cs-CZ" b="1">
                <a:solidFill>
                  <a:schemeClr val="tx2"/>
                </a:solidFill>
                <a:latin typeface="Courier New" panose="02070309020205020404" pitchFamily="49" charset="0"/>
              </a:rPr>
              <a:t>D: GACTT</a:t>
            </a:r>
            <a:r>
              <a:rPr lang="cs-CZ" altLang="cs-CZ" b="1">
                <a:solidFill>
                  <a:schemeClr val="folHlink"/>
                </a:solidFill>
                <a:latin typeface="Courier New" panose="02070309020205020404" pitchFamily="49" charset="0"/>
              </a:rPr>
              <a:t>A</a:t>
            </a:r>
            <a:r>
              <a:rPr lang="cs-CZ" altLang="cs-CZ" b="1">
                <a:solidFill>
                  <a:schemeClr val="tx2"/>
                </a:solidFill>
                <a:latin typeface="Courier New" panose="02070309020205020404" pitchFamily="49" charset="0"/>
              </a:rPr>
              <a:t>A</a:t>
            </a:r>
          </a:p>
        </p:txBody>
      </p:sp>
      <p:grpSp>
        <p:nvGrpSpPr>
          <p:cNvPr id="22532" name="Group 37"/>
          <p:cNvGrpSpPr>
            <a:grpSpLocks/>
          </p:cNvGrpSpPr>
          <p:nvPr/>
        </p:nvGrpSpPr>
        <p:grpSpPr bwMode="auto">
          <a:xfrm>
            <a:off x="6781800" y="2438401"/>
            <a:ext cx="2801938" cy="3871913"/>
            <a:chOff x="3216" y="912"/>
            <a:chExt cx="1765" cy="2439"/>
          </a:xfrm>
        </p:grpSpPr>
        <p:sp>
          <p:nvSpPr>
            <p:cNvPr id="22533" name="Text Box 3"/>
            <p:cNvSpPr txBox="1">
              <a:spLocks noChangeArrowheads="1"/>
            </p:cNvSpPr>
            <p:nvPr/>
          </p:nvSpPr>
          <p:spPr bwMode="auto">
            <a:xfrm>
              <a:off x="3216"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2534" name="Text Box 4"/>
            <p:cNvSpPr txBox="1">
              <a:spLocks noChangeArrowheads="1"/>
            </p:cNvSpPr>
            <p:nvPr/>
          </p:nvSpPr>
          <p:spPr bwMode="auto">
            <a:xfrm>
              <a:off x="4032" y="912"/>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2535" name="Text Box 5"/>
            <p:cNvSpPr txBox="1">
              <a:spLocks noChangeArrowheads="1"/>
            </p:cNvSpPr>
            <p:nvPr/>
          </p:nvSpPr>
          <p:spPr bwMode="auto">
            <a:xfrm>
              <a:off x="3216"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2536" name="Text Box 6"/>
            <p:cNvSpPr txBox="1">
              <a:spLocks noChangeArrowheads="1"/>
            </p:cNvSpPr>
            <p:nvPr/>
          </p:nvSpPr>
          <p:spPr bwMode="auto">
            <a:xfrm>
              <a:off x="4032" y="129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2537" name="Line 7"/>
            <p:cNvSpPr>
              <a:spLocks noChangeShapeType="1"/>
            </p:cNvSpPr>
            <p:nvPr/>
          </p:nvSpPr>
          <p:spPr bwMode="auto">
            <a:xfrm>
              <a:off x="3552" y="1200"/>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8" name="Line 8"/>
            <p:cNvSpPr>
              <a:spLocks noChangeShapeType="1"/>
            </p:cNvSpPr>
            <p:nvPr/>
          </p:nvSpPr>
          <p:spPr bwMode="auto">
            <a:xfrm flipV="1">
              <a:off x="388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9" name="Line 9"/>
            <p:cNvSpPr>
              <a:spLocks noChangeShapeType="1"/>
            </p:cNvSpPr>
            <p:nvPr/>
          </p:nvSpPr>
          <p:spPr bwMode="auto">
            <a:xfrm>
              <a:off x="388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0" name="Line 10"/>
            <p:cNvSpPr>
              <a:spLocks noChangeShapeType="1"/>
            </p:cNvSpPr>
            <p:nvPr/>
          </p:nvSpPr>
          <p:spPr bwMode="auto">
            <a:xfrm flipH="1" flipV="1">
              <a:off x="3408" y="1056"/>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1" name="Line 11"/>
            <p:cNvSpPr>
              <a:spLocks noChangeShapeType="1"/>
            </p:cNvSpPr>
            <p:nvPr/>
          </p:nvSpPr>
          <p:spPr bwMode="auto">
            <a:xfrm flipH="1">
              <a:off x="3408" y="120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2" name="Text Box 13"/>
            <p:cNvSpPr txBox="1">
              <a:spLocks noChangeArrowheads="1"/>
            </p:cNvSpPr>
            <p:nvPr/>
          </p:nvSpPr>
          <p:spPr bwMode="auto">
            <a:xfrm>
              <a:off x="3216"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2543" name="Text Box 14"/>
            <p:cNvSpPr txBox="1">
              <a:spLocks noChangeArrowheads="1"/>
            </p:cNvSpPr>
            <p:nvPr/>
          </p:nvSpPr>
          <p:spPr bwMode="auto">
            <a:xfrm>
              <a:off x="4032" y="1833"/>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2544" name="Text Box 15"/>
            <p:cNvSpPr txBox="1">
              <a:spLocks noChangeArrowheads="1"/>
            </p:cNvSpPr>
            <p:nvPr/>
          </p:nvSpPr>
          <p:spPr bwMode="auto">
            <a:xfrm>
              <a:off x="3216"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2545" name="Text Box 16"/>
            <p:cNvSpPr txBox="1">
              <a:spLocks noChangeArrowheads="1"/>
            </p:cNvSpPr>
            <p:nvPr/>
          </p:nvSpPr>
          <p:spPr bwMode="auto">
            <a:xfrm>
              <a:off x="4032" y="221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2546" name="Line 17"/>
            <p:cNvSpPr>
              <a:spLocks noChangeShapeType="1"/>
            </p:cNvSpPr>
            <p:nvPr/>
          </p:nvSpPr>
          <p:spPr bwMode="auto">
            <a:xfrm>
              <a:off x="3552" y="2121"/>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7" name="Line 18"/>
            <p:cNvSpPr>
              <a:spLocks noChangeShapeType="1"/>
            </p:cNvSpPr>
            <p:nvPr/>
          </p:nvSpPr>
          <p:spPr bwMode="auto">
            <a:xfrm flipV="1">
              <a:off x="388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8" name="Line 19"/>
            <p:cNvSpPr>
              <a:spLocks noChangeShapeType="1"/>
            </p:cNvSpPr>
            <p:nvPr/>
          </p:nvSpPr>
          <p:spPr bwMode="auto">
            <a:xfrm>
              <a:off x="388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49" name="Line 20"/>
            <p:cNvSpPr>
              <a:spLocks noChangeShapeType="1"/>
            </p:cNvSpPr>
            <p:nvPr/>
          </p:nvSpPr>
          <p:spPr bwMode="auto">
            <a:xfrm flipH="1" flipV="1">
              <a:off x="3408" y="1977"/>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0" name="Line 21"/>
            <p:cNvSpPr>
              <a:spLocks noChangeShapeType="1"/>
            </p:cNvSpPr>
            <p:nvPr/>
          </p:nvSpPr>
          <p:spPr bwMode="auto">
            <a:xfrm flipH="1">
              <a:off x="3408" y="212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1" name="Text Box 22"/>
            <p:cNvSpPr txBox="1">
              <a:spLocks noChangeArrowheads="1"/>
            </p:cNvSpPr>
            <p:nvPr/>
          </p:nvSpPr>
          <p:spPr bwMode="auto">
            <a:xfrm>
              <a:off x="3216"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2552" name="Text Box 23"/>
            <p:cNvSpPr txBox="1">
              <a:spLocks noChangeArrowheads="1"/>
            </p:cNvSpPr>
            <p:nvPr/>
          </p:nvSpPr>
          <p:spPr bwMode="auto">
            <a:xfrm>
              <a:off x="4032" y="27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2553" name="Text Box 24"/>
            <p:cNvSpPr txBox="1">
              <a:spLocks noChangeArrowheads="1"/>
            </p:cNvSpPr>
            <p:nvPr/>
          </p:nvSpPr>
          <p:spPr bwMode="auto">
            <a:xfrm>
              <a:off x="3216"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2554" name="Text Box 25"/>
            <p:cNvSpPr txBox="1">
              <a:spLocks noChangeArrowheads="1"/>
            </p:cNvSpPr>
            <p:nvPr/>
          </p:nvSpPr>
          <p:spPr bwMode="auto">
            <a:xfrm>
              <a:off x="4032" y="31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2555" name="Line 26"/>
            <p:cNvSpPr>
              <a:spLocks noChangeShapeType="1"/>
            </p:cNvSpPr>
            <p:nvPr/>
          </p:nvSpPr>
          <p:spPr bwMode="auto">
            <a:xfrm>
              <a:off x="3552" y="30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6" name="Line 27"/>
            <p:cNvSpPr>
              <a:spLocks noChangeShapeType="1"/>
            </p:cNvSpPr>
            <p:nvPr/>
          </p:nvSpPr>
          <p:spPr bwMode="auto">
            <a:xfrm flipV="1">
              <a:off x="388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7" name="Line 28"/>
            <p:cNvSpPr>
              <a:spLocks noChangeShapeType="1"/>
            </p:cNvSpPr>
            <p:nvPr/>
          </p:nvSpPr>
          <p:spPr bwMode="auto">
            <a:xfrm>
              <a:off x="388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8" name="Line 29"/>
            <p:cNvSpPr>
              <a:spLocks noChangeShapeType="1"/>
            </p:cNvSpPr>
            <p:nvPr/>
          </p:nvSpPr>
          <p:spPr bwMode="auto">
            <a:xfrm flipH="1" flipV="1">
              <a:off x="3408" y="28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59" name="Line 30"/>
            <p:cNvSpPr>
              <a:spLocks noChangeShapeType="1"/>
            </p:cNvSpPr>
            <p:nvPr/>
          </p:nvSpPr>
          <p:spPr bwMode="auto">
            <a:xfrm flipH="1">
              <a:off x="3408" y="30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60" name="Oval 31"/>
            <p:cNvSpPr>
              <a:spLocks noChangeArrowheads="1"/>
            </p:cNvSpPr>
            <p:nvPr/>
          </p:nvSpPr>
          <p:spPr bwMode="auto">
            <a:xfrm>
              <a:off x="3696" y="124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2561" name="Oval 32"/>
            <p:cNvSpPr>
              <a:spLocks noChangeArrowheads="1"/>
            </p:cNvSpPr>
            <p:nvPr/>
          </p:nvSpPr>
          <p:spPr bwMode="auto">
            <a:xfrm>
              <a:off x="3888" y="220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2562" name="Oval 33"/>
            <p:cNvSpPr>
              <a:spLocks noChangeArrowheads="1"/>
            </p:cNvSpPr>
            <p:nvPr/>
          </p:nvSpPr>
          <p:spPr bwMode="auto">
            <a:xfrm>
              <a:off x="3504" y="31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2563" name="Text Box 34"/>
            <p:cNvSpPr txBox="1">
              <a:spLocks noChangeArrowheads="1"/>
            </p:cNvSpPr>
            <p:nvPr/>
          </p:nvSpPr>
          <p:spPr bwMode="auto">
            <a:xfrm>
              <a:off x="4464" y="1056"/>
              <a:ext cx="517"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tx2"/>
                  </a:solidFill>
                </a:rPr>
                <a:t>4 + 1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4 + 2</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5 + 2</a:t>
              </a:r>
              <a:endParaRPr lang="cs-CZ" altLang="cs-CZ" b="1">
                <a:solidFill>
                  <a:schemeClr val="tx2"/>
                </a:solidFill>
              </a:endParaRPr>
            </a:p>
          </p:txBody>
        </p:sp>
        <p:sp>
          <p:nvSpPr>
            <p:cNvPr id="22564" name="Oval 35"/>
            <p:cNvSpPr>
              <a:spLocks noChangeArrowheads="1"/>
            </p:cNvSpPr>
            <p:nvPr/>
          </p:nvSpPr>
          <p:spPr bwMode="auto">
            <a:xfrm>
              <a:off x="3504" y="2208"/>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2565" name="Oval 36"/>
            <p:cNvSpPr>
              <a:spLocks noChangeArrowheads="1"/>
            </p:cNvSpPr>
            <p:nvPr/>
          </p:nvSpPr>
          <p:spPr bwMode="auto">
            <a:xfrm>
              <a:off x="3888" y="288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grpSp>
    </p:spTree>
    <p:extLst>
      <p:ext uri="{BB962C8B-B14F-4D97-AF65-F5344CB8AC3E}">
        <p14:creationId xmlns:p14="http://schemas.microsoft.com/office/powerpoint/2010/main" val="14780494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step 5</a:t>
            </a:r>
            <a:endParaRPr lang="cs-CZ" altLang="cs-CZ" smtClean="0"/>
          </a:p>
        </p:txBody>
      </p:sp>
      <p:sp>
        <p:nvSpPr>
          <p:cNvPr id="23555" name="Text Box 3"/>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latin typeface="Courier New" panose="02070309020205020404" pitchFamily="49" charset="0"/>
              </a:rPr>
              <a:t>A: TATGTT</a:t>
            </a:r>
            <a:r>
              <a:rPr lang="cs-CZ" altLang="cs-CZ" b="1">
                <a:solidFill>
                  <a:schemeClr val="folHlink"/>
                </a:solidFill>
                <a:latin typeface="Courier New" panose="02070309020205020404" pitchFamily="49" charset="0"/>
              </a:rPr>
              <a:t>C</a:t>
            </a:r>
          </a:p>
          <a:p>
            <a:r>
              <a:rPr lang="cs-CZ" altLang="cs-CZ" b="1">
                <a:latin typeface="Courier New" panose="02070309020205020404" pitchFamily="49" charset="0"/>
              </a:rPr>
              <a:t>B: TATTTT</a:t>
            </a:r>
            <a:r>
              <a:rPr lang="cs-CZ" altLang="cs-CZ" b="1">
                <a:solidFill>
                  <a:schemeClr val="folHlink"/>
                </a:solidFill>
                <a:latin typeface="Courier New" panose="02070309020205020404" pitchFamily="49" charset="0"/>
              </a:rPr>
              <a:t>C</a:t>
            </a:r>
          </a:p>
          <a:p>
            <a:r>
              <a:rPr lang="cs-CZ" altLang="cs-CZ" b="1">
                <a:latin typeface="Courier New" panose="02070309020205020404" pitchFamily="49" charset="0"/>
              </a:rPr>
              <a:t>C: TACGTA</a:t>
            </a:r>
            <a:r>
              <a:rPr lang="cs-CZ" altLang="cs-CZ" b="1">
                <a:solidFill>
                  <a:schemeClr val="folHlink"/>
                </a:solidFill>
                <a:latin typeface="Courier New" panose="02070309020205020404" pitchFamily="49" charset="0"/>
              </a:rPr>
              <a:t>C</a:t>
            </a:r>
          </a:p>
          <a:p>
            <a:r>
              <a:rPr lang="cs-CZ" altLang="cs-CZ" b="1">
                <a:latin typeface="Courier New" panose="02070309020205020404" pitchFamily="49" charset="0"/>
              </a:rPr>
              <a:t>D: GACTTA</a:t>
            </a:r>
            <a:r>
              <a:rPr lang="cs-CZ" altLang="cs-CZ" b="1">
                <a:solidFill>
                  <a:schemeClr val="folHlink"/>
                </a:solidFill>
                <a:latin typeface="Courier New" panose="02070309020205020404" pitchFamily="49" charset="0"/>
              </a:rPr>
              <a:t>A</a:t>
            </a:r>
          </a:p>
        </p:txBody>
      </p:sp>
      <p:grpSp>
        <p:nvGrpSpPr>
          <p:cNvPr id="23556" name="Group 36"/>
          <p:cNvGrpSpPr>
            <a:grpSpLocks/>
          </p:cNvGrpSpPr>
          <p:nvPr/>
        </p:nvGrpSpPr>
        <p:grpSpPr bwMode="auto">
          <a:xfrm>
            <a:off x="6781800" y="2438401"/>
            <a:ext cx="2801938" cy="3871913"/>
            <a:chOff x="3312" y="1536"/>
            <a:chExt cx="1765" cy="2439"/>
          </a:xfrm>
        </p:grpSpPr>
        <p:sp>
          <p:nvSpPr>
            <p:cNvPr id="23557" name="Text Box 5"/>
            <p:cNvSpPr txBox="1">
              <a:spLocks noChangeArrowheads="1"/>
            </p:cNvSpPr>
            <p:nvPr/>
          </p:nvSpPr>
          <p:spPr bwMode="auto">
            <a:xfrm>
              <a:off x="3312" y="15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3558" name="Text Box 6"/>
            <p:cNvSpPr txBox="1">
              <a:spLocks noChangeArrowheads="1"/>
            </p:cNvSpPr>
            <p:nvPr/>
          </p:nvSpPr>
          <p:spPr bwMode="auto">
            <a:xfrm>
              <a:off x="4128" y="1536"/>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3559" name="Text Box 7"/>
            <p:cNvSpPr txBox="1">
              <a:spLocks noChangeArrowheads="1"/>
            </p:cNvSpPr>
            <p:nvPr/>
          </p:nvSpPr>
          <p:spPr bwMode="auto">
            <a:xfrm>
              <a:off x="3312" y="19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3560" name="Text Box 8"/>
            <p:cNvSpPr txBox="1">
              <a:spLocks noChangeArrowheads="1"/>
            </p:cNvSpPr>
            <p:nvPr/>
          </p:nvSpPr>
          <p:spPr bwMode="auto">
            <a:xfrm>
              <a:off x="4128" y="192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3561" name="Line 9"/>
            <p:cNvSpPr>
              <a:spLocks noChangeShapeType="1"/>
            </p:cNvSpPr>
            <p:nvPr/>
          </p:nvSpPr>
          <p:spPr bwMode="auto">
            <a:xfrm>
              <a:off x="3648" y="1824"/>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2" name="Line 10"/>
            <p:cNvSpPr>
              <a:spLocks noChangeShapeType="1"/>
            </p:cNvSpPr>
            <p:nvPr/>
          </p:nvSpPr>
          <p:spPr bwMode="auto">
            <a:xfrm flipV="1">
              <a:off x="3984" y="16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3" name="Line 11"/>
            <p:cNvSpPr>
              <a:spLocks noChangeShapeType="1"/>
            </p:cNvSpPr>
            <p:nvPr/>
          </p:nvSpPr>
          <p:spPr bwMode="auto">
            <a:xfrm>
              <a:off x="3984" y="18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4" name="Line 12"/>
            <p:cNvSpPr>
              <a:spLocks noChangeShapeType="1"/>
            </p:cNvSpPr>
            <p:nvPr/>
          </p:nvSpPr>
          <p:spPr bwMode="auto">
            <a:xfrm flipH="1" flipV="1">
              <a:off x="3504" y="1680"/>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5" name="Line 13"/>
            <p:cNvSpPr>
              <a:spLocks noChangeShapeType="1"/>
            </p:cNvSpPr>
            <p:nvPr/>
          </p:nvSpPr>
          <p:spPr bwMode="auto">
            <a:xfrm flipH="1">
              <a:off x="3504" y="182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66" name="Text Box 14"/>
            <p:cNvSpPr txBox="1">
              <a:spLocks noChangeArrowheads="1"/>
            </p:cNvSpPr>
            <p:nvPr/>
          </p:nvSpPr>
          <p:spPr bwMode="auto">
            <a:xfrm>
              <a:off x="3312" y="245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3567" name="Text Box 15"/>
            <p:cNvSpPr txBox="1">
              <a:spLocks noChangeArrowheads="1"/>
            </p:cNvSpPr>
            <p:nvPr/>
          </p:nvSpPr>
          <p:spPr bwMode="auto">
            <a:xfrm>
              <a:off x="4128" y="2457"/>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3568" name="Text Box 16"/>
            <p:cNvSpPr txBox="1">
              <a:spLocks noChangeArrowheads="1"/>
            </p:cNvSpPr>
            <p:nvPr/>
          </p:nvSpPr>
          <p:spPr bwMode="auto">
            <a:xfrm>
              <a:off x="3312" y="2841"/>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3569" name="Text Box 17"/>
            <p:cNvSpPr txBox="1">
              <a:spLocks noChangeArrowheads="1"/>
            </p:cNvSpPr>
            <p:nvPr/>
          </p:nvSpPr>
          <p:spPr bwMode="auto">
            <a:xfrm>
              <a:off x="4128" y="2841"/>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3570" name="Line 18"/>
            <p:cNvSpPr>
              <a:spLocks noChangeShapeType="1"/>
            </p:cNvSpPr>
            <p:nvPr/>
          </p:nvSpPr>
          <p:spPr bwMode="auto">
            <a:xfrm>
              <a:off x="3648" y="2745"/>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1" name="Line 19"/>
            <p:cNvSpPr>
              <a:spLocks noChangeShapeType="1"/>
            </p:cNvSpPr>
            <p:nvPr/>
          </p:nvSpPr>
          <p:spPr bwMode="auto">
            <a:xfrm flipV="1">
              <a:off x="3984" y="260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2" name="Line 20"/>
            <p:cNvSpPr>
              <a:spLocks noChangeShapeType="1"/>
            </p:cNvSpPr>
            <p:nvPr/>
          </p:nvSpPr>
          <p:spPr bwMode="auto">
            <a:xfrm>
              <a:off x="3984" y="2745"/>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3" name="Line 21"/>
            <p:cNvSpPr>
              <a:spLocks noChangeShapeType="1"/>
            </p:cNvSpPr>
            <p:nvPr/>
          </p:nvSpPr>
          <p:spPr bwMode="auto">
            <a:xfrm flipH="1" flipV="1">
              <a:off x="3504" y="2601"/>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4" name="Line 22"/>
            <p:cNvSpPr>
              <a:spLocks noChangeShapeType="1"/>
            </p:cNvSpPr>
            <p:nvPr/>
          </p:nvSpPr>
          <p:spPr bwMode="auto">
            <a:xfrm flipH="1">
              <a:off x="3504" y="2745"/>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75" name="Text Box 23"/>
            <p:cNvSpPr txBox="1">
              <a:spLocks noChangeArrowheads="1"/>
            </p:cNvSpPr>
            <p:nvPr/>
          </p:nvSpPr>
          <p:spPr bwMode="auto">
            <a:xfrm>
              <a:off x="3312" y="336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3576" name="Text Box 24"/>
            <p:cNvSpPr txBox="1">
              <a:spLocks noChangeArrowheads="1"/>
            </p:cNvSpPr>
            <p:nvPr/>
          </p:nvSpPr>
          <p:spPr bwMode="auto">
            <a:xfrm>
              <a:off x="4128" y="3360"/>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3577" name="Text Box 25"/>
            <p:cNvSpPr txBox="1">
              <a:spLocks noChangeArrowheads="1"/>
            </p:cNvSpPr>
            <p:nvPr/>
          </p:nvSpPr>
          <p:spPr bwMode="auto">
            <a:xfrm>
              <a:off x="3312" y="3744"/>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3578" name="Text Box 26"/>
            <p:cNvSpPr txBox="1">
              <a:spLocks noChangeArrowheads="1"/>
            </p:cNvSpPr>
            <p:nvPr/>
          </p:nvSpPr>
          <p:spPr bwMode="auto">
            <a:xfrm>
              <a:off x="4128" y="3744"/>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3579" name="Line 27"/>
            <p:cNvSpPr>
              <a:spLocks noChangeShapeType="1"/>
            </p:cNvSpPr>
            <p:nvPr/>
          </p:nvSpPr>
          <p:spPr bwMode="auto">
            <a:xfrm>
              <a:off x="3648" y="3648"/>
              <a:ext cx="336"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80" name="Line 28"/>
            <p:cNvSpPr>
              <a:spLocks noChangeShapeType="1"/>
            </p:cNvSpPr>
            <p:nvPr/>
          </p:nvSpPr>
          <p:spPr bwMode="auto">
            <a:xfrm flipV="1">
              <a:off x="3984" y="350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81" name="Line 29"/>
            <p:cNvSpPr>
              <a:spLocks noChangeShapeType="1"/>
            </p:cNvSpPr>
            <p:nvPr/>
          </p:nvSpPr>
          <p:spPr bwMode="auto">
            <a:xfrm>
              <a:off x="3984" y="3648"/>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82" name="Line 30"/>
            <p:cNvSpPr>
              <a:spLocks noChangeShapeType="1"/>
            </p:cNvSpPr>
            <p:nvPr/>
          </p:nvSpPr>
          <p:spPr bwMode="auto">
            <a:xfrm flipH="1" flipV="1">
              <a:off x="3504" y="3504"/>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83" name="Line 31"/>
            <p:cNvSpPr>
              <a:spLocks noChangeShapeType="1"/>
            </p:cNvSpPr>
            <p:nvPr/>
          </p:nvSpPr>
          <p:spPr bwMode="auto">
            <a:xfrm flipH="1">
              <a:off x="3504" y="3648"/>
              <a:ext cx="144" cy="144"/>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84" name="Oval 32"/>
            <p:cNvSpPr>
              <a:spLocks noChangeArrowheads="1"/>
            </p:cNvSpPr>
            <p:nvPr/>
          </p:nvSpPr>
          <p:spPr bwMode="auto">
            <a:xfrm>
              <a:off x="3984" y="1920"/>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3585" name="Oval 33"/>
            <p:cNvSpPr>
              <a:spLocks noChangeArrowheads="1"/>
            </p:cNvSpPr>
            <p:nvPr/>
          </p:nvSpPr>
          <p:spPr bwMode="auto">
            <a:xfrm>
              <a:off x="3984" y="2841"/>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3586" name="Oval 34"/>
            <p:cNvSpPr>
              <a:spLocks noChangeArrowheads="1"/>
            </p:cNvSpPr>
            <p:nvPr/>
          </p:nvSpPr>
          <p:spPr bwMode="auto">
            <a:xfrm>
              <a:off x="3600" y="3744"/>
              <a:ext cx="48" cy="48"/>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cs-CZ" altLang="cs-CZ"/>
            </a:p>
          </p:txBody>
        </p:sp>
        <p:sp>
          <p:nvSpPr>
            <p:cNvPr id="23587" name="Text Box 35"/>
            <p:cNvSpPr txBox="1">
              <a:spLocks noChangeArrowheads="1"/>
            </p:cNvSpPr>
            <p:nvPr/>
          </p:nvSpPr>
          <p:spPr bwMode="auto">
            <a:xfrm>
              <a:off x="4560" y="1680"/>
              <a:ext cx="517"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tx2"/>
                  </a:solidFill>
                </a:rPr>
                <a:t>5 + 1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6 + 1</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7 + 1</a:t>
              </a:r>
              <a:endParaRPr lang="cs-CZ" altLang="cs-CZ" b="1">
                <a:solidFill>
                  <a:schemeClr val="tx2"/>
                </a:solidFill>
              </a:endParaRPr>
            </a:p>
          </p:txBody>
        </p:sp>
      </p:grpSp>
    </p:spTree>
    <p:extLst>
      <p:ext uri="{BB962C8B-B14F-4D97-AF65-F5344CB8AC3E}">
        <p14:creationId xmlns:p14="http://schemas.microsoft.com/office/powerpoint/2010/main" val="31477940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altLang="cs-CZ" smtClean="0"/>
              <a:t>p</a:t>
            </a:r>
            <a:r>
              <a:rPr lang="cs-CZ" altLang="cs-CZ" smtClean="0"/>
              <a:t>arsimon</a:t>
            </a:r>
            <a:r>
              <a:rPr lang="en-US" altLang="cs-CZ" smtClean="0"/>
              <a:t>y - result</a:t>
            </a:r>
            <a:endParaRPr lang="cs-CZ" altLang="cs-CZ" smtClean="0"/>
          </a:p>
        </p:txBody>
      </p:sp>
      <p:sp>
        <p:nvSpPr>
          <p:cNvPr id="24579" name="Text Box 12"/>
          <p:cNvSpPr txBox="1">
            <a:spLocks noChangeArrowheads="1"/>
          </p:cNvSpPr>
          <p:nvPr/>
        </p:nvSpPr>
        <p:spPr bwMode="auto">
          <a:xfrm>
            <a:off x="3352801" y="2438400"/>
            <a:ext cx="202811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latin typeface="Courier New" panose="02070309020205020404" pitchFamily="49" charset="0"/>
              </a:rPr>
              <a:t>A: TATGTTC</a:t>
            </a:r>
          </a:p>
          <a:p>
            <a:r>
              <a:rPr lang="cs-CZ" altLang="cs-CZ" b="1">
                <a:latin typeface="Courier New" panose="02070309020205020404" pitchFamily="49" charset="0"/>
              </a:rPr>
              <a:t>B: TATTTTC</a:t>
            </a:r>
          </a:p>
          <a:p>
            <a:r>
              <a:rPr lang="cs-CZ" altLang="cs-CZ" b="1">
                <a:latin typeface="Courier New" panose="02070309020205020404" pitchFamily="49" charset="0"/>
              </a:rPr>
              <a:t>C: </a:t>
            </a:r>
            <a:r>
              <a:rPr lang="en-US" altLang="cs-CZ" b="1">
                <a:latin typeface="Courier New" panose="02070309020205020404" pitchFamily="49" charset="0"/>
              </a:rPr>
              <a:t>T</a:t>
            </a:r>
            <a:r>
              <a:rPr lang="cs-CZ" altLang="cs-CZ" b="1">
                <a:latin typeface="Courier New" panose="02070309020205020404" pitchFamily="49" charset="0"/>
              </a:rPr>
              <a:t>ACGTAC</a:t>
            </a:r>
          </a:p>
          <a:p>
            <a:r>
              <a:rPr lang="cs-CZ" altLang="cs-CZ" b="1">
                <a:latin typeface="Courier New" panose="02070309020205020404" pitchFamily="49" charset="0"/>
              </a:rPr>
              <a:t>D: GACTTAA</a:t>
            </a:r>
          </a:p>
        </p:txBody>
      </p:sp>
      <p:sp>
        <p:nvSpPr>
          <p:cNvPr id="24580" name="Text Box 3"/>
          <p:cNvSpPr txBox="1">
            <a:spLocks noChangeArrowheads="1"/>
          </p:cNvSpPr>
          <p:nvPr/>
        </p:nvSpPr>
        <p:spPr bwMode="auto">
          <a:xfrm>
            <a:off x="6781801" y="24384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folHlink"/>
                </a:solidFill>
                <a:latin typeface="Courier New" panose="02070309020205020404" pitchFamily="49" charset="0"/>
              </a:rPr>
              <a:t>A</a:t>
            </a:r>
          </a:p>
        </p:txBody>
      </p:sp>
      <p:sp>
        <p:nvSpPr>
          <p:cNvPr id="24581" name="Text Box 4"/>
          <p:cNvSpPr txBox="1">
            <a:spLocks noChangeArrowheads="1"/>
          </p:cNvSpPr>
          <p:nvPr/>
        </p:nvSpPr>
        <p:spPr bwMode="auto">
          <a:xfrm>
            <a:off x="8077201" y="24384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folHlink"/>
                </a:solidFill>
                <a:latin typeface="Courier New" panose="02070309020205020404" pitchFamily="49" charset="0"/>
              </a:rPr>
              <a:t>C</a:t>
            </a:r>
          </a:p>
        </p:txBody>
      </p:sp>
      <p:sp>
        <p:nvSpPr>
          <p:cNvPr id="24582" name="Text Box 5"/>
          <p:cNvSpPr txBox="1">
            <a:spLocks noChangeArrowheads="1"/>
          </p:cNvSpPr>
          <p:nvPr/>
        </p:nvSpPr>
        <p:spPr bwMode="auto">
          <a:xfrm>
            <a:off x="6781801" y="30480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folHlink"/>
                </a:solidFill>
                <a:latin typeface="Courier New" panose="02070309020205020404" pitchFamily="49" charset="0"/>
              </a:rPr>
              <a:t>B</a:t>
            </a:r>
          </a:p>
        </p:txBody>
      </p:sp>
      <p:sp>
        <p:nvSpPr>
          <p:cNvPr id="24583" name="Text Box 6"/>
          <p:cNvSpPr txBox="1">
            <a:spLocks noChangeArrowheads="1"/>
          </p:cNvSpPr>
          <p:nvPr/>
        </p:nvSpPr>
        <p:spPr bwMode="auto">
          <a:xfrm>
            <a:off x="8077201" y="30480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folHlink"/>
                </a:solidFill>
                <a:latin typeface="Courier New" panose="02070309020205020404" pitchFamily="49" charset="0"/>
              </a:rPr>
              <a:t>D</a:t>
            </a:r>
          </a:p>
        </p:txBody>
      </p:sp>
      <p:sp>
        <p:nvSpPr>
          <p:cNvPr id="24584" name="Line 7"/>
          <p:cNvSpPr>
            <a:spLocks noChangeShapeType="1"/>
          </p:cNvSpPr>
          <p:nvPr/>
        </p:nvSpPr>
        <p:spPr bwMode="auto">
          <a:xfrm>
            <a:off x="7315200" y="2895600"/>
            <a:ext cx="533400"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5" name="Line 8"/>
          <p:cNvSpPr>
            <a:spLocks noChangeShapeType="1"/>
          </p:cNvSpPr>
          <p:nvPr/>
        </p:nvSpPr>
        <p:spPr bwMode="auto">
          <a:xfrm flipV="1">
            <a:off x="7848600" y="2667000"/>
            <a:ext cx="2286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6" name="Line 9"/>
          <p:cNvSpPr>
            <a:spLocks noChangeShapeType="1"/>
          </p:cNvSpPr>
          <p:nvPr/>
        </p:nvSpPr>
        <p:spPr bwMode="auto">
          <a:xfrm>
            <a:off x="7848600" y="2895600"/>
            <a:ext cx="2286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7" name="Line 10"/>
          <p:cNvSpPr>
            <a:spLocks noChangeShapeType="1"/>
          </p:cNvSpPr>
          <p:nvPr/>
        </p:nvSpPr>
        <p:spPr bwMode="auto">
          <a:xfrm flipH="1" flipV="1">
            <a:off x="7086600" y="2667000"/>
            <a:ext cx="2286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8" name="Line 11"/>
          <p:cNvSpPr>
            <a:spLocks noChangeShapeType="1"/>
          </p:cNvSpPr>
          <p:nvPr/>
        </p:nvSpPr>
        <p:spPr bwMode="auto">
          <a:xfrm flipH="1">
            <a:off x="7086600" y="2895600"/>
            <a:ext cx="2286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89" name="Text Box 13"/>
          <p:cNvSpPr txBox="1">
            <a:spLocks noChangeArrowheads="1"/>
          </p:cNvSpPr>
          <p:nvPr/>
        </p:nvSpPr>
        <p:spPr bwMode="auto">
          <a:xfrm>
            <a:off x="6781801" y="39004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4590" name="Text Box 14"/>
          <p:cNvSpPr txBox="1">
            <a:spLocks noChangeArrowheads="1"/>
          </p:cNvSpPr>
          <p:nvPr/>
        </p:nvSpPr>
        <p:spPr bwMode="auto">
          <a:xfrm>
            <a:off x="8077201" y="39004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4591" name="Text Box 15"/>
          <p:cNvSpPr txBox="1">
            <a:spLocks noChangeArrowheads="1"/>
          </p:cNvSpPr>
          <p:nvPr/>
        </p:nvSpPr>
        <p:spPr bwMode="auto">
          <a:xfrm>
            <a:off x="6781801" y="45100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4592" name="Text Box 16"/>
          <p:cNvSpPr txBox="1">
            <a:spLocks noChangeArrowheads="1"/>
          </p:cNvSpPr>
          <p:nvPr/>
        </p:nvSpPr>
        <p:spPr bwMode="auto">
          <a:xfrm>
            <a:off x="8077201" y="4510088"/>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4593" name="Line 17"/>
          <p:cNvSpPr>
            <a:spLocks noChangeShapeType="1"/>
          </p:cNvSpPr>
          <p:nvPr/>
        </p:nvSpPr>
        <p:spPr bwMode="auto">
          <a:xfrm>
            <a:off x="7315200" y="4357688"/>
            <a:ext cx="533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94" name="Line 18"/>
          <p:cNvSpPr>
            <a:spLocks noChangeShapeType="1"/>
          </p:cNvSpPr>
          <p:nvPr/>
        </p:nvSpPr>
        <p:spPr bwMode="auto">
          <a:xfrm flipV="1">
            <a:off x="7848600" y="4129088"/>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95" name="Line 19"/>
          <p:cNvSpPr>
            <a:spLocks noChangeShapeType="1"/>
          </p:cNvSpPr>
          <p:nvPr/>
        </p:nvSpPr>
        <p:spPr bwMode="auto">
          <a:xfrm>
            <a:off x="7848600" y="4357688"/>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96" name="Line 20"/>
          <p:cNvSpPr>
            <a:spLocks noChangeShapeType="1"/>
          </p:cNvSpPr>
          <p:nvPr/>
        </p:nvSpPr>
        <p:spPr bwMode="auto">
          <a:xfrm flipH="1" flipV="1">
            <a:off x="7086600" y="4129088"/>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97" name="Line 21"/>
          <p:cNvSpPr>
            <a:spLocks noChangeShapeType="1"/>
          </p:cNvSpPr>
          <p:nvPr/>
        </p:nvSpPr>
        <p:spPr bwMode="auto">
          <a:xfrm flipH="1">
            <a:off x="7086600" y="4357688"/>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598" name="Text Box 22"/>
          <p:cNvSpPr txBox="1">
            <a:spLocks noChangeArrowheads="1"/>
          </p:cNvSpPr>
          <p:nvPr/>
        </p:nvSpPr>
        <p:spPr bwMode="auto">
          <a:xfrm>
            <a:off x="6781801" y="53340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A</a:t>
            </a:r>
          </a:p>
        </p:txBody>
      </p:sp>
      <p:sp>
        <p:nvSpPr>
          <p:cNvPr id="24599" name="Text Box 23"/>
          <p:cNvSpPr txBox="1">
            <a:spLocks noChangeArrowheads="1"/>
          </p:cNvSpPr>
          <p:nvPr/>
        </p:nvSpPr>
        <p:spPr bwMode="auto">
          <a:xfrm>
            <a:off x="8077201" y="53340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C</a:t>
            </a:r>
          </a:p>
        </p:txBody>
      </p:sp>
      <p:sp>
        <p:nvSpPr>
          <p:cNvPr id="24600" name="Text Box 24"/>
          <p:cNvSpPr txBox="1">
            <a:spLocks noChangeArrowheads="1"/>
          </p:cNvSpPr>
          <p:nvPr/>
        </p:nvSpPr>
        <p:spPr bwMode="auto">
          <a:xfrm>
            <a:off x="6781801" y="59436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D</a:t>
            </a:r>
          </a:p>
        </p:txBody>
      </p:sp>
      <p:sp>
        <p:nvSpPr>
          <p:cNvPr id="24601" name="Text Box 25"/>
          <p:cNvSpPr txBox="1">
            <a:spLocks noChangeArrowheads="1"/>
          </p:cNvSpPr>
          <p:nvPr/>
        </p:nvSpPr>
        <p:spPr bwMode="auto">
          <a:xfrm>
            <a:off x="8077201" y="5943601"/>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800" b="1">
                <a:solidFill>
                  <a:schemeClr val="tx2"/>
                </a:solidFill>
                <a:latin typeface="Courier New" panose="02070309020205020404" pitchFamily="49" charset="0"/>
              </a:rPr>
              <a:t>B</a:t>
            </a:r>
          </a:p>
        </p:txBody>
      </p:sp>
      <p:sp>
        <p:nvSpPr>
          <p:cNvPr id="24602" name="Line 26"/>
          <p:cNvSpPr>
            <a:spLocks noChangeShapeType="1"/>
          </p:cNvSpPr>
          <p:nvPr/>
        </p:nvSpPr>
        <p:spPr bwMode="auto">
          <a:xfrm>
            <a:off x="7315200" y="5791200"/>
            <a:ext cx="533400"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603" name="Line 27"/>
          <p:cNvSpPr>
            <a:spLocks noChangeShapeType="1"/>
          </p:cNvSpPr>
          <p:nvPr/>
        </p:nvSpPr>
        <p:spPr bwMode="auto">
          <a:xfrm flipV="1">
            <a:off x="7848600" y="5562600"/>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604" name="Line 28"/>
          <p:cNvSpPr>
            <a:spLocks noChangeShapeType="1"/>
          </p:cNvSpPr>
          <p:nvPr/>
        </p:nvSpPr>
        <p:spPr bwMode="auto">
          <a:xfrm>
            <a:off x="7848600" y="5791200"/>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605" name="Line 29"/>
          <p:cNvSpPr>
            <a:spLocks noChangeShapeType="1"/>
          </p:cNvSpPr>
          <p:nvPr/>
        </p:nvSpPr>
        <p:spPr bwMode="auto">
          <a:xfrm flipH="1" flipV="1">
            <a:off x="7086600" y="5562600"/>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606" name="Line 30"/>
          <p:cNvSpPr>
            <a:spLocks noChangeShapeType="1"/>
          </p:cNvSpPr>
          <p:nvPr/>
        </p:nvSpPr>
        <p:spPr bwMode="auto">
          <a:xfrm flipH="1">
            <a:off x="7086600" y="5791200"/>
            <a:ext cx="228600" cy="22860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4607" name="Text Box 31"/>
          <p:cNvSpPr txBox="1">
            <a:spLocks noChangeArrowheads="1"/>
          </p:cNvSpPr>
          <p:nvPr/>
        </p:nvSpPr>
        <p:spPr bwMode="auto">
          <a:xfrm>
            <a:off x="8763000" y="2667000"/>
            <a:ext cx="33855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b="1">
                <a:solidFill>
                  <a:schemeClr val="folHlink"/>
                </a:solidFill>
              </a:rPr>
              <a:t>6</a:t>
            </a:r>
          </a:p>
          <a:p>
            <a:endParaRPr lang="en-US" altLang="cs-CZ" b="1">
              <a:solidFill>
                <a:schemeClr val="folHlink"/>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7</a:t>
            </a:r>
          </a:p>
          <a:p>
            <a:endParaRPr lang="en-US" altLang="cs-CZ" b="1">
              <a:solidFill>
                <a:schemeClr val="tx2"/>
              </a:solidFill>
            </a:endParaRPr>
          </a:p>
          <a:p>
            <a:endParaRPr lang="en-US" altLang="cs-CZ" b="1">
              <a:solidFill>
                <a:schemeClr val="tx2"/>
              </a:solidFill>
            </a:endParaRPr>
          </a:p>
          <a:p>
            <a:endParaRPr lang="en-US" altLang="cs-CZ" b="1">
              <a:solidFill>
                <a:schemeClr val="tx2"/>
              </a:solidFill>
            </a:endParaRPr>
          </a:p>
          <a:p>
            <a:r>
              <a:rPr lang="en-US" altLang="cs-CZ" b="1">
                <a:solidFill>
                  <a:schemeClr val="tx2"/>
                </a:solidFill>
              </a:rPr>
              <a:t>8</a:t>
            </a:r>
            <a:endParaRPr lang="cs-CZ" altLang="cs-CZ" b="1">
              <a:solidFill>
                <a:schemeClr val="tx2"/>
              </a:solidFill>
            </a:endParaRPr>
          </a:p>
        </p:txBody>
      </p:sp>
    </p:spTree>
    <p:extLst>
      <p:ext uri="{BB962C8B-B14F-4D97-AF65-F5344CB8AC3E}">
        <p14:creationId xmlns:p14="http://schemas.microsoft.com/office/powerpoint/2010/main" val="301446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altLang="cs-CZ" smtClean="0"/>
              <a:t>o</a:t>
            </a:r>
            <a:r>
              <a:rPr lang="cs-CZ" altLang="cs-CZ" smtClean="0"/>
              <a:t>ptimali</a:t>
            </a:r>
            <a:r>
              <a:rPr lang="en-US" altLang="cs-CZ" smtClean="0"/>
              <a:t>sation</a:t>
            </a:r>
            <a:r>
              <a:rPr lang="cs-CZ" altLang="cs-CZ" smtClean="0"/>
              <a:t> met</a:t>
            </a:r>
            <a:r>
              <a:rPr lang="en-US" altLang="cs-CZ" smtClean="0"/>
              <a:t>h</a:t>
            </a:r>
            <a:r>
              <a:rPr lang="cs-CZ" altLang="cs-CZ" smtClean="0"/>
              <a:t>od</a:t>
            </a:r>
            <a:r>
              <a:rPr lang="en-US" altLang="cs-CZ" smtClean="0"/>
              <a:t>s</a:t>
            </a:r>
            <a:endParaRPr lang="cs-CZ" altLang="cs-CZ" smtClean="0"/>
          </a:p>
        </p:txBody>
      </p:sp>
      <p:sp>
        <p:nvSpPr>
          <p:cNvPr id="25603" name="Text Box 3"/>
          <p:cNvSpPr txBox="1">
            <a:spLocks noChangeArrowheads="1"/>
          </p:cNvSpPr>
          <p:nvPr/>
        </p:nvSpPr>
        <p:spPr bwMode="auto">
          <a:xfrm>
            <a:off x="2743200" y="2819401"/>
            <a:ext cx="7391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cs-CZ" sz="2800">
                <a:solidFill>
                  <a:schemeClr val="tx2"/>
                </a:solidFill>
              </a:rPr>
              <a:t>Parsimony does not count length of branches and probabilities of individual changes.</a:t>
            </a:r>
          </a:p>
          <a:p>
            <a:endParaRPr lang="en-US" altLang="cs-CZ" sz="2800">
              <a:solidFill>
                <a:schemeClr val="tx2"/>
              </a:solidFill>
            </a:endParaRPr>
          </a:p>
          <a:p>
            <a:r>
              <a:rPr lang="en-US" altLang="cs-CZ" sz="2800">
                <a:solidFill>
                  <a:schemeClr val="tx2"/>
                </a:solidFill>
              </a:rPr>
              <a:t>Maximum likelihood choose the trees, where less probable events are on longer branches.</a:t>
            </a:r>
            <a:endParaRPr lang="cs-CZ" altLang="cs-CZ" sz="2800">
              <a:solidFill>
                <a:schemeClr val="tx2"/>
              </a:solidFill>
            </a:endParaRPr>
          </a:p>
        </p:txBody>
      </p:sp>
    </p:spTree>
    <p:extLst>
      <p:ext uri="{BB962C8B-B14F-4D97-AF65-F5344CB8AC3E}">
        <p14:creationId xmlns:p14="http://schemas.microsoft.com/office/powerpoint/2010/main" val="29869362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cs-CZ" smtClean="0"/>
              <a:t>differencies</a:t>
            </a:r>
          </a:p>
        </p:txBody>
      </p:sp>
      <p:sp>
        <p:nvSpPr>
          <p:cNvPr id="26627" name="Rectangle 3"/>
          <p:cNvSpPr>
            <a:spLocks noChangeArrowheads="1"/>
          </p:cNvSpPr>
          <p:nvPr/>
        </p:nvSpPr>
        <p:spPr bwMode="auto">
          <a:xfrm>
            <a:off x="2209800" y="2133601"/>
            <a:ext cx="8458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cs-CZ"/>
              <a:t>DISTANCE, PARSIMONY, AND MAXIMUM LIKELIHOOD</a:t>
            </a:r>
          </a:p>
          <a:p>
            <a:pPr eaLnBrk="1" hangingPunct="1">
              <a:spcBef>
                <a:spcPct val="50000"/>
              </a:spcBef>
            </a:pPr>
            <a:r>
              <a:rPr lang="en-US" altLang="cs-CZ"/>
              <a:t>Distance matrix methods simply count the number of differences between two sequences. This number is referred to as the evolutionary distance, and its exact size depends on the evolutionary model used.</a:t>
            </a:r>
          </a:p>
          <a:p>
            <a:pPr eaLnBrk="1" hangingPunct="1">
              <a:spcBef>
                <a:spcPct val="50000"/>
              </a:spcBef>
            </a:pPr>
            <a:r>
              <a:rPr lang="en-US" altLang="cs-CZ"/>
              <a:t>The principle of maximum parsimony searches for a tree that requires the smallest number of changes to explain the differences observed among the taxa under study.</a:t>
            </a:r>
          </a:p>
          <a:p>
            <a:pPr eaLnBrk="1" hangingPunct="1">
              <a:spcBef>
                <a:spcPct val="50000"/>
              </a:spcBef>
            </a:pPr>
            <a:r>
              <a:rPr lang="en-US" altLang="cs-CZ"/>
              <a:t>A maximum-likelihood approach to phylogenetic inference evaluates the probability that the chosen evolutionary model has generated the observed data.</a:t>
            </a:r>
          </a:p>
        </p:txBody>
      </p:sp>
    </p:spTree>
    <p:extLst>
      <p:ext uri="{BB962C8B-B14F-4D97-AF65-F5344CB8AC3E}">
        <p14:creationId xmlns:p14="http://schemas.microsoft.com/office/powerpoint/2010/main" val="2553187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phylogenetics</a:t>
            </a:r>
            <a:r>
              <a:rPr lang="en-US" dirty="0" smtClean="0"/>
              <a:t> good for?</a:t>
            </a:r>
            <a:endParaRPr lang="cs-CZ" dirty="0"/>
          </a:p>
        </p:txBody>
      </p:sp>
      <p:sp>
        <p:nvSpPr>
          <p:cNvPr id="3" name="Content Placeholder 2"/>
          <p:cNvSpPr>
            <a:spLocks noGrp="1"/>
          </p:cNvSpPr>
          <p:nvPr>
            <p:ph idx="1"/>
          </p:nvPr>
        </p:nvSpPr>
        <p:spPr/>
        <p:txBody>
          <a:bodyPr/>
          <a:lstStyle/>
          <a:p>
            <a:r>
              <a:rPr lang="en-US" dirty="0" smtClean="0"/>
              <a:t>Deduce </a:t>
            </a:r>
            <a:r>
              <a:rPr lang="en-US" dirty="0" err="1" smtClean="0"/>
              <a:t>relatioships</a:t>
            </a:r>
            <a:r>
              <a:rPr lang="en-US" dirty="0" smtClean="0"/>
              <a:t> among species or genes</a:t>
            </a:r>
          </a:p>
          <a:p>
            <a:r>
              <a:rPr lang="en-US" dirty="0" smtClean="0"/>
              <a:t>Identify genes undergoing negative (or positive) selection</a:t>
            </a:r>
          </a:p>
          <a:p>
            <a:r>
              <a:rPr lang="en-US" dirty="0" smtClean="0"/>
              <a:t>Explore the evolution of traits through history</a:t>
            </a:r>
          </a:p>
          <a:p>
            <a:r>
              <a:rPr lang="en-US" dirty="0" smtClean="0"/>
              <a:t>Estimate the timing of historical events</a:t>
            </a:r>
            <a:endParaRPr lang="cs-CZ" dirty="0"/>
          </a:p>
        </p:txBody>
      </p:sp>
    </p:spTree>
    <p:extLst>
      <p:ext uri="{BB962C8B-B14F-4D97-AF65-F5344CB8AC3E}">
        <p14:creationId xmlns:p14="http://schemas.microsoft.com/office/powerpoint/2010/main" val="10776694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p:spPr>
        <p:txBody>
          <a:bodyPr/>
          <a:lstStyle/>
          <a:p>
            <a:pPr eaLnBrk="1" hangingPunct="1"/>
            <a:r>
              <a:rPr lang="cs-CZ" altLang="cs-CZ" smtClean="0"/>
              <a:t>topolog</a:t>
            </a:r>
            <a:r>
              <a:rPr lang="en-US" altLang="cs-CZ" smtClean="0"/>
              <a:t>y testing</a:t>
            </a:r>
            <a:endParaRPr lang="cs-CZ" altLang="cs-CZ" smtClean="0"/>
          </a:p>
        </p:txBody>
      </p:sp>
      <p:sp>
        <p:nvSpPr>
          <p:cNvPr id="2" name="Content Placeholder 1"/>
          <p:cNvSpPr>
            <a:spLocks noGrp="1"/>
          </p:cNvSpPr>
          <p:nvPr>
            <p:ph idx="1"/>
          </p:nvPr>
        </p:nvSpPr>
        <p:spPr/>
        <p:txBody>
          <a:bodyPr/>
          <a:lstStyle/>
          <a:p>
            <a:r>
              <a:rPr lang="en-US" dirty="0" smtClean="0"/>
              <a:t>Bootstrap: selection without repeat</a:t>
            </a:r>
          </a:p>
          <a:p>
            <a:r>
              <a:rPr lang="en-US" dirty="0" smtClean="0"/>
              <a:t>Jack Knife: selection without repeat, but shorter sequences or lower number.</a:t>
            </a:r>
          </a:p>
          <a:p>
            <a:r>
              <a:rPr lang="en-US" dirty="0" smtClean="0"/>
              <a:t>Bayesian methods</a:t>
            </a:r>
          </a:p>
          <a:p>
            <a:r>
              <a:rPr lang="en-US" dirty="0" smtClean="0"/>
              <a:t>Approximate likelihood ratio test (</a:t>
            </a:r>
            <a:r>
              <a:rPr lang="en-US" dirty="0" err="1" smtClean="0"/>
              <a:t>aLRT</a:t>
            </a:r>
            <a:r>
              <a:rPr lang="en-US" dirty="0" smtClean="0"/>
              <a:t>)</a:t>
            </a:r>
          </a:p>
          <a:p>
            <a:endParaRPr lang="cs-CZ" dirty="0"/>
          </a:p>
        </p:txBody>
      </p:sp>
    </p:spTree>
    <p:extLst>
      <p:ext uri="{BB962C8B-B14F-4D97-AF65-F5344CB8AC3E}">
        <p14:creationId xmlns:p14="http://schemas.microsoft.com/office/powerpoint/2010/main" val="1685449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9144000" cy="1066800"/>
          </a:xfrm>
          <a:noFill/>
        </p:spPr>
        <p:txBody>
          <a:bodyPr/>
          <a:lstStyle/>
          <a:p>
            <a:pPr eaLnBrk="1" hangingPunct="1"/>
            <a:r>
              <a:rPr lang="en-US" altLang="cs-CZ" smtClean="0"/>
              <a:t>root of the tree</a:t>
            </a:r>
            <a:endParaRPr lang="cs-CZ" altLang="cs-CZ" smtClean="0"/>
          </a:p>
        </p:txBody>
      </p:sp>
      <p:pic>
        <p:nvPicPr>
          <p:cNvPr id="28675" name="Picture 3" descr="TRE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990600"/>
            <a:ext cx="44640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TRE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0" y="990600"/>
            <a:ext cx="446405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7149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lstStyle/>
          <a:p>
            <a:pPr eaLnBrk="1" hangingPunct="1"/>
            <a:r>
              <a:rPr lang="en-US" altLang="cs-CZ" smtClean="0"/>
              <a:t>root of the tree</a:t>
            </a:r>
            <a:endParaRPr lang="cs-CZ" altLang="cs-CZ" smtClean="0"/>
          </a:p>
        </p:txBody>
      </p:sp>
      <p:sp>
        <p:nvSpPr>
          <p:cNvPr id="2" name="Content Placeholder 1"/>
          <p:cNvSpPr>
            <a:spLocks noGrp="1"/>
          </p:cNvSpPr>
          <p:nvPr>
            <p:ph idx="1"/>
          </p:nvPr>
        </p:nvSpPr>
        <p:spPr>
          <a:xfrm>
            <a:off x="838200" y="1825625"/>
            <a:ext cx="4174671" cy="4351338"/>
          </a:xfrm>
        </p:spPr>
        <p:txBody>
          <a:bodyPr>
            <a:normAutofit lnSpcReduction="10000"/>
          </a:bodyPr>
          <a:lstStyle/>
          <a:p>
            <a:pPr marL="0" indent="0">
              <a:buNone/>
            </a:pPr>
            <a:r>
              <a:rPr lang="en-US" dirty="0" smtClean="0"/>
              <a:t>Root indicates direction of the evolution</a:t>
            </a:r>
          </a:p>
          <a:p>
            <a:pPr marL="0" indent="0">
              <a:buNone/>
            </a:pPr>
            <a:r>
              <a:rPr lang="en-US" dirty="0" smtClean="0"/>
              <a:t>Most recent common ancestor MRCA</a:t>
            </a:r>
          </a:p>
          <a:p>
            <a:endParaRPr lang="en-US" dirty="0" smtClean="0"/>
          </a:p>
          <a:p>
            <a:r>
              <a:rPr lang="en-US" dirty="0" smtClean="0"/>
              <a:t>Midpoint rooting</a:t>
            </a:r>
          </a:p>
          <a:p>
            <a:pPr lvl="1"/>
            <a:r>
              <a:rPr lang="en-US" dirty="0" smtClean="0"/>
              <a:t>Assume constant evolutionary rate</a:t>
            </a:r>
            <a:endParaRPr lang="en-US" dirty="0"/>
          </a:p>
          <a:p>
            <a:r>
              <a:rPr lang="en-US" dirty="0" smtClean="0"/>
              <a:t>Outgroup rooting</a:t>
            </a:r>
          </a:p>
          <a:p>
            <a:pPr lvl="1"/>
            <a:r>
              <a:rPr lang="en-US" dirty="0" smtClean="0"/>
              <a:t>Outgroup is node known to have diverged earliest</a:t>
            </a:r>
          </a:p>
        </p:txBody>
      </p:sp>
      <p:pic>
        <p:nvPicPr>
          <p:cNvPr id="29699" name="Picture 3" descr="TRE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6286" y="1066800"/>
            <a:ext cx="6781800" cy="570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3683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Monophyletic group</a:t>
            </a:r>
            <a:endParaRPr lang="cs-CZ" dirty="0"/>
          </a:p>
        </p:txBody>
      </p:sp>
      <p:sp>
        <p:nvSpPr>
          <p:cNvPr id="3" name="Content Placeholder 2"/>
          <p:cNvSpPr>
            <a:spLocks noGrp="1"/>
          </p:cNvSpPr>
          <p:nvPr>
            <p:ph idx="1"/>
          </p:nvPr>
        </p:nvSpPr>
        <p:spPr>
          <a:xfrm>
            <a:off x="838200" y="1825625"/>
            <a:ext cx="10515600" cy="2082346"/>
          </a:xfrm>
        </p:spPr>
        <p:txBody>
          <a:bodyPr/>
          <a:lstStyle/>
          <a:p>
            <a:r>
              <a:rPr lang="en-US" dirty="0" err="1" smtClean="0"/>
              <a:t>A.k.a</a:t>
            </a:r>
            <a:r>
              <a:rPr lang="en-US" dirty="0" smtClean="0"/>
              <a:t> clade</a:t>
            </a:r>
          </a:p>
          <a:p>
            <a:r>
              <a:rPr lang="en-US" dirty="0" smtClean="0"/>
              <a:t>Share a more recent common ancestor within the group than outside the group</a:t>
            </a:r>
            <a:endParaRPr lang="en-US" dirty="0"/>
          </a:p>
        </p:txBody>
      </p:sp>
      <p:pic>
        <p:nvPicPr>
          <p:cNvPr id="4" name="Picture 3"/>
          <p:cNvPicPr>
            <a:picLocks noChangeAspect="1"/>
          </p:cNvPicPr>
          <p:nvPr/>
        </p:nvPicPr>
        <p:blipFill>
          <a:blip r:embed="rId2"/>
          <a:stretch>
            <a:fillRect/>
          </a:stretch>
        </p:blipFill>
        <p:spPr>
          <a:xfrm>
            <a:off x="2000930" y="4168094"/>
            <a:ext cx="8020050" cy="1752600"/>
          </a:xfrm>
          <a:prstGeom prst="rect">
            <a:avLst/>
          </a:prstGeom>
        </p:spPr>
      </p:pic>
    </p:spTree>
    <p:extLst>
      <p:ext uri="{BB962C8B-B14F-4D97-AF65-F5344CB8AC3E}">
        <p14:creationId xmlns:p14="http://schemas.microsoft.com/office/powerpoint/2010/main" val="1445528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understanding the tree</a:t>
            </a:r>
            <a:endParaRPr lang="cs-CZ" dirty="0"/>
          </a:p>
        </p:txBody>
      </p:sp>
      <p:sp>
        <p:nvSpPr>
          <p:cNvPr id="3" name="Content Placeholder 2"/>
          <p:cNvSpPr>
            <a:spLocks noGrp="1"/>
          </p:cNvSpPr>
          <p:nvPr>
            <p:ph idx="1"/>
          </p:nvPr>
        </p:nvSpPr>
        <p:spPr>
          <a:xfrm>
            <a:off x="838200" y="1825625"/>
            <a:ext cx="7554686" cy="4351338"/>
          </a:xfrm>
        </p:spPr>
        <p:txBody>
          <a:bodyPr/>
          <a:lstStyle/>
          <a:p>
            <a:pPr marL="0" indent="0">
              <a:buNone/>
            </a:pPr>
            <a:r>
              <a:rPr lang="en-US" dirty="0" smtClean="0"/>
              <a:t>Which is true?</a:t>
            </a:r>
          </a:p>
          <a:p>
            <a:r>
              <a:rPr lang="en-US" dirty="0" smtClean="0"/>
              <a:t>A) mouse is more closely related to fish than frog is to fish</a:t>
            </a:r>
          </a:p>
          <a:p>
            <a:r>
              <a:rPr lang="en-US" dirty="0" smtClean="0"/>
              <a:t>B) lizard is more closely related to fish than mouse is to fish</a:t>
            </a:r>
          </a:p>
          <a:p>
            <a:r>
              <a:rPr lang="en-US" dirty="0" smtClean="0"/>
              <a:t>C) human and frog are equally related to fish</a:t>
            </a:r>
            <a:endParaRPr lang="cs-CZ" dirty="0"/>
          </a:p>
        </p:txBody>
      </p:sp>
      <p:pic>
        <p:nvPicPr>
          <p:cNvPr id="4" name="Picture 3"/>
          <p:cNvPicPr>
            <a:picLocks noChangeAspect="1"/>
          </p:cNvPicPr>
          <p:nvPr/>
        </p:nvPicPr>
        <p:blipFill>
          <a:blip r:embed="rId2"/>
          <a:stretch>
            <a:fillRect/>
          </a:stretch>
        </p:blipFill>
        <p:spPr>
          <a:xfrm>
            <a:off x="8458200" y="2319337"/>
            <a:ext cx="3733800" cy="2938463"/>
          </a:xfrm>
          <a:prstGeom prst="rect">
            <a:avLst/>
          </a:prstGeom>
        </p:spPr>
      </p:pic>
    </p:spTree>
    <p:extLst>
      <p:ext uri="{BB962C8B-B14F-4D97-AF65-F5344CB8AC3E}">
        <p14:creationId xmlns:p14="http://schemas.microsoft.com/office/powerpoint/2010/main" val="29410098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concepts is </a:t>
            </a:r>
            <a:r>
              <a:rPr lang="en-US" dirty="0" err="1" smtClean="0"/>
              <a:t>phylogenetics</a:t>
            </a:r>
            <a:endParaRPr lang="cs-CZ" dirty="0"/>
          </a:p>
        </p:txBody>
      </p:sp>
      <p:sp>
        <p:nvSpPr>
          <p:cNvPr id="3" name="Content Placeholder 2"/>
          <p:cNvSpPr>
            <a:spLocks noGrp="1"/>
          </p:cNvSpPr>
          <p:nvPr>
            <p:ph idx="1"/>
          </p:nvPr>
        </p:nvSpPr>
        <p:spPr/>
        <p:txBody>
          <a:bodyPr/>
          <a:lstStyle/>
          <a:p>
            <a:r>
              <a:rPr lang="en-US" dirty="0" smtClean="0"/>
              <a:t>Gene duplication</a:t>
            </a:r>
          </a:p>
          <a:p>
            <a:r>
              <a:rPr lang="en-US" dirty="0" smtClean="0"/>
              <a:t>Recombination</a:t>
            </a:r>
          </a:p>
          <a:p>
            <a:r>
              <a:rPr lang="en-US" dirty="0" smtClean="0"/>
              <a:t>Horizontal gene transfer</a:t>
            </a:r>
          </a:p>
          <a:p>
            <a:r>
              <a:rPr lang="en-US" dirty="0" smtClean="0"/>
              <a:t>Coevolution</a:t>
            </a:r>
          </a:p>
          <a:p>
            <a:r>
              <a:rPr lang="en-US" dirty="0" smtClean="0"/>
              <a:t>Gene conversion</a:t>
            </a:r>
          </a:p>
          <a:p>
            <a:r>
              <a:rPr lang="en-US" dirty="0" smtClean="0"/>
              <a:t>Codon bias</a:t>
            </a:r>
          </a:p>
          <a:p>
            <a:r>
              <a:rPr lang="en-US" dirty="0" err="1" smtClean="0"/>
              <a:t>Hypermutable</a:t>
            </a:r>
            <a:r>
              <a:rPr lang="en-US" dirty="0" smtClean="0"/>
              <a:t> sites</a:t>
            </a:r>
            <a:endParaRPr lang="cs-CZ" dirty="0"/>
          </a:p>
        </p:txBody>
      </p:sp>
    </p:spTree>
    <p:extLst>
      <p:ext uri="{BB962C8B-B14F-4D97-AF65-F5344CB8AC3E}">
        <p14:creationId xmlns:p14="http://schemas.microsoft.com/office/powerpoint/2010/main" val="48595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lstStyle/>
          <a:p>
            <a:pPr eaLnBrk="1" hangingPunct="1"/>
            <a:r>
              <a:rPr lang="en-US" altLang="cs-CZ" smtClean="0"/>
              <a:t>p</a:t>
            </a:r>
            <a:r>
              <a:rPr lang="cs-CZ" altLang="cs-CZ" smtClean="0"/>
              <a:t>rogram</a:t>
            </a:r>
            <a:r>
              <a:rPr lang="en-US" altLang="cs-CZ" smtClean="0"/>
              <a:t>s</a:t>
            </a:r>
            <a:endParaRPr lang="cs-CZ" altLang="cs-CZ" smtClean="0"/>
          </a:p>
        </p:txBody>
      </p:sp>
      <p:sp>
        <p:nvSpPr>
          <p:cNvPr id="30723" name="Rectangle 3"/>
          <p:cNvSpPr>
            <a:spLocks noChangeArrowheads="1"/>
          </p:cNvSpPr>
          <p:nvPr/>
        </p:nvSpPr>
        <p:spPr bwMode="auto">
          <a:xfrm>
            <a:off x="2590800" y="2743200"/>
            <a:ext cx="76962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b="1">
                <a:solidFill>
                  <a:schemeClr val="tx2"/>
                </a:solidFill>
                <a:latin typeface="Courier New" panose="02070309020205020404" pitchFamily="49" charset="0"/>
              </a:rPr>
              <a:t>http://geta.life.uiuc.edu/~nikos/LINKS/</a:t>
            </a:r>
            <a:endParaRPr lang="en-US" altLang="cs-CZ" b="1">
              <a:solidFill>
                <a:schemeClr val="tx2"/>
              </a:solidFill>
              <a:latin typeface="Courier New" panose="02070309020205020404" pitchFamily="49" charset="0"/>
            </a:endParaRPr>
          </a:p>
          <a:p>
            <a:r>
              <a:rPr lang="en-US" altLang="cs-CZ" b="1">
                <a:solidFill>
                  <a:schemeClr val="tx2"/>
                </a:solidFill>
                <a:latin typeface="Courier New" panose="02070309020205020404" pitchFamily="49" charset="0"/>
              </a:rPr>
              <a:t>	</a:t>
            </a:r>
            <a:r>
              <a:rPr lang="cs-CZ" altLang="cs-CZ" b="1">
                <a:solidFill>
                  <a:schemeClr val="tx2"/>
                </a:solidFill>
                <a:latin typeface="Courier New" panose="02070309020205020404" pitchFamily="49" charset="0"/>
              </a:rPr>
              <a:t>biocomputing_servers.html</a:t>
            </a:r>
            <a:endParaRPr lang="en-US" altLang="cs-CZ" b="1">
              <a:solidFill>
                <a:schemeClr val="tx2"/>
              </a:solidFill>
              <a:latin typeface="Courier New" panose="02070309020205020404" pitchFamily="49" charset="0"/>
            </a:endParaRPr>
          </a:p>
          <a:p>
            <a:endParaRPr lang="cs-CZ" altLang="cs-CZ" b="1">
              <a:solidFill>
                <a:schemeClr val="tx2"/>
              </a:solidFill>
              <a:latin typeface="Courier New" panose="02070309020205020404" pitchFamily="49" charset="0"/>
            </a:endParaRPr>
          </a:p>
          <a:p>
            <a:r>
              <a:rPr lang="cs-CZ" altLang="cs-CZ" b="1">
                <a:solidFill>
                  <a:schemeClr val="tx2"/>
                </a:solidFill>
                <a:latin typeface="Courier New" panose="02070309020205020404" pitchFamily="49" charset="0"/>
              </a:rPr>
              <a:t>http://bioweb.pasteur.fr/seqanal/</a:t>
            </a:r>
            <a:endParaRPr lang="en-US" altLang="cs-CZ" b="1">
              <a:solidFill>
                <a:schemeClr val="tx2"/>
              </a:solidFill>
              <a:latin typeface="Courier New" panose="02070309020205020404" pitchFamily="49" charset="0"/>
            </a:endParaRPr>
          </a:p>
          <a:p>
            <a:r>
              <a:rPr lang="en-US" altLang="cs-CZ" b="1">
                <a:solidFill>
                  <a:schemeClr val="tx2"/>
                </a:solidFill>
                <a:latin typeface="Courier New" panose="02070309020205020404" pitchFamily="49" charset="0"/>
              </a:rPr>
              <a:t>	</a:t>
            </a:r>
            <a:r>
              <a:rPr lang="cs-CZ" altLang="cs-CZ" b="1">
                <a:solidFill>
                  <a:schemeClr val="tx2"/>
                </a:solidFill>
                <a:latin typeface="Courier New" panose="02070309020205020404" pitchFamily="49" charset="0"/>
              </a:rPr>
              <a:t>phylogeny/phylip-uk.html</a:t>
            </a:r>
            <a:endParaRPr lang="en-US" altLang="cs-CZ" b="1">
              <a:solidFill>
                <a:schemeClr val="tx2"/>
              </a:solidFill>
              <a:latin typeface="Courier New" panose="02070309020205020404" pitchFamily="49" charset="0"/>
            </a:endParaRPr>
          </a:p>
          <a:p>
            <a:endParaRPr lang="cs-CZ" altLang="cs-CZ" b="1">
              <a:solidFill>
                <a:schemeClr val="tx2"/>
              </a:solidFill>
              <a:latin typeface="Courier New" panose="02070309020205020404" pitchFamily="49" charset="0"/>
            </a:endParaRPr>
          </a:p>
          <a:p>
            <a:r>
              <a:rPr lang="cs-CZ" altLang="cs-CZ" b="1">
                <a:solidFill>
                  <a:schemeClr val="tx2"/>
                </a:solidFill>
                <a:latin typeface="Courier New" panose="02070309020205020404" pitchFamily="49" charset="0"/>
              </a:rPr>
              <a:t>http://evolution.genetics.washington.edu/</a:t>
            </a:r>
            <a:endParaRPr lang="en-US" altLang="cs-CZ" b="1">
              <a:solidFill>
                <a:schemeClr val="tx2"/>
              </a:solidFill>
              <a:latin typeface="Courier New" panose="02070309020205020404" pitchFamily="49" charset="0"/>
            </a:endParaRPr>
          </a:p>
          <a:p>
            <a:r>
              <a:rPr lang="en-US" altLang="cs-CZ" b="1">
                <a:solidFill>
                  <a:schemeClr val="tx2"/>
                </a:solidFill>
                <a:latin typeface="Courier New" panose="02070309020205020404" pitchFamily="49" charset="0"/>
              </a:rPr>
              <a:t>	</a:t>
            </a:r>
            <a:r>
              <a:rPr lang="cs-CZ" altLang="cs-CZ" b="1">
                <a:solidFill>
                  <a:schemeClr val="tx2"/>
                </a:solidFill>
                <a:latin typeface="Courier New" panose="02070309020205020404" pitchFamily="49" charset="0"/>
              </a:rPr>
              <a:t>phylip/software.html</a:t>
            </a:r>
          </a:p>
        </p:txBody>
      </p:sp>
    </p:spTree>
    <p:extLst>
      <p:ext uri="{BB962C8B-B14F-4D97-AF65-F5344CB8AC3E}">
        <p14:creationId xmlns:p14="http://schemas.microsoft.com/office/powerpoint/2010/main" val="1615360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cs-CZ" dirty="0" smtClean="0"/>
              <a:t>initial assumptions</a:t>
            </a:r>
          </a:p>
        </p:txBody>
      </p:sp>
      <p:sp>
        <p:nvSpPr>
          <p:cNvPr id="2" name="Content Placeholder 1"/>
          <p:cNvSpPr>
            <a:spLocks noGrp="1"/>
          </p:cNvSpPr>
          <p:nvPr>
            <p:ph idx="1"/>
          </p:nvPr>
        </p:nvSpPr>
        <p:spPr/>
        <p:txBody>
          <a:bodyPr/>
          <a:lstStyle/>
          <a:p>
            <a:pPr marL="0" indent="0">
              <a:buNone/>
            </a:pPr>
            <a:r>
              <a:rPr lang="en-US" dirty="0" smtClean="0"/>
              <a:t>There are three basic assumptions in cladistics: </a:t>
            </a:r>
          </a:p>
          <a:p>
            <a:endParaRPr lang="en-US" dirty="0" smtClean="0"/>
          </a:p>
          <a:p>
            <a:r>
              <a:rPr lang="en-US" dirty="0" smtClean="0"/>
              <a:t>Any group of organisms is related by descent from a common ancestor (fundamental tenet of evolutionary theory).</a:t>
            </a:r>
          </a:p>
          <a:p>
            <a:r>
              <a:rPr lang="en-US" dirty="0" smtClean="0"/>
              <a:t>There is a bifurcating </a:t>
            </a:r>
            <a:r>
              <a:rPr lang="en-US" dirty="0" err="1" smtClean="0"/>
              <a:t>pattem</a:t>
            </a:r>
            <a:r>
              <a:rPr lang="en-US" dirty="0" smtClean="0"/>
              <a:t> of </a:t>
            </a:r>
            <a:r>
              <a:rPr lang="en-US" dirty="0" err="1" smtClean="0"/>
              <a:t>cladogenesis</a:t>
            </a:r>
            <a:r>
              <a:rPr lang="en-US" dirty="0" smtClean="0"/>
              <a:t>. </a:t>
            </a:r>
            <a:r>
              <a:rPr lang="en-US" i="1" dirty="0" smtClean="0"/>
              <a:t>(This assumption is controversial.)</a:t>
            </a:r>
          </a:p>
          <a:p>
            <a:r>
              <a:rPr lang="en-US" dirty="0" smtClean="0"/>
              <a:t>Change in characteristics occurs in lineages over time. This is a necessary condition for cladistics to work.</a:t>
            </a:r>
          </a:p>
          <a:p>
            <a:endParaRPr lang="cs-CZ" dirty="0"/>
          </a:p>
        </p:txBody>
      </p:sp>
    </p:spTree>
    <p:extLst>
      <p:ext uri="{BB962C8B-B14F-4D97-AF65-F5344CB8AC3E}">
        <p14:creationId xmlns:p14="http://schemas.microsoft.com/office/powerpoint/2010/main" val="2901164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noFill/>
        </p:spPr>
        <p:txBody>
          <a:bodyPr/>
          <a:lstStyle/>
          <a:p>
            <a:pPr eaLnBrk="1" hangingPunct="1"/>
            <a:r>
              <a:rPr lang="en-US" altLang="cs-CZ" smtClean="0"/>
              <a:t>terminology</a:t>
            </a:r>
            <a:endParaRPr lang="cs-CZ" altLang="cs-CZ" smtClean="0"/>
          </a:p>
        </p:txBody>
      </p:sp>
      <p:sp>
        <p:nvSpPr>
          <p:cNvPr id="4" name="Content Placeholder 3"/>
          <p:cNvSpPr>
            <a:spLocks noGrp="1"/>
          </p:cNvSpPr>
          <p:nvPr>
            <p:ph idx="1"/>
          </p:nvPr>
        </p:nvSpPr>
        <p:spPr>
          <a:xfrm>
            <a:off x="838200" y="1825625"/>
            <a:ext cx="5176157" cy="4351338"/>
          </a:xfrm>
        </p:spPr>
        <p:txBody>
          <a:bodyPr>
            <a:normAutofit fontScale="92500" lnSpcReduction="20000"/>
          </a:bodyPr>
          <a:lstStyle/>
          <a:p>
            <a:r>
              <a:rPr lang="en-US" dirty="0" smtClean="0"/>
              <a:t>Nodes</a:t>
            </a:r>
          </a:p>
          <a:p>
            <a:pPr lvl="1"/>
            <a:r>
              <a:rPr lang="en-US" dirty="0" smtClean="0"/>
              <a:t>External, </a:t>
            </a:r>
            <a:r>
              <a:rPr lang="en-US" dirty="0" err="1" smtClean="0"/>
              <a:t>a.k.a</a:t>
            </a:r>
            <a:r>
              <a:rPr lang="en-US" dirty="0" smtClean="0"/>
              <a:t> tips</a:t>
            </a:r>
          </a:p>
          <a:p>
            <a:pPr lvl="1"/>
            <a:r>
              <a:rPr lang="en-US" dirty="0" smtClean="0"/>
              <a:t>Internal, </a:t>
            </a:r>
            <a:r>
              <a:rPr lang="en-US" dirty="0" err="1" smtClean="0"/>
              <a:t>a.k.a</a:t>
            </a:r>
            <a:r>
              <a:rPr lang="en-US" dirty="0" smtClean="0"/>
              <a:t> hypothetical ancestors</a:t>
            </a:r>
          </a:p>
          <a:p>
            <a:r>
              <a:rPr lang="en-US" dirty="0" smtClean="0"/>
              <a:t>Branches</a:t>
            </a:r>
          </a:p>
          <a:p>
            <a:r>
              <a:rPr lang="en-US" dirty="0"/>
              <a:t>T</a:t>
            </a:r>
            <a:r>
              <a:rPr lang="en-US" dirty="0" smtClean="0"/>
              <a:t>opology of the tree</a:t>
            </a:r>
          </a:p>
          <a:p>
            <a:pPr lvl="1"/>
            <a:r>
              <a:rPr lang="en-US" dirty="0" smtClean="0"/>
              <a:t>bifurcations</a:t>
            </a:r>
          </a:p>
          <a:p>
            <a:pPr lvl="1"/>
            <a:r>
              <a:rPr lang="en-US" dirty="0" err="1" smtClean="0"/>
              <a:t>aditive</a:t>
            </a:r>
            <a:r>
              <a:rPr lang="en-US" dirty="0" smtClean="0"/>
              <a:t> tree</a:t>
            </a:r>
          </a:p>
          <a:p>
            <a:pPr lvl="1"/>
            <a:r>
              <a:rPr lang="en-US" dirty="0" err="1" smtClean="0"/>
              <a:t>ultrametric</a:t>
            </a:r>
            <a:r>
              <a:rPr lang="en-US" dirty="0" smtClean="0"/>
              <a:t> tree</a:t>
            </a:r>
          </a:p>
          <a:p>
            <a:r>
              <a:rPr lang="en-US" dirty="0" smtClean="0"/>
              <a:t>root of the tree</a:t>
            </a:r>
          </a:p>
          <a:p>
            <a:pPr lvl="1"/>
            <a:r>
              <a:rPr lang="en-US" dirty="0" smtClean="0"/>
              <a:t>oldest point </a:t>
            </a:r>
          </a:p>
          <a:p>
            <a:r>
              <a:rPr lang="en-US" dirty="0" smtClean="0"/>
              <a:t>true tree</a:t>
            </a:r>
          </a:p>
          <a:p>
            <a:r>
              <a:rPr lang="en-US" dirty="0" smtClean="0"/>
              <a:t>derived tree </a:t>
            </a:r>
            <a:endParaRPr lang="cs-CZ" dirty="0"/>
          </a:p>
        </p:txBody>
      </p:sp>
      <p:sp>
        <p:nvSpPr>
          <p:cNvPr id="1028" name="Text Box 3"/>
          <p:cNvSpPr txBox="1">
            <a:spLocks noChangeArrowheads="1"/>
          </p:cNvSpPr>
          <p:nvPr/>
        </p:nvSpPr>
        <p:spPr bwMode="auto">
          <a:xfrm>
            <a:off x="1905000" y="1066800"/>
            <a:ext cx="1841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cs-CZ" altLang="cs-CZ" sz="3200" b="1"/>
          </a:p>
        </p:txBody>
      </p:sp>
      <p:graphicFrame>
        <p:nvGraphicFramePr>
          <p:cNvPr id="1026" name="Object 4"/>
          <p:cNvGraphicFramePr>
            <a:graphicFrameLocks noChangeAspect="1"/>
          </p:cNvGraphicFramePr>
          <p:nvPr>
            <p:extLst>
              <p:ext uri="{D42A27DB-BD31-4B8C-83A1-F6EECF244321}">
                <p14:modId xmlns:p14="http://schemas.microsoft.com/office/powerpoint/2010/main" val="1135216348"/>
              </p:ext>
            </p:extLst>
          </p:nvPr>
        </p:nvGraphicFramePr>
        <p:xfrm>
          <a:off x="6890659" y="1725385"/>
          <a:ext cx="4419600" cy="4495800"/>
        </p:xfrm>
        <a:graphic>
          <a:graphicData uri="http://schemas.openxmlformats.org/presentationml/2006/ole">
            <mc:AlternateContent xmlns:mc="http://schemas.openxmlformats.org/markup-compatibility/2006">
              <mc:Choice xmlns:v="urn:schemas-microsoft-com:vml" Requires="v">
                <p:oleObj spid="_x0000_s1037" name="CorelPhotoPaint.Image.8" r:id="rId3" imgW="7517460" imgH="6882540" progId="CorelPhotoPaint.Image.8">
                  <p:embed/>
                </p:oleObj>
              </mc:Choice>
              <mc:Fallback>
                <p:oleObj name="CorelPhotoPaint.Image.8" r:id="rId3" imgW="7517460" imgH="688254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659" y="1725385"/>
                        <a:ext cx="441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40071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649186" y="1604735"/>
            <a:ext cx="39624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cs-CZ" altLang="cs-CZ" sz="1600" b="1" dirty="0">
                <a:latin typeface="Courier New" panose="02070309020205020404" pitchFamily="49" charset="0"/>
              </a:rPr>
              <a:t>(</a:t>
            </a:r>
            <a:r>
              <a:rPr lang="en-US" altLang="cs-CZ" sz="1600" b="1" dirty="0">
                <a:latin typeface="Courier New" panose="02070309020205020404" pitchFamily="49" charset="0"/>
              </a:rPr>
              <a:t> </a:t>
            </a:r>
            <a:r>
              <a:rPr lang="cs-CZ" altLang="cs-CZ" sz="1600" b="1" dirty="0">
                <a:latin typeface="Courier New" panose="02070309020205020404" pitchFamily="49" charset="0"/>
              </a:rPr>
              <a:t>(</a:t>
            </a:r>
            <a:r>
              <a:rPr lang="en-US" altLang="cs-CZ" sz="1600" b="1" dirty="0">
                <a:latin typeface="Courier New" panose="02070309020205020404" pitchFamily="49" charset="0"/>
              </a:rPr>
              <a:t> </a:t>
            </a:r>
            <a:r>
              <a:rPr lang="cs-CZ" altLang="cs-CZ" sz="1600" b="1" dirty="0">
                <a:latin typeface="Courier New" panose="02070309020205020404" pitchFamily="49" charset="0"/>
              </a:rPr>
              <a:t>(</a:t>
            </a:r>
            <a:r>
              <a:rPr lang="en-US" altLang="cs-CZ" sz="1600" b="1" dirty="0">
                <a:latin typeface="Courier New" panose="02070309020205020404" pitchFamily="49" charset="0"/>
              </a:rPr>
              <a:t> </a:t>
            </a:r>
            <a:r>
              <a:rPr lang="cs-CZ" altLang="cs-CZ" sz="1600" b="1" dirty="0">
                <a:latin typeface="Courier New" panose="02070309020205020404" pitchFamily="49" charset="0"/>
              </a:rPr>
              <a:t>(</a:t>
            </a:r>
          </a:p>
          <a:p>
            <a:r>
              <a:rPr lang="cs-CZ" altLang="cs-CZ" sz="1600" b="1" dirty="0">
                <a:latin typeface="Courier New" panose="02070309020205020404" pitchFamily="49" charset="0"/>
              </a:rPr>
              <a:t>        polyA_26:0.042779,</a:t>
            </a:r>
          </a:p>
          <a:p>
            <a:r>
              <a:rPr lang="cs-CZ" altLang="cs-CZ" sz="1600" b="1" dirty="0">
                <a:latin typeface="Courier New" panose="02070309020205020404" pitchFamily="49" charset="0"/>
              </a:rPr>
              <a:t>        HERV17_27:0.049179</a:t>
            </a:r>
          </a:p>
          <a:p>
            <a:r>
              <a:rPr lang="cs-CZ" altLang="cs-CZ" sz="1600" b="1" dirty="0">
                <a:latin typeface="Courier New" panose="02070309020205020404" pitchFamily="49" charset="0"/>
              </a:rPr>
              <a:t>      ):0.008643,</a:t>
            </a:r>
          </a:p>
          <a:p>
            <a:r>
              <a:rPr lang="cs-CZ" altLang="cs-CZ" sz="1600" b="1" dirty="0">
                <a:latin typeface="Courier New" panose="02070309020205020404" pitchFamily="49" charset="0"/>
              </a:rPr>
              <a:t>      polyA_410:0.045034</a:t>
            </a:r>
          </a:p>
          <a:p>
            <a:r>
              <a:rPr lang="cs-CZ" altLang="cs-CZ" sz="1600" b="1" dirty="0">
                <a:latin typeface="Courier New" panose="02070309020205020404" pitchFamily="49" charset="0"/>
              </a:rPr>
              <a:t>    ):0.001912,</a:t>
            </a:r>
          </a:p>
          <a:p>
            <a:r>
              <a:rPr lang="cs-CZ" altLang="cs-CZ" sz="1600" b="1" dirty="0">
                <a:latin typeface="Courier New" panose="02070309020205020404" pitchFamily="49" charset="0"/>
              </a:rPr>
              <a:t>    ( (</a:t>
            </a:r>
          </a:p>
          <a:p>
            <a:r>
              <a:rPr lang="cs-CZ" altLang="cs-CZ" sz="1600" b="1" dirty="0">
                <a:latin typeface="Courier New" panose="02070309020205020404" pitchFamily="49" charset="0"/>
              </a:rPr>
              <a:t>        polyA_20:0.039953,</a:t>
            </a:r>
          </a:p>
          <a:p>
            <a:r>
              <a:rPr lang="cs-CZ" altLang="cs-CZ" sz="1600" b="1" dirty="0">
                <a:latin typeface="Courier New" panose="02070309020205020404" pitchFamily="49" charset="0"/>
              </a:rPr>
              <a:t>        HERV17_15:0.034230</a:t>
            </a:r>
          </a:p>
          <a:p>
            <a:r>
              <a:rPr lang="cs-CZ" altLang="cs-CZ" sz="1600" b="1" dirty="0">
                <a:latin typeface="Courier New" panose="02070309020205020404" pitchFamily="49" charset="0"/>
              </a:rPr>
              <a:t>      ):0.003074,</a:t>
            </a:r>
          </a:p>
          <a:p>
            <a:r>
              <a:rPr lang="cs-CZ" altLang="cs-CZ" sz="1600" b="1" dirty="0">
                <a:latin typeface="Courier New" panose="02070309020205020404" pitchFamily="49" charset="0"/>
              </a:rPr>
              <a:t>      HERV17_76:0.041414</a:t>
            </a:r>
          </a:p>
          <a:p>
            <a:r>
              <a:rPr lang="cs-CZ" altLang="cs-CZ" sz="1600" b="1" dirty="0">
                <a:latin typeface="Courier New" panose="02070309020205020404" pitchFamily="49" charset="0"/>
              </a:rPr>
              <a:t>    ):0.002812</a:t>
            </a:r>
          </a:p>
          <a:p>
            <a:r>
              <a:rPr lang="cs-CZ" altLang="cs-CZ" sz="1600" b="1" dirty="0">
                <a:latin typeface="Courier New" panose="02070309020205020404" pitchFamily="49" charset="0"/>
              </a:rPr>
              <a:t>  ):0.001440,</a:t>
            </a:r>
          </a:p>
          <a:p>
            <a:r>
              <a:rPr lang="cs-CZ" altLang="cs-CZ" sz="1600" b="1" dirty="0">
                <a:latin typeface="Courier New" panose="02070309020205020404" pitchFamily="49" charset="0"/>
              </a:rPr>
              <a:t>  polyA_30:0.042838,</a:t>
            </a:r>
          </a:p>
          <a:p>
            <a:r>
              <a:rPr lang="cs-CZ" altLang="cs-CZ" sz="1600" b="1" dirty="0">
                <a:latin typeface="Courier New" panose="02070309020205020404" pitchFamily="49" charset="0"/>
              </a:rPr>
              <a:t>  (</a:t>
            </a:r>
          </a:p>
          <a:p>
            <a:r>
              <a:rPr lang="cs-CZ" altLang="cs-CZ" sz="1600" b="1" dirty="0">
                <a:latin typeface="Courier New" panose="02070309020205020404" pitchFamily="49" charset="0"/>
              </a:rPr>
              <a:t>    polyA_99:0.052972,</a:t>
            </a:r>
          </a:p>
          <a:p>
            <a:r>
              <a:rPr lang="cs-CZ" altLang="cs-CZ" sz="1600" b="1" dirty="0">
                <a:latin typeface="Courier New" panose="02070309020205020404" pitchFamily="49" charset="0"/>
              </a:rPr>
              <a:t>    HERV17_19:0.041888</a:t>
            </a:r>
          </a:p>
          <a:p>
            <a:r>
              <a:rPr lang="cs-CZ" altLang="cs-CZ" sz="1600" b="1" dirty="0">
                <a:latin typeface="Courier New" panose="02070309020205020404" pitchFamily="49" charset="0"/>
              </a:rPr>
              <a:t>  ):0.003257</a:t>
            </a:r>
          </a:p>
          <a:p>
            <a:r>
              <a:rPr lang="cs-CZ" altLang="cs-CZ" sz="1600" b="1" dirty="0">
                <a:latin typeface="Courier New" panose="02070309020205020404" pitchFamily="49" charset="0"/>
              </a:rPr>
              <a:t>)</a:t>
            </a:r>
          </a:p>
        </p:txBody>
      </p:sp>
      <p:sp>
        <p:nvSpPr>
          <p:cNvPr id="8195" name="Rectangle 3"/>
          <p:cNvSpPr>
            <a:spLocks noGrp="1" noChangeArrowheads="1"/>
          </p:cNvSpPr>
          <p:nvPr>
            <p:ph type="title"/>
          </p:nvPr>
        </p:nvSpPr>
        <p:spPr>
          <a:noFill/>
        </p:spPr>
        <p:txBody>
          <a:bodyPr/>
          <a:lstStyle/>
          <a:p>
            <a:pPr eaLnBrk="1" hangingPunct="1"/>
            <a:r>
              <a:rPr lang="en-US" altLang="cs-CZ" smtClean="0"/>
              <a:t>example</a:t>
            </a:r>
            <a:endParaRPr lang="cs-CZ" altLang="cs-CZ" smtClean="0"/>
          </a:p>
        </p:txBody>
      </p:sp>
      <p:graphicFrame>
        <p:nvGraphicFramePr>
          <p:cNvPr id="4" name="Object 4"/>
          <p:cNvGraphicFramePr>
            <a:graphicFrameLocks noChangeAspect="1"/>
          </p:cNvGraphicFramePr>
          <p:nvPr>
            <p:extLst>
              <p:ext uri="{D42A27DB-BD31-4B8C-83A1-F6EECF244321}">
                <p14:modId xmlns:p14="http://schemas.microsoft.com/office/powerpoint/2010/main" val="1487004743"/>
              </p:ext>
            </p:extLst>
          </p:nvPr>
        </p:nvGraphicFramePr>
        <p:xfrm>
          <a:off x="6890659" y="1725385"/>
          <a:ext cx="4419600" cy="4495800"/>
        </p:xfrm>
        <a:graphic>
          <a:graphicData uri="http://schemas.openxmlformats.org/presentationml/2006/ole">
            <mc:AlternateContent xmlns:mc="http://schemas.openxmlformats.org/markup-compatibility/2006">
              <mc:Choice xmlns:v="urn:schemas-microsoft-com:vml" Requires="v">
                <p:oleObj spid="_x0000_s2059" name="CorelPhotoPaint.Image.8" r:id="rId3" imgW="7517460" imgH="6882540" progId="CorelPhotoPaint.Image.8">
                  <p:embed/>
                </p:oleObj>
              </mc:Choice>
              <mc:Fallback>
                <p:oleObj name="CorelPhotoPaint.Image.8" r:id="rId3" imgW="7517460" imgH="6882540" progId="CorelPhotoPaint.Imag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0659" y="1725385"/>
                        <a:ext cx="441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13328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p:spPr>
        <p:txBody>
          <a:bodyPr/>
          <a:lstStyle/>
          <a:p>
            <a:pPr eaLnBrk="1" hangingPunct="1"/>
            <a:r>
              <a:rPr lang="en-US" altLang="cs-CZ" smtClean="0"/>
              <a:t>example</a:t>
            </a:r>
            <a:endParaRPr lang="cs-CZ" altLang="cs-CZ" smtClean="0"/>
          </a:p>
        </p:txBody>
      </p:sp>
      <p:pic>
        <p:nvPicPr>
          <p:cNvPr id="9219" name="Picture 3" descr="pTR5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872" y="1714502"/>
            <a:ext cx="38766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pTR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267" y="1779815"/>
            <a:ext cx="3560762"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681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 representation of trees</a:t>
            </a:r>
            <a:endParaRPr lang="cs-CZ" dirty="0"/>
          </a:p>
        </p:txBody>
      </p:sp>
      <p:pic>
        <p:nvPicPr>
          <p:cNvPr id="3" name="Picture 2"/>
          <p:cNvPicPr>
            <a:picLocks noChangeAspect="1"/>
          </p:cNvPicPr>
          <p:nvPr/>
        </p:nvPicPr>
        <p:blipFill>
          <a:blip r:embed="rId2"/>
          <a:stretch>
            <a:fillRect/>
          </a:stretch>
        </p:blipFill>
        <p:spPr>
          <a:xfrm>
            <a:off x="2296886" y="1873023"/>
            <a:ext cx="7200900" cy="3852863"/>
          </a:xfrm>
          <a:prstGeom prst="rect">
            <a:avLst/>
          </a:prstGeom>
        </p:spPr>
      </p:pic>
      <p:sp>
        <p:nvSpPr>
          <p:cNvPr id="4" name="TextBox 3"/>
          <p:cNvSpPr txBox="1"/>
          <p:nvPr/>
        </p:nvSpPr>
        <p:spPr>
          <a:xfrm>
            <a:off x="2541814" y="6019801"/>
            <a:ext cx="7240508" cy="369332"/>
          </a:xfrm>
          <a:prstGeom prst="rect">
            <a:avLst/>
          </a:prstGeom>
          <a:noFill/>
        </p:spPr>
        <p:txBody>
          <a:bodyPr wrap="none" rtlCol="0">
            <a:spAutoFit/>
          </a:bodyPr>
          <a:lstStyle/>
          <a:p>
            <a:r>
              <a:rPr lang="en-US" dirty="0" smtClean="0"/>
              <a:t>Blue arrow: genetic distance; Red arrow: meaningless, only for visualization</a:t>
            </a:r>
            <a:endParaRPr lang="cs-CZ" dirty="0"/>
          </a:p>
        </p:txBody>
      </p:sp>
    </p:spTree>
    <p:extLst>
      <p:ext uri="{BB962C8B-B14F-4D97-AF65-F5344CB8AC3E}">
        <p14:creationId xmlns:p14="http://schemas.microsoft.com/office/powerpoint/2010/main" val="32154229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tree representations</a:t>
            </a:r>
            <a:endParaRPr lang="cs-CZ" dirty="0"/>
          </a:p>
        </p:txBody>
      </p:sp>
      <p:pic>
        <p:nvPicPr>
          <p:cNvPr id="3" name="Picture 2"/>
          <p:cNvPicPr>
            <a:picLocks noChangeAspect="1"/>
          </p:cNvPicPr>
          <p:nvPr/>
        </p:nvPicPr>
        <p:blipFill>
          <a:blip r:embed="rId2"/>
          <a:stretch>
            <a:fillRect/>
          </a:stretch>
        </p:blipFill>
        <p:spPr>
          <a:xfrm>
            <a:off x="2015898" y="1690688"/>
            <a:ext cx="8015288" cy="5072063"/>
          </a:xfrm>
          <a:prstGeom prst="rect">
            <a:avLst/>
          </a:prstGeom>
        </p:spPr>
      </p:pic>
    </p:spTree>
    <p:extLst>
      <p:ext uri="{BB962C8B-B14F-4D97-AF65-F5344CB8AC3E}">
        <p14:creationId xmlns:p14="http://schemas.microsoft.com/office/powerpoint/2010/main" val="2590013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5830</TotalTime>
  <Words>969</Words>
  <Application>Microsoft Office PowerPoint</Application>
  <PresentationFormat>Widescreen</PresentationFormat>
  <Paragraphs>325</Paragraphs>
  <Slides>36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Calibri</vt:lpstr>
      <vt:lpstr>Calibri Light</vt:lpstr>
      <vt:lpstr>Courier New</vt:lpstr>
      <vt:lpstr>MS Mincho</vt:lpstr>
      <vt:lpstr>Times New Roman</vt:lpstr>
      <vt:lpstr>Office Theme</vt:lpstr>
      <vt:lpstr>CorelPhotoPaint.Image.8</vt:lpstr>
      <vt:lpstr>phylogenomics</vt:lpstr>
      <vt:lpstr>Phylogenetic analysis</vt:lpstr>
      <vt:lpstr>What is phylogenetics good for?</vt:lpstr>
      <vt:lpstr>initial assumptions</vt:lpstr>
      <vt:lpstr>terminology</vt:lpstr>
      <vt:lpstr>example</vt:lpstr>
      <vt:lpstr>example</vt:lpstr>
      <vt:lpstr>Alternative representation of trees</vt:lpstr>
      <vt:lpstr>Other tree representations</vt:lpstr>
      <vt:lpstr>Trees without branch lengths</vt:lpstr>
      <vt:lpstr>Test: are these topologies the same?</vt:lpstr>
      <vt:lpstr>Test: tree with a different topology?</vt:lpstr>
      <vt:lpstr>methods</vt:lpstr>
      <vt:lpstr>Global and local maximum</vt:lpstr>
      <vt:lpstr>methods</vt:lpstr>
      <vt:lpstr>algorhitmical (distant) methods</vt:lpstr>
      <vt:lpstr>neighbour-joining</vt:lpstr>
      <vt:lpstr>substitutional models</vt:lpstr>
      <vt:lpstr>matrix of distances</vt:lpstr>
      <vt:lpstr>optimalisation methods</vt:lpstr>
      <vt:lpstr>parsimony</vt:lpstr>
      <vt:lpstr>parsimony - step 1</vt:lpstr>
      <vt:lpstr>parsimony - step 2</vt:lpstr>
      <vt:lpstr>parsimony - step 3</vt:lpstr>
      <vt:lpstr>parsimony - step 4</vt:lpstr>
      <vt:lpstr>parsimony - step 5</vt:lpstr>
      <vt:lpstr>parsimony - result</vt:lpstr>
      <vt:lpstr>optimalisation methods</vt:lpstr>
      <vt:lpstr>differencies</vt:lpstr>
      <vt:lpstr>topology testing</vt:lpstr>
      <vt:lpstr>root of the tree</vt:lpstr>
      <vt:lpstr>root of the tree</vt:lpstr>
      <vt:lpstr>Monophyletic group</vt:lpstr>
      <vt:lpstr>Test: understanding the tree</vt:lpstr>
      <vt:lpstr>Additional concepts is phylogenetics</vt:lpstr>
      <vt:lpstr>programs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phylogenomics</dc:title>
  <dc:creator>hpaces@img.cas.cz</dc:creator>
  <cp:lastModifiedBy>hpaces</cp:lastModifiedBy>
  <cp:revision>13</cp:revision>
  <dcterms:created xsi:type="dcterms:W3CDTF">2015-12-02T10:57:47Z</dcterms:created>
  <dcterms:modified xsi:type="dcterms:W3CDTF">2020-10-18T09:17:53Z</dcterms:modified>
</cp:coreProperties>
</file>